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783" r:id="rId1"/>
  </p:sldMasterIdLst>
  <p:notesMasterIdLst>
    <p:notesMasterId r:id="rId37"/>
  </p:notesMasterIdLst>
  <p:handoutMasterIdLst>
    <p:handoutMasterId r:id="rId38"/>
  </p:handoutMasterIdLst>
  <p:sldIdLst>
    <p:sldId id="439" r:id="rId2"/>
    <p:sldId id="441" r:id="rId3"/>
    <p:sldId id="442" r:id="rId4"/>
    <p:sldId id="443" r:id="rId5"/>
    <p:sldId id="444" r:id="rId6"/>
    <p:sldId id="445" r:id="rId7"/>
    <p:sldId id="446" r:id="rId8"/>
    <p:sldId id="447" r:id="rId9"/>
    <p:sldId id="448"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462" r:id="rId24"/>
    <p:sldId id="463" r:id="rId25"/>
    <p:sldId id="473" r:id="rId26"/>
    <p:sldId id="464" r:id="rId27"/>
    <p:sldId id="465" r:id="rId28"/>
    <p:sldId id="466" r:id="rId29"/>
    <p:sldId id="467" r:id="rId30"/>
    <p:sldId id="468" r:id="rId31"/>
    <p:sldId id="469" r:id="rId32"/>
    <p:sldId id="470" r:id="rId33"/>
    <p:sldId id="471" r:id="rId34"/>
    <p:sldId id="472" r:id="rId35"/>
    <p:sldId id="440" r:id="rId36"/>
  </p:sldIdLst>
  <p:sldSz cx="13004800" cy="9753600"/>
  <p:notesSz cx="7023100" cy="9309100"/>
  <p:defaultTextStyle>
    <a:defPPr>
      <a:defRPr lang="en-US"/>
    </a:defPPr>
    <a:lvl1pPr algn="ctr" defTabSz="584200" rtl="0" fontAlgn="base" hangingPunct="0">
      <a:spcBef>
        <a:spcPct val="0"/>
      </a:spcBef>
      <a:spcAft>
        <a:spcPct val="0"/>
      </a:spcAft>
      <a:defRPr sz="3600" kern="1200">
        <a:solidFill>
          <a:srgbClr val="000000"/>
        </a:solidFill>
        <a:latin typeface="Helvetica Light" pitchFamily="-1" charset="0"/>
        <a:ea typeface="ＭＳ Ｐゴシック" pitchFamily="-1" charset="-128"/>
        <a:cs typeface="+mn-cs"/>
        <a:sym typeface="Helvetica Light" pitchFamily="-1" charset="0"/>
      </a:defRPr>
    </a:lvl1pPr>
    <a:lvl2pPr marL="342900" indent="114300" algn="ctr" defTabSz="584200" rtl="0" fontAlgn="base" hangingPunct="0">
      <a:spcBef>
        <a:spcPct val="0"/>
      </a:spcBef>
      <a:spcAft>
        <a:spcPct val="0"/>
      </a:spcAft>
      <a:defRPr sz="3600" kern="1200">
        <a:solidFill>
          <a:srgbClr val="000000"/>
        </a:solidFill>
        <a:latin typeface="Helvetica Light" pitchFamily="-1" charset="0"/>
        <a:ea typeface="ＭＳ Ｐゴシック" pitchFamily="-1" charset="-128"/>
        <a:cs typeface="+mn-cs"/>
        <a:sym typeface="Helvetica Light" pitchFamily="-1" charset="0"/>
      </a:defRPr>
    </a:lvl2pPr>
    <a:lvl3pPr marL="685800" indent="228600" algn="ctr" defTabSz="584200" rtl="0" fontAlgn="base" hangingPunct="0">
      <a:spcBef>
        <a:spcPct val="0"/>
      </a:spcBef>
      <a:spcAft>
        <a:spcPct val="0"/>
      </a:spcAft>
      <a:defRPr sz="3600" kern="1200">
        <a:solidFill>
          <a:srgbClr val="000000"/>
        </a:solidFill>
        <a:latin typeface="Helvetica Light" pitchFamily="-1" charset="0"/>
        <a:ea typeface="ＭＳ Ｐゴシック" pitchFamily="-1" charset="-128"/>
        <a:cs typeface="+mn-cs"/>
        <a:sym typeface="Helvetica Light" pitchFamily="-1" charset="0"/>
      </a:defRPr>
    </a:lvl3pPr>
    <a:lvl4pPr marL="1028700" indent="342900" algn="ctr" defTabSz="584200" rtl="0" fontAlgn="base" hangingPunct="0">
      <a:spcBef>
        <a:spcPct val="0"/>
      </a:spcBef>
      <a:spcAft>
        <a:spcPct val="0"/>
      </a:spcAft>
      <a:defRPr sz="3600" kern="1200">
        <a:solidFill>
          <a:srgbClr val="000000"/>
        </a:solidFill>
        <a:latin typeface="Helvetica Light" pitchFamily="-1" charset="0"/>
        <a:ea typeface="ＭＳ Ｐゴシック" pitchFamily="-1" charset="-128"/>
        <a:cs typeface="+mn-cs"/>
        <a:sym typeface="Helvetica Light" pitchFamily="-1" charset="0"/>
      </a:defRPr>
    </a:lvl4pPr>
    <a:lvl5pPr marL="1371600" indent="457200" algn="ctr" defTabSz="584200" rtl="0" fontAlgn="base" hangingPunct="0">
      <a:spcBef>
        <a:spcPct val="0"/>
      </a:spcBef>
      <a:spcAft>
        <a:spcPct val="0"/>
      </a:spcAft>
      <a:defRPr sz="3600" kern="1200">
        <a:solidFill>
          <a:srgbClr val="000000"/>
        </a:solidFill>
        <a:latin typeface="Helvetica Light" pitchFamily="-1" charset="0"/>
        <a:ea typeface="ＭＳ Ｐゴシック" pitchFamily="-1" charset="-128"/>
        <a:cs typeface="+mn-cs"/>
        <a:sym typeface="Helvetica Light" pitchFamily="-1" charset="0"/>
      </a:defRPr>
    </a:lvl5pPr>
    <a:lvl6pPr marL="2286000" algn="l" defTabSz="914400" rtl="0" eaLnBrk="1" latinLnBrk="0" hangingPunct="1">
      <a:defRPr sz="3600" kern="1200">
        <a:solidFill>
          <a:srgbClr val="000000"/>
        </a:solidFill>
        <a:latin typeface="Helvetica Light" pitchFamily="-1" charset="0"/>
        <a:ea typeface="ＭＳ Ｐゴシック" pitchFamily="-1" charset="-128"/>
        <a:cs typeface="+mn-cs"/>
        <a:sym typeface="Helvetica Light" pitchFamily="-1" charset="0"/>
      </a:defRPr>
    </a:lvl6pPr>
    <a:lvl7pPr marL="2743200" algn="l" defTabSz="914400" rtl="0" eaLnBrk="1" latinLnBrk="0" hangingPunct="1">
      <a:defRPr sz="3600" kern="1200">
        <a:solidFill>
          <a:srgbClr val="000000"/>
        </a:solidFill>
        <a:latin typeface="Helvetica Light" pitchFamily="-1" charset="0"/>
        <a:ea typeface="ＭＳ Ｐゴシック" pitchFamily="-1" charset="-128"/>
        <a:cs typeface="+mn-cs"/>
        <a:sym typeface="Helvetica Light" pitchFamily="-1" charset="0"/>
      </a:defRPr>
    </a:lvl7pPr>
    <a:lvl8pPr marL="3200400" algn="l" defTabSz="914400" rtl="0" eaLnBrk="1" latinLnBrk="0" hangingPunct="1">
      <a:defRPr sz="3600" kern="1200">
        <a:solidFill>
          <a:srgbClr val="000000"/>
        </a:solidFill>
        <a:latin typeface="Helvetica Light" pitchFamily="-1" charset="0"/>
        <a:ea typeface="ＭＳ Ｐゴシック" pitchFamily="-1" charset="-128"/>
        <a:cs typeface="+mn-cs"/>
        <a:sym typeface="Helvetica Light" pitchFamily="-1" charset="0"/>
      </a:defRPr>
    </a:lvl8pPr>
    <a:lvl9pPr marL="3657600" algn="l" defTabSz="914400" rtl="0" eaLnBrk="1" latinLnBrk="0" hangingPunct="1">
      <a:defRPr sz="3600" kern="1200">
        <a:solidFill>
          <a:srgbClr val="000000"/>
        </a:solidFill>
        <a:latin typeface="Helvetica Light" pitchFamily="-1" charset="0"/>
        <a:ea typeface="ＭＳ Ｐゴシック" pitchFamily="-1" charset="-128"/>
        <a:cs typeface="+mn-cs"/>
        <a:sym typeface="Helvetica Light" pitchFamily="-1" charset="0"/>
      </a:defRPr>
    </a:lvl9pPr>
  </p:defaultTextStyle>
  <p:extLst>
    <p:ext uri="{EFAFB233-063F-42B5-8137-9DF3F51BA10A}">
      <p15:sldGuideLst xmlns:p15="http://schemas.microsoft.com/office/powerpoint/2012/main">
        <p15:guide id="1" orient="horz" pos="791">
          <p15:clr>
            <a:srgbClr val="A4A3A4"/>
          </p15:clr>
        </p15:guide>
        <p15:guide id="2" orient="horz" pos="1152">
          <p15:clr>
            <a:srgbClr val="A4A3A4"/>
          </p15:clr>
        </p15:guide>
        <p15:guide id="3" orient="horz" pos="2088">
          <p15:clr>
            <a:srgbClr val="A4A3A4"/>
          </p15:clr>
        </p15:guide>
        <p15:guide id="4" orient="horz" pos="4961">
          <p15:clr>
            <a:srgbClr val="A4A3A4"/>
          </p15:clr>
        </p15:guide>
        <p15:guide id="5" orient="horz" pos="4319">
          <p15:clr>
            <a:srgbClr val="A4A3A4"/>
          </p15:clr>
        </p15:guide>
        <p15:guide id="6" orient="horz" pos="188">
          <p15:clr>
            <a:srgbClr val="A4A3A4"/>
          </p15:clr>
        </p15:guide>
        <p15:guide id="7" orient="horz" pos="1454">
          <p15:clr>
            <a:srgbClr val="A4A3A4"/>
          </p15:clr>
        </p15:guide>
        <p15:guide id="8" orient="horz" pos="1894">
          <p15:clr>
            <a:srgbClr val="A4A3A4"/>
          </p15:clr>
        </p15:guide>
        <p15:guide id="9" orient="horz" pos="5359">
          <p15:clr>
            <a:srgbClr val="A4A3A4"/>
          </p15:clr>
        </p15:guide>
        <p15:guide id="10" orient="horz" pos="6143">
          <p15:clr>
            <a:srgbClr val="A4A3A4"/>
          </p15:clr>
        </p15:guide>
        <p15:guide id="11" pos="2000">
          <p15:clr>
            <a:srgbClr val="A4A3A4"/>
          </p15:clr>
        </p15:guide>
        <p15:guide id="12" pos="634">
          <p15:clr>
            <a:srgbClr val="A4A3A4"/>
          </p15:clr>
        </p15:guide>
        <p15:guide id="13" pos="4427">
          <p15:clr>
            <a:srgbClr val="A4A3A4"/>
          </p15:clr>
        </p15:guide>
        <p15:guide id="14" pos="1734">
          <p15:clr>
            <a:srgbClr val="A4A3A4"/>
          </p15:clr>
        </p15:guide>
        <p15:guide id="15" pos="5852">
          <p15:clr>
            <a:srgbClr val="A4A3A4"/>
          </p15:clr>
        </p15:guide>
        <p15:guide id="16" pos="942">
          <p15:clr>
            <a:srgbClr val="A4A3A4"/>
          </p15:clr>
        </p15:guide>
        <p15:guide id="17" pos="3308">
          <p15:clr>
            <a:srgbClr val="A4A3A4"/>
          </p15:clr>
        </p15:guide>
        <p15:guide id="18" pos="4598">
          <p15:clr>
            <a:srgbClr val="A4A3A4"/>
          </p15:clr>
        </p15:guide>
        <p15:guide id="19" pos="7511">
          <p15:clr>
            <a:srgbClr val="A4A3A4"/>
          </p15:clr>
        </p15:guide>
      </p15:sldGuideLst>
    </p:ext>
    <p:ext uri="{2D200454-40CA-4A62-9FC3-DE9A4176ACB9}">
      <p15:notesGuideLst xmlns:p15="http://schemas.microsoft.com/office/powerpoint/2012/main">
        <p15:guide id="1" orient="horz" pos="2915">
          <p15:clr>
            <a:srgbClr val="A4A3A4"/>
          </p15:clr>
        </p15:guide>
        <p15:guide id="2" orient="horz" pos="2644">
          <p15:clr>
            <a:srgbClr val="A4A3A4"/>
          </p15:clr>
        </p15:guide>
        <p15:guide id="3" orient="horz" pos="2789">
          <p15:clr>
            <a:srgbClr val="A4A3A4"/>
          </p15:clr>
        </p15:guide>
        <p15:guide id="4" pos="2212">
          <p15:clr>
            <a:srgbClr val="A4A3A4"/>
          </p15:clr>
        </p15:guide>
        <p15:guide id="5" pos="3692">
          <p15:clr>
            <a:srgbClr val="A4A3A4"/>
          </p15:clr>
        </p15:guide>
        <p15:guide id="6" pos="7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3E"/>
    <a:srgbClr val="809BE3"/>
    <a:srgbClr val="D8E8C9"/>
    <a:srgbClr val="99CC00"/>
    <a:srgbClr val="FF6600"/>
    <a:srgbClr val="E8EB6F"/>
    <a:srgbClr val="E37025"/>
    <a:srgbClr val="FFFF99"/>
    <a:srgbClr val="D23F27"/>
    <a:srgbClr val="EAA2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8" autoAdjust="0"/>
    <p:restoredTop sz="92313" autoAdjust="0"/>
  </p:normalViewPr>
  <p:slideViewPr>
    <p:cSldViewPr snapToGrid="0">
      <p:cViewPr varScale="1">
        <p:scale>
          <a:sx n="83" d="100"/>
          <a:sy n="83" d="100"/>
        </p:scale>
        <p:origin x="3712" y="200"/>
      </p:cViewPr>
      <p:guideLst>
        <p:guide orient="horz" pos="791"/>
        <p:guide orient="horz" pos="1152"/>
        <p:guide orient="horz" pos="2088"/>
        <p:guide orient="horz" pos="4961"/>
        <p:guide orient="horz" pos="4319"/>
        <p:guide orient="horz" pos="188"/>
        <p:guide orient="horz" pos="1454"/>
        <p:guide orient="horz" pos="1894"/>
        <p:guide orient="horz" pos="5359"/>
        <p:guide orient="horz" pos="6143"/>
        <p:guide pos="2000"/>
        <p:guide pos="634"/>
        <p:guide pos="4427"/>
        <p:guide pos="1734"/>
        <p:guide pos="5852"/>
        <p:guide pos="942"/>
        <p:guide pos="3308"/>
        <p:guide pos="4598"/>
        <p:guide pos="7511"/>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howGuides="1">
      <p:cViewPr varScale="1">
        <p:scale>
          <a:sx n="134" d="100"/>
          <a:sy n="134" d="100"/>
        </p:scale>
        <p:origin x="-4578" y="-96"/>
      </p:cViewPr>
      <p:guideLst>
        <p:guide orient="horz" pos="2915"/>
        <p:guide orient="horz" pos="2644"/>
        <p:guide orient="horz" pos="2789"/>
        <p:guide pos="2212"/>
        <p:guide pos="3692"/>
        <p:guide pos="7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Helvetica Light" charset="0"/>
                <a:ea typeface="ＭＳ Ｐゴシック" charset="0"/>
                <a:cs typeface="ＭＳ Ｐゴシック" charset="0"/>
                <a:sym typeface="Helvetica Light" charset="0"/>
              </a:defRPr>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D6B2A42F-145D-4AAC-AD18-2E2C4681C63F}" type="datetime1">
              <a:rPr lang="en-US"/>
              <a:pPr/>
              <a:t>4/6/20</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atin typeface="Helvetica Light" charset="0"/>
                <a:ea typeface="ＭＳ Ｐゴシック" charset="0"/>
                <a:cs typeface="ＭＳ Ｐゴシック" charset="0"/>
                <a:sym typeface="Helvetica Light" charset="0"/>
              </a:defRPr>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F3F3075F-5C4A-45FC-B035-41235976AD29}" type="slidenum">
              <a:rPr lang="en-US"/>
              <a:pPr/>
              <a:t>‹#›</a:t>
            </a:fld>
            <a:endParaRPr lang="en-US"/>
          </a:p>
        </p:txBody>
      </p:sp>
    </p:spTree>
    <p:extLst>
      <p:ext uri="{BB962C8B-B14F-4D97-AF65-F5344CB8AC3E}">
        <p14:creationId xmlns:p14="http://schemas.microsoft.com/office/powerpoint/2010/main" val="218150625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
          <p:cNvSpPr>
            <a:spLocks noGrp="1"/>
          </p:cNvSpPr>
          <p:nvPr>
            <p:ph type="body" sz="quarter" idx="3"/>
          </p:nvPr>
        </p:nvSpPr>
        <p:spPr bwMode="auto">
          <a:xfrm>
            <a:off x="1177019" y="4428287"/>
            <a:ext cx="4683693" cy="4210839"/>
          </a:xfrm>
          <a:prstGeom prst="rect">
            <a:avLst/>
          </a:prstGeom>
          <a:noFill/>
          <a:ln>
            <a:noFill/>
          </a:ln>
          <a:effectLst/>
        </p:spPr>
        <p:txBody>
          <a:bodyPr vert="horz" wrap="square" lIns="0" tIns="0" rIns="0" bIns="0" numCol="1" anchor="t" anchorCtr="0" compatLnSpc="1">
            <a:prstTxWarp prst="textNoShape">
              <a:avLst/>
            </a:prstTxWarp>
          </a:bodyPr>
          <a:lstStyle/>
          <a:p>
            <a:pPr lvl="0"/>
            <a:r>
              <a:rPr lang="en-US" dirty="0">
                <a:sym typeface="Noteworthy Bold" pitchFamily="-1" charset="0"/>
              </a:rPr>
              <a:t>Click to edit Master text styles</a:t>
            </a:r>
          </a:p>
          <a:p>
            <a:pPr lvl="1"/>
            <a:r>
              <a:rPr lang="en-US" dirty="0">
                <a:sym typeface="Noteworthy Bold" pitchFamily="-1" charset="0"/>
              </a:rPr>
              <a:t>Second level</a:t>
            </a:r>
          </a:p>
          <a:p>
            <a:pPr lvl="2"/>
            <a:r>
              <a:rPr lang="en-US" dirty="0">
                <a:sym typeface="Noteworthy Bold" pitchFamily="-1" charset="0"/>
              </a:rPr>
              <a:t>Third level</a:t>
            </a:r>
          </a:p>
          <a:p>
            <a:pPr lvl="3"/>
            <a:r>
              <a:rPr lang="en-US" dirty="0">
                <a:sym typeface="Noteworthy Bold" pitchFamily="-1" charset="0"/>
              </a:rPr>
              <a:t>Fourth level</a:t>
            </a:r>
          </a:p>
          <a:p>
            <a:pPr lvl="4"/>
            <a:r>
              <a:rPr lang="en-US" dirty="0">
                <a:sym typeface="Noteworthy Bold" pitchFamily="-1" charset="0"/>
              </a:rPr>
              <a:t>Fifth level</a:t>
            </a:r>
          </a:p>
        </p:txBody>
      </p:sp>
      <p:sp>
        <p:nvSpPr>
          <p:cNvPr id="2" name="Slide Number Placeholder 1"/>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800">
                <a:solidFill>
                  <a:schemeClr val="bg1"/>
                </a:solidFill>
                <a:latin typeface="Arial" pitchFamily="34" charset="0"/>
                <a:cs typeface="Arial" pitchFamily="34" charset="0"/>
              </a:defRPr>
            </a:lvl1pPr>
          </a:lstStyle>
          <a:p>
            <a:fld id="{A172D1F5-C843-4E46-A442-C3E232A57A87}" type="slidenum">
              <a:rPr lang="en-US" smtClean="0"/>
              <a:pPr/>
              <a:t>‹#›</a:t>
            </a:fld>
            <a:endParaRPr lang="en-US"/>
          </a:p>
        </p:txBody>
      </p:sp>
      <p:sp>
        <p:nvSpPr>
          <p:cNvPr id="3" name="Header Placeholder 2"/>
          <p:cNvSpPr>
            <a:spLocks noGrp="1"/>
          </p:cNvSpPr>
          <p:nvPr>
            <p:ph type="hdr" sz="quarter"/>
          </p:nvPr>
        </p:nvSpPr>
        <p:spPr>
          <a:xfrm>
            <a:off x="3978132" y="0"/>
            <a:ext cx="3043343" cy="465455"/>
          </a:xfrm>
          <a:prstGeom prst="rect">
            <a:avLst/>
          </a:prstGeom>
        </p:spPr>
        <p:txBody>
          <a:bodyPr vert="horz" lIns="93324" tIns="46662" rIns="93324" bIns="46662" rtlCol="0"/>
          <a:lstStyle>
            <a:lvl1pPr algn="r">
              <a:defRPr sz="1000">
                <a:solidFill>
                  <a:schemeClr val="bg1"/>
                </a:solidFill>
                <a:latin typeface="Arial" pitchFamily="34" charset="0"/>
                <a:cs typeface="Arial" pitchFamily="34" charset="0"/>
              </a:defRPr>
            </a:lvl1pPr>
          </a:lstStyle>
          <a:p>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6350" cap="sq">
            <a:solidFill>
              <a:prstClr val="black"/>
            </a:solidFill>
            <a:bevel/>
          </a:ln>
        </p:spPr>
        <p:txBody>
          <a:bodyPr vert="horz" lIns="93324" tIns="46662" rIns="93324" bIns="46662" rtlCol="0" anchor="ctr"/>
          <a:lstStyle/>
          <a:p>
            <a:endParaRPr lang="en-US"/>
          </a:p>
        </p:txBody>
      </p:sp>
    </p:spTree>
    <p:extLst>
      <p:ext uri="{BB962C8B-B14F-4D97-AF65-F5344CB8AC3E}">
        <p14:creationId xmlns:p14="http://schemas.microsoft.com/office/powerpoint/2010/main" val="4166866041"/>
      </p:ext>
    </p:extLst>
  </p:cSld>
  <p:clrMap bg1="lt1" tx1="dk1" bg2="lt2" tx2="dk2" accent1="accent1" accent2="accent2" accent3="accent3" accent4="accent4" accent5="accent5" accent6="accent6" hlink="hlink" folHlink="folHlink"/>
  <p:hf ftr="0" dt="0"/>
  <p:notesStyle>
    <a:lvl1pPr algn="l" defTabSz="457200" rtl="0" eaLnBrk="0" fontAlgn="base" hangingPunct="0">
      <a:lnSpc>
        <a:spcPct val="100000"/>
      </a:lnSpc>
      <a:spcBef>
        <a:spcPts val="600"/>
      </a:spcBef>
      <a:spcAft>
        <a:spcPts val="600"/>
      </a:spcAft>
      <a:defRPr sz="1400" b="0" kern="1200">
        <a:solidFill>
          <a:schemeClr val="bg1"/>
        </a:solidFill>
        <a:latin typeface="Arial" pitchFamily="34" charset="0"/>
        <a:ea typeface="ＭＳ Ｐゴシック" charset="0"/>
        <a:cs typeface="Arial" pitchFamily="34" charset="0"/>
        <a:sym typeface="Noteworthy Bold" pitchFamily="-1" charset="0"/>
      </a:defRPr>
    </a:lvl1pPr>
    <a:lvl2pPr marL="0" indent="0" algn="just" defTabSz="457200" rtl="0" eaLnBrk="0" fontAlgn="base" hangingPunct="0">
      <a:lnSpc>
        <a:spcPct val="125000"/>
      </a:lnSpc>
      <a:spcBef>
        <a:spcPts val="360"/>
      </a:spcBef>
      <a:spcAft>
        <a:spcPts val="0"/>
      </a:spcAft>
      <a:buFont typeface="Arial" pitchFamily="34" charset="0"/>
      <a:buNone/>
      <a:defRPr sz="1000" kern="1200">
        <a:solidFill>
          <a:schemeClr val="bg1"/>
        </a:solidFill>
        <a:latin typeface="Arial" pitchFamily="34" charset="0"/>
        <a:ea typeface="Noteworthy Bold" charset="0"/>
        <a:cs typeface="Arial" pitchFamily="34" charset="0"/>
        <a:sym typeface="Noteworthy Bold" pitchFamily="-1" charset="0"/>
      </a:defRPr>
    </a:lvl2pPr>
    <a:lvl3pPr marL="0" indent="0" algn="just" defTabSz="457200" rtl="0" eaLnBrk="0" fontAlgn="base" hangingPunct="0">
      <a:lnSpc>
        <a:spcPct val="125000"/>
      </a:lnSpc>
      <a:spcBef>
        <a:spcPts val="360"/>
      </a:spcBef>
      <a:spcAft>
        <a:spcPts val="0"/>
      </a:spcAft>
      <a:buFont typeface="Arial" pitchFamily="34" charset="0"/>
      <a:buNone/>
      <a:defRPr sz="1000" kern="1200">
        <a:solidFill>
          <a:schemeClr val="bg1"/>
        </a:solidFill>
        <a:latin typeface="Arial" pitchFamily="34" charset="0"/>
        <a:ea typeface="Noteworthy Bold" charset="0"/>
        <a:cs typeface="Arial" pitchFamily="34" charset="0"/>
        <a:sym typeface="Noteworthy Bold" pitchFamily="-1" charset="0"/>
      </a:defRPr>
    </a:lvl3pPr>
    <a:lvl4pPr marL="0" indent="0" algn="just" defTabSz="457200" rtl="0" eaLnBrk="0" fontAlgn="base" hangingPunct="0">
      <a:lnSpc>
        <a:spcPct val="125000"/>
      </a:lnSpc>
      <a:spcBef>
        <a:spcPts val="360"/>
      </a:spcBef>
      <a:spcAft>
        <a:spcPts val="0"/>
      </a:spcAft>
      <a:buFont typeface="Arial" pitchFamily="34" charset="0"/>
      <a:buNone/>
      <a:defRPr sz="1000" kern="1200">
        <a:solidFill>
          <a:schemeClr val="bg1"/>
        </a:solidFill>
        <a:latin typeface="Arial" pitchFamily="34" charset="0"/>
        <a:ea typeface="Noteworthy Bold" charset="0"/>
        <a:cs typeface="Arial" pitchFamily="34" charset="0"/>
        <a:sym typeface="Noteworthy Bold" pitchFamily="-1" charset="0"/>
      </a:defRPr>
    </a:lvl4pPr>
    <a:lvl5pPr marL="0" indent="0" algn="just" defTabSz="457200" rtl="0" eaLnBrk="0" fontAlgn="base" hangingPunct="0">
      <a:lnSpc>
        <a:spcPct val="125000"/>
      </a:lnSpc>
      <a:spcBef>
        <a:spcPts val="360"/>
      </a:spcBef>
      <a:spcAft>
        <a:spcPts val="0"/>
      </a:spcAft>
      <a:buFont typeface="Arial" pitchFamily="34" charset="0"/>
      <a:buNone/>
      <a:defRPr sz="1000" kern="1200">
        <a:solidFill>
          <a:schemeClr val="bg1"/>
        </a:solidFill>
        <a:latin typeface="Arial" pitchFamily="34" charset="0"/>
        <a:ea typeface="Noteworthy Bold" charset="0"/>
        <a:cs typeface="Arial" pitchFamily="34" charset="0"/>
        <a:sym typeface="Noteworthy Bold" pitchFamily="-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F305A-6A15-1B49-8526-E3085B5FD78B}" type="slidenum">
              <a:rPr lang="en-US"/>
              <a:pPr/>
              <a:t>2</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8243" name="Rectangle 3"/>
          <p:cNvSpPr>
            <a:spLocks noGrp="1" noChangeArrowheads="1"/>
          </p:cNvSpPr>
          <p:nvPr>
            <p:ph type="body" idx="1"/>
          </p:nvPr>
        </p:nvSpPr>
        <p:spPr/>
        <p:txBody>
          <a:bodyPr/>
          <a:lstStyle/>
          <a:p>
            <a:pPr algn="ctr"/>
            <a:r>
              <a:rPr lang="en-US" b="1">
                <a:latin typeface="Arial" charset="0"/>
              </a:rPr>
              <a:t>Potassium Nutrition of Cotton</a:t>
            </a:r>
          </a:p>
          <a:p>
            <a:pPr algn="ctr"/>
            <a:endParaRPr lang="en-US">
              <a:latin typeface="Arial" charset="0"/>
            </a:endParaRPr>
          </a:p>
          <a:p>
            <a:pPr algn="ctr"/>
            <a:r>
              <a:rPr lang="en-US">
                <a:latin typeface="Arial" charset="0"/>
              </a:rPr>
              <a:t>Prepared by:</a:t>
            </a:r>
          </a:p>
          <a:p>
            <a:pPr algn="ctr"/>
            <a:r>
              <a:rPr lang="en-US">
                <a:latin typeface="Arial" charset="0"/>
              </a:rPr>
              <a:t> Dr. Cliff Snyder (csnyder@ipni.net) </a:t>
            </a:r>
          </a:p>
          <a:p>
            <a:pPr algn="ctr"/>
            <a:r>
              <a:rPr lang="en-US">
                <a:latin typeface="Arial" charset="0"/>
              </a:rPr>
              <a:t>Dr. Mike Stewart (mstewart@ipni.net)</a:t>
            </a:r>
          </a:p>
          <a:p>
            <a:pPr algn="ctr"/>
            <a:endParaRPr lang="en-US">
              <a:latin typeface="Arial" charset="0"/>
            </a:endParaRPr>
          </a:p>
          <a:p>
            <a:pPr algn="ctr"/>
            <a:endParaRPr lang="en-US">
              <a:latin typeface="Arial" charset="0"/>
            </a:endParaRPr>
          </a:p>
          <a:p>
            <a:pPr algn="ctr"/>
            <a:r>
              <a:rPr lang="en-US">
                <a:latin typeface="Arial" charset="0"/>
              </a:rPr>
              <a:t>International Plant Nutrition Institute (IPNI)</a:t>
            </a:r>
          </a:p>
          <a:p>
            <a:pPr algn="ctr"/>
            <a:r>
              <a:rPr lang="en-US">
                <a:latin typeface="Arial" charset="0"/>
              </a:rPr>
              <a:t>Norcross, Georgia U.S.A.</a:t>
            </a:r>
          </a:p>
          <a:p>
            <a:pPr algn="ctr"/>
            <a:endParaRPr lang="en-US">
              <a:latin typeface="Arial" charset="0"/>
            </a:endParaRPr>
          </a:p>
          <a:p>
            <a:pPr algn="ctr"/>
            <a:r>
              <a:rPr lang="en-US">
                <a:latin typeface="Arial" charset="0"/>
              </a:rPr>
              <a:t>Updated January 2007</a:t>
            </a:r>
          </a:p>
          <a:p>
            <a:r>
              <a:rPr lang="en-US" b="1"/>
              <a:t>  </a:t>
            </a:r>
          </a:p>
          <a:p>
            <a:endParaRPr lang="en-US"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2FFB7-D439-F34C-BA4A-E67937F2CD77}" type="slidenum">
              <a:rPr lang="en-US"/>
              <a:pPr/>
              <a:t>11</a:t>
            </a:fld>
            <a:endParaRPr lang="en-US"/>
          </a:p>
        </p:txBody>
      </p:sp>
      <p:sp>
        <p:nvSpPr>
          <p:cNvPr id="2590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59075" name="Rectangle 3"/>
          <p:cNvSpPr>
            <a:spLocks noGrp="1" noChangeArrowheads="1"/>
          </p:cNvSpPr>
          <p:nvPr>
            <p:ph type="body" idx="1"/>
          </p:nvPr>
        </p:nvSpPr>
        <p:spPr/>
        <p:txBody>
          <a:bodyPr/>
          <a:lstStyle/>
          <a:p>
            <a:r>
              <a:rPr lang="en-US">
                <a:latin typeface="Arial" charset="0"/>
              </a:rPr>
              <a:t>Cotton lint yields in this non-irrigated research conducted in 1994 on a Dewey silt loam (Typic Paleudult) averaged 1,513 lb of lint/A. Interestingly, P and K uptake peaked before N uptake peaked. The peak uptake occurred near the peak blooming period. Fluctuations in uptake rates of each major nutrient as the season progressed may indicate that plants experienced stress as they matured.</a:t>
            </a:r>
          </a:p>
          <a:p>
            <a:endParaRPr lang="en-US">
              <a:latin typeface="Arial" charset="0"/>
            </a:endParaRPr>
          </a:p>
          <a:p>
            <a:r>
              <a:rPr lang="en-US">
                <a:latin typeface="Arial" charset="0"/>
              </a:rPr>
              <a:t>Source:</a:t>
            </a:r>
          </a:p>
          <a:p>
            <a:endParaRPr lang="en-US">
              <a:latin typeface="Arial" charset="0"/>
            </a:endParaRPr>
          </a:p>
          <a:p>
            <a:r>
              <a:rPr lang="en-US">
                <a:latin typeface="Arial" charset="0"/>
              </a:rPr>
              <a:t>Alabama</a:t>
            </a:r>
          </a:p>
          <a:p>
            <a:r>
              <a:rPr lang="en-US">
                <a:latin typeface="Arial" charset="0"/>
              </a:rPr>
              <a:t>Schwab, G.J., G.L. Mullins, and C.H. Burmester. 2000. Growth and nutrient uptake by cotton roots under field conditions. Comm. Soil Sci. Pl. Anal. 31(1 &amp;2):149-164.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59D32-5889-6B4B-A327-E3F6DB96C4C4}" type="slidenum">
              <a:rPr lang="en-US"/>
              <a:pPr/>
              <a:t>12</a:t>
            </a:fld>
            <a:endParaRPr lang="en-US"/>
          </a:p>
        </p:txBody>
      </p:sp>
      <p:sp>
        <p:nvSpPr>
          <p:cNvPr id="2109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7E872-8F85-684A-BEEB-1F3122377CDE}" type="slidenum">
              <a:rPr lang="en-US"/>
              <a:pPr/>
              <a:t>13</a:t>
            </a:fld>
            <a:endParaRPr lang="en-US"/>
          </a:p>
        </p:txBody>
      </p:sp>
      <p:sp>
        <p:nvSpPr>
          <p:cNvPr id="86018" name="Rectangle 2"/>
          <p:cNvSpPr>
            <a:spLocks noGrp="1" noRot="1" noChangeAspect="1" noChangeArrowheads="1" noTextEdit="1"/>
          </p:cNvSpPr>
          <p:nvPr>
            <p:ph type="sldImg"/>
          </p:nvPr>
        </p:nvSpPr>
        <p:spPr bwMode="auto">
          <a:xfrm>
            <a:off x="1195388" y="709613"/>
            <a:ext cx="4633912" cy="3475037"/>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6019" name="Rectangle 3"/>
          <p:cNvSpPr>
            <a:spLocks noGrp="1" noChangeArrowheads="1"/>
          </p:cNvSpPr>
          <p:nvPr>
            <p:ph type="body" idx="1"/>
          </p:nvPr>
        </p:nvSpPr>
        <p:spPr bwMode="auto">
          <a:xfrm>
            <a:off x="936733" y="4422459"/>
            <a:ext cx="5149637" cy="4187187"/>
          </a:xfrm>
          <a:prstGeom prst="rect">
            <a:avLst/>
          </a:prstGeom>
          <a:solidFill>
            <a:srgbClr val="FFFFFF"/>
          </a:solidFill>
          <a:ln>
            <a:solidFill>
              <a:srgbClr val="000000"/>
            </a:solidFill>
            <a:miter lim="800000"/>
            <a:headEnd/>
            <a:tailEnd/>
          </a:ln>
        </p:spPr>
        <p:txBody>
          <a:bodyPr lIns="92141" tIns="46070" rIns="92141" bIns="46070"/>
          <a:lstStyle/>
          <a:p>
            <a:r>
              <a:rPr lang="en-US">
                <a:latin typeface="Arial" charset="0"/>
              </a:rPr>
              <a:t>K uptake increases rapidly once cotton begins squaring and flowering. Potassium uptake continues to plant maturity, with more being allocated to  burs and seed at the expense of leaves. Potassium levels should be high enough and plants should be vigorous enough to support K uptake and translocation from vegetative organs to fruiting structures as cotton bolls mature. </a:t>
            </a:r>
          </a:p>
          <a:p>
            <a:endParaRPr lang="en-US">
              <a:latin typeface="Arial" charset="0"/>
            </a:endParaRPr>
          </a:p>
          <a:p>
            <a:r>
              <a:rPr lang="en-US">
                <a:latin typeface="Arial" charset="0"/>
              </a:rPr>
              <a:t>Source:  Mullins, G.L. and C.H. Burmester. 1990. Dry matter, nitrogen, phosphorus, and potassium accumulation by four cotton varieties. Agron. J. 82:729-736.</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1CFD00-097F-C84D-865C-6908814D0281}" type="slidenum">
              <a:rPr lang="en-US"/>
              <a:pPr/>
              <a:t>14</a:t>
            </a:fld>
            <a:endParaRPr lang="en-US"/>
          </a:p>
        </p:txBody>
      </p:sp>
      <p:sp>
        <p:nvSpPr>
          <p:cNvPr id="1853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5347" name="Rectangle 3"/>
          <p:cNvSpPr>
            <a:spLocks noGrp="1" noChangeArrowheads="1"/>
          </p:cNvSpPr>
          <p:nvPr>
            <p:ph type="body" idx="1"/>
          </p:nvPr>
        </p:nvSpPr>
        <p:spPr/>
        <p:txBody>
          <a:bodyPr/>
          <a:lstStyle/>
          <a:p>
            <a:r>
              <a:rPr lang="en-US">
                <a:latin typeface="Arial" charset="0"/>
              </a:rPr>
              <a:t>This slide illustrates the importance of optimum K nutrition in seed development and the increase in seed K concentration with boll maturity.  Lint formation and development depends on adequate and sustained K nutrition throughout the plant</a:t>
            </a:r>
            <a:r>
              <a:rPr lang="ja-JP" altLang="en-US">
                <a:latin typeface="Arial"/>
              </a:rPr>
              <a:t>’</a:t>
            </a:r>
            <a:r>
              <a:rPr lang="en-US">
                <a:latin typeface="Arial" charset="0"/>
              </a:rPr>
              <a:t>s life cycle.</a:t>
            </a:r>
          </a:p>
          <a:p>
            <a:r>
              <a:rPr lang="en-US">
                <a:latin typeface="Arial" charset="0"/>
              </a:rPr>
              <a:t>Note that concentration of K in the seed is much higher than in the cotton fiber, and that the bur has the highest concentration. The K content of the bur and seed increases as the cotton matures, while the fiber K content declines Based on the data in this graph, the seed K concentration would be about 1.28 %.</a:t>
            </a:r>
          </a:p>
          <a:p>
            <a:r>
              <a:rPr lang="en-US">
                <a:latin typeface="Arial" charset="0"/>
              </a:rPr>
              <a:t>Bassett and others (1970) reported that the whole cotton seed had a concentration of 0.9 to 1.3% K. The National Cotton Seed Products Association (NCSPA) lists the whole cottonseed (not delinted) K concentration as 1.14%. The NCSPA website is http://www.cottonseed.com/publications/feedproductsguide.asp</a:t>
            </a:r>
          </a:p>
          <a:p>
            <a:endParaRPr lang="en-US" sz="1000">
              <a:latin typeface="Arial" charset="0"/>
            </a:endParaRPr>
          </a:p>
          <a:p>
            <a:r>
              <a:rPr lang="en-US" sz="1000">
                <a:latin typeface="Arial" charset="0"/>
              </a:rPr>
              <a:t>Sources: </a:t>
            </a:r>
          </a:p>
          <a:p>
            <a:r>
              <a:rPr lang="en-US" sz="1000">
                <a:latin typeface="Arial" charset="0"/>
              </a:rPr>
              <a:t>Leffler, H.R. 1986. Mineral compartmentation within the boll. Chapter 21, p. 301-309. </a:t>
            </a:r>
            <a:r>
              <a:rPr lang="en-US" sz="1000" i="1">
                <a:latin typeface="Arial" charset="0"/>
              </a:rPr>
              <a:t>In</a:t>
            </a:r>
            <a:r>
              <a:rPr lang="en-US" sz="1000">
                <a:latin typeface="Arial" charset="0"/>
              </a:rPr>
              <a:t>  J.R. Mauney and J.McD. Stewart (eds.), Cotton Physiology. The Cotton Foundation. Memphis, TN.</a:t>
            </a:r>
          </a:p>
          <a:p>
            <a:r>
              <a:rPr lang="en-US" sz="1000">
                <a:latin typeface="Arial" charset="0"/>
              </a:rPr>
              <a:t>Bassett, D.M., W.D. Anderson, and C.H.E. Werkoven. 1970. Dry matter production and nutrient uptake in irrigated cotton (</a:t>
            </a:r>
            <a:r>
              <a:rPr lang="en-US" sz="1000" i="1">
                <a:latin typeface="Arial" charset="0"/>
              </a:rPr>
              <a:t>Gossypium hirsutum</a:t>
            </a:r>
            <a:r>
              <a:rPr lang="en-US" sz="1000">
                <a:latin typeface="Arial" charset="0"/>
              </a:rPr>
              <a:t>). Agron. J. 62:299-303.</a:t>
            </a:r>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CED16-AFB3-4B44-95D2-F4316C3D9952}" type="slidenum">
              <a:rPr lang="en-US"/>
              <a:pPr/>
              <a:t>15</a:t>
            </a:fld>
            <a:endParaRPr lang="en-US"/>
          </a:p>
        </p:txBody>
      </p:sp>
      <p:sp>
        <p:nvSpPr>
          <p:cNvPr id="92162" name="Rectangle 2"/>
          <p:cNvSpPr>
            <a:spLocks noGrp="1" noRot="1" noChangeAspect="1" noChangeArrowheads="1" noTextEdit="1"/>
          </p:cNvSpPr>
          <p:nvPr>
            <p:ph type="sldImg"/>
          </p:nvPr>
        </p:nvSpPr>
        <p:spPr bwMode="auto">
          <a:xfrm>
            <a:off x="1195388" y="709613"/>
            <a:ext cx="4633912" cy="3475037"/>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92163" name="Rectangle 3"/>
          <p:cNvSpPr>
            <a:spLocks noGrp="1" noChangeArrowheads="1"/>
          </p:cNvSpPr>
          <p:nvPr>
            <p:ph type="body" idx="1"/>
          </p:nvPr>
        </p:nvSpPr>
        <p:spPr bwMode="auto">
          <a:xfrm>
            <a:off x="936733" y="4422459"/>
            <a:ext cx="5149637" cy="4187187"/>
          </a:xfrm>
          <a:prstGeom prst="rect">
            <a:avLst/>
          </a:prstGeom>
          <a:solidFill>
            <a:srgbClr val="FFFFFF"/>
          </a:solidFill>
          <a:ln>
            <a:solidFill>
              <a:srgbClr val="000000"/>
            </a:solidFill>
            <a:miter lim="800000"/>
            <a:headEnd/>
            <a:tailEnd/>
          </a:ln>
        </p:spPr>
        <p:txBody>
          <a:bodyPr lIns="92141" tIns="46070" rIns="92141" bIns="46070"/>
          <a:lstStyle/>
          <a:p>
            <a:r>
              <a:rPr lang="en-US">
                <a:latin typeface="Arial" charset="0"/>
              </a:rPr>
              <a:t>To ensure proper seed and lint development, adequate soil K levels must be built and maintained. There are other important reasons to build soil test K levels into the high or medium to high range, as noted in this slide.</a:t>
            </a:r>
          </a:p>
          <a:p>
            <a:endParaRPr lang="en-US">
              <a:latin typeface="Arial" charset="0"/>
            </a:endParaRPr>
          </a:p>
          <a:p>
            <a:r>
              <a:rPr lang="en-US">
                <a:latin typeface="Arial" charset="0"/>
              </a:rPr>
              <a:t>The amount of K required to raise soil test K levels depends on the soil texture (clay content), type of clay minerals, soil organic matter content, crop yields, and harvest removal of K, as well as tillage system.</a:t>
            </a:r>
          </a:p>
          <a:p>
            <a:endParaRPr lang="en-US">
              <a:latin typeface="Arial" charset="0"/>
            </a:endParaRPr>
          </a:p>
          <a:p>
            <a:r>
              <a:rPr lang="en-US">
                <a:latin typeface="Arial" charset="0"/>
              </a:rPr>
              <a:t>The best way to determine the amount of K required for a specific soil and management program is to soil test. Soil testing on a relatively frequent basis (at least every 3 years, and preferably every other year), will enable the farmer or crop adviser to establish a soil test response curve that is specific to that farming situation.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9D46A-D793-7742-BFCB-B09C078A85E8}" type="slidenum">
              <a:rPr lang="en-US"/>
              <a:pPr/>
              <a:t>16</a:t>
            </a:fld>
            <a:endParaRPr lang="en-US"/>
          </a:p>
        </p:txBody>
      </p:sp>
      <p:sp>
        <p:nvSpPr>
          <p:cNvPr id="942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a:ln>
            <a:solidFill>
              <a:schemeClr val="tx1"/>
            </a:solidFill>
            <a:miter lim="800000"/>
            <a:headEnd/>
            <a:tailEnd/>
          </a:ln>
        </p:spPr>
        <p:txBody>
          <a:bodyPr/>
          <a:lstStyle/>
          <a:p>
            <a:r>
              <a:rPr lang="en-US">
                <a:latin typeface="Arial" charset="0"/>
              </a:rPr>
              <a:t>This table illustrates the general probability of response to K fertilizer under different soil K fertility levels.  Note that neither the amount of yield increase with K addition, nor the amount of K fertilizer required, are identified with this general table. Only field research can identify the amount of fertilizer K required and the potential yield increase at a given soil test K level.</a:t>
            </a:r>
          </a:p>
          <a:p>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4FC26-1C13-F84C-A9E4-C17EACD9DC57}" type="slidenum">
              <a:rPr lang="en-US"/>
              <a:pPr/>
              <a:t>17</a:t>
            </a:fld>
            <a:endParaRPr lang="en-US"/>
          </a:p>
        </p:txBody>
      </p:sp>
      <p:sp>
        <p:nvSpPr>
          <p:cNvPr id="2631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3171" name="Rectangle 3"/>
          <p:cNvSpPr>
            <a:spLocks noGrp="1" noChangeArrowheads="1"/>
          </p:cNvSpPr>
          <p:nvPr>
            <p:ph type="body" idx="1"/>
          </p:nvPr>
        </p:nvSpPr>
        <p:spPr/>
        <p:txBody>
          <a:bodyPr/>
          <a:lstStyle/>
          <a:p>
            <a:r>
              <a:rPr lang="en-US">
                <a:latin typeface="Arial" charset="0"/>
              </a:rPr>
              <a:t>This study in Alabama was conducted on a Dewey silt loam with an initial low soil test K rating. Annual K fertilizer application resulted in consistently higher cotton lint yields each year of the study. The differences were statistically significant in those years when a response to K fertilization rate was observed. Somewhat surprisingly, there was no interaction between K fertilization rate and residual vs. annual fertilization. </a:t>
            </a:r>
          </a:p>
          <a:p>
            <a:endParaRPr lang="en-US">
              <a:latin typeface="Arial" charset="0"/>
            </a:endParaRPr>
          </a:p>
          <a:p>
            <a:r>
              <a:rPr lang="en-US">
                <a:latin typeface="Arial" charset="0"/>
              </a:rPr>
              <a:t>Annual K fertilization on sandy soils is necessary, but these data indicate there are advantages to annual fertilization on some silt loam soils also.</a:t>
            </a:r>
          </a:p>
          <a:p>
            <a:endParaRPr lang="en-US">
              <a:latin typeface="Arial" charset="0"/>
            </a:endParaRPr>
          </a:p>
          <a:p>
            <a:r>
              <a:rPr lang="en-US">
                <a:latin typeface="Arial" charset="0"/>
              </a:rPr>
              <a:t>Source: Mullins, G.L., G.J. Schwab, and C.H. Burmester. 1999. Cotton response to surface applications of potassium fertilizer: a 10-year summary. J. Produc. Agric. 12:434-440.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B02A7-6EB7-E641-B621-5864C1E18523}" type="slidenum">
              <a:rPr lang="en-US"/>
              <a:pPr/>
              <a:t>18</a:t>
            </a:fld>
            <a:endParaRPr lang="en-US"/>
          </a:p>
        </p:txBody>
      </p:sp>
      <p:sp>
        <p:nvSpPr>
          <p:cNvPr id="2314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1427" name="Rectangle 3"/>
          <p:cNvSpPr>
            <a:spLocks noGrp="1" noChangeArrowheads="1"/>
          </p:cNvSpPr>
          <p:nvPr>
            <p:ph type="body" idx="1"/>
          </p:nvPr>
        </p:nvSpPr>
        <p:spPr/>
        <p:txBody>
          <a:bodyPr/>
          <a:lstStyle/>
          <a:p>
            <a:r>
              <a:rPr lang="en-US">
                <a:latin typeface="Arial" charset="0"/>
              </a:rPr>
              <a:t>On this silt loam soil in the Limestone valley area in north Alabama, fall vs. spring timing of K application did not matter. The authors of the paper concluded that the rate of K  was more important than the timing of application. </a:t>
            </a:r>
          </a:p>
          <a:p>
            <a:endParaRPr lang="en-US">
              <a:latin typeface="Arial" charset="0"/>
            </a:endParaRPr>
          </a:p>
          <a:p>
            <a:r>
              <a:rPr lang="en-US">
                <a:latin typeface="Arial" charset="0"/>
              </a:rPr>
              <a:t>Source:  Mullins, G.L., G.J. Schwab, and C.H. Burmester. 1999. Cotton response to surface applications of potassium fertilizer: a 10-year summary. J. Produc. Agric. 12:434-440.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1A9CA2-DD56-9649-9663-27761A3A94F8}" type="slidenum">
              <a:rPr lang="en-US"/>
              <a:pPr/>
              <a:t>19</a:t>
            </a:fld>
            <a:endParaRPr lang="en-US"/>
          </a:p>
        </p:txBody>
      </p:sp>
      <p:sp>
        <p:nvSpPr>
          <p:cNvPr id="1996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9683" name="Rectangle 3"/>
          <p:cNvSpPr>
            <a:spLocks noGrp="1" noChangeArrowheads="1"/>
          </p:cNvSpPr>
          <p:nvPr>
            <p:ph type="body" idx="1"/>
          </p:nvPr>
        </p:nvSpPr>
        <p:spPr/>
        <p:txBody>
          <a:bodyPr/>
          <a:lstStyle/>
          <a:p>
            <a:r>
              <a:rPr lang="en-US" sz="1000">
                <a:latin typeface="Arial" charset="0"/>
              </a:rPr>
              <a:t>Source:  Mullins, Schwab, and Burmester at Auburn University </a:t>
            </a:r>
            <a:r>
              <a:rPr lang="en-US" sz="900">
                <a:latin typeface="Arial" charset="0"/>
              </a:rPr>
              <a:t>(1999. J. Prod. Agric.12:434-440).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5EF59D-0817-AA46-B9D5-DB7D6543D84A}" type="slidenum">
              <a:rPr lang="en-US"/>
              <a:pPr/>
              <a:t>20</a:t>
            </a:fld>
            <a:endParaRPr lang="en-US"/>
          </a:p>
        </p:txBody>
      </p:sp>
      <p:sp>
        <p:nvSpPr>
          <p:cNvPr id="272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2387" name="Rectangle 3"/>
          <p:cNvSpPr>
            <a:spLocks noGrp="1" noChangeArrowheads="1"/>
          </p:cNvSpPr>
          <p:nvPr>
            <p:ph type="body" idx="1"/>
          </p:nvPr>
        </p:nvSpPr>
        <p:spPr/>
        <p:txBody>
          <a:bodyPr/>
          <a:lstStyle/>
          <a:p>
            <a:r>
              <a:rPr lang="en-US" sz="1000">
                <a:latin typeface="Arial" charset="0"/>
              </a:rPr>
              <a:t>The critical soil test level for 95% of maximum cotton yield varies with soil texture, soil mineralogy, cropping system, and also the soil extractant used. The sampling position (within rows, between rows, or random) can also have a profound affect on soil test K interpretation and fertilizer K recommendations.</a:t>
            </a:r>
          </a:p>
          <a:p>
            <a:endParaRPr lang="en-US" sz="1000">
              <a:latin typeface="Arial" charset="0"/>
            </a:endParaRPr>
          </a:p>
          <a:p>
            <a:r>
              <a:rPr lang="en-US" sz="1000">
                <a:latin typeface="Arial" charset="0"/>
              </a:rPr>
              <a:t>For many soils, where soil samples are collected randomly within and between cotton rows, having extractable soil test K levels above 240 to 250 lb/A (Mehlich 1),  above 300 to 350 lb/A (Mehlich 3), and above 320 lb/A (Lancaster) will help to reduce the potential for K deficiency and reduced yields.</a:t>
            </a:r>
          </a:p>
          <a:p>
            <a:endParaRPr lang="en-US" sz="1000">
              <a:latin typeface="Arial" charset="0"/>
            </a:endParaRPr>
          </a:p>
          <a:p>
            <a:r>
              <a:rPr lang="en-US" sz="1000">
                <a:latin typeface="Arial" charset="0"/>
              </a:rPr>
              <a:t>Sources:</a:t>
            </a:r>
          </a:p>
          <a:p>
            <a:r>
              <a:rPr lang="en-US" sz="1000">
                <a:latin typeface="Arial" charset="0"/>
              </a:rPr>
              <a:t>Howard, D.D., M. Essington, R.M. Hayes, and W. Percell. 2001. Potassium fertilization of conventional and no-till cotton. J. Cotton Sci. 5:197-205.</a:t>
            </a:r>
          </a:p>
          <a:p>
            <a:endParaRPr lang="en-US" sz="1000">
              <a:latin typeface="Arial" charset="0"/>
            </a:endParaRPr>
          </a:p>
          <a:p>
            <a:r>
              <a:rPr lang="en-US" sz="1000">
                <a:latin typeface="Arial" charset="0"/>
              </a:rPr>
              <a:t>Mullins, G.L., G.J. Schwab, and C.H. Burmester. 1999. Cotton response to surface applications of potassium fertilizer: a 10-year summary. J. Produc. Agric. 12:434-440.</a:t>
            </a:r>
          </a:p>
          <a:p>
            <a:endParaRPr lang="en-US" sz="1000">
              <a:latin typeface="Arial" charset="0"/>
            </a:endParaRPr>
          </a:p>
          <a:p>
            <a:r>
              <a:rPr lang="en-US" sz="1000">
                <a:latin typeface="Arial" charset="0"/>
              </a:rPr>
              <a:t>Adeli, A. and J.J. Varco. 2002. Potassium management effects on cotton yield, nutrition, and soil potassium level. J. Plant Nutrition 25:.2229-2242. </a:t>
            </a:r>
          </a:p>
          <a:p>
            <a:endParaRPr lang="en-US" sz="1000">
              <a:latin typeface="Arial" charset="0"/>
            </a:endParaRPr>
          </a:p>
          <a:p>
            <a:r>
              <a:rPr lang="en-US" sz="1000">
                <a:latin typeface="Arial" charset="0"/>
              </a:rPr>
              <a:t>Crozier, C.R., B. Walls, D.H. Hardy, and J. S. Barnes. 2004. Response of Cotton to P and K Soil Fertility Gradients in North Carolina. J. Cotton Sci. 8:130-141.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86A91-8BBF-4047-84EE-A1965637C83A}" type="slidenum">
              <a:rPr lang="en-US"/>
              <a:pPr/>
              <a:t>3</a:t>
            </a:fld>
            <a:endParaRPr lang="en-US"/>
          </a:p>
        </p:txBody>
      </p:sp>
      <p:sp>
        <p:nvSpPr>
          <p:cNvPr id="2068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B1D3C-A14C-5D4D-9082-7190C4F0C272}" type="slidenum">
              <a:rPr lang="en-US"/>
              <a:pPr/>
              <a:t>21</a:t>
            </a:fld>
            <a:endParaRPr lang="en-US"/>
          </a:p>
        </p:txBody>
      </p:sp>
      <p:sp>
        <p:nvSpPr>
          <p:cNvPr id="203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3779" name="Rectangle 3"/>
          <p:cNvSpPr>
            <a:spLocks noGrp="1" noChangeArrowheads="1"/>
          </p:cNvSpPr>
          <p:nvPr>
            <p:ph type="body" idx="1"/>
          </p:nvPr>
        </p:nvSpPr>
        <p:spPr/>
        <p:txBody>
          <a:bodyPr/>
          <a:lstStyle/>
          <a:p>
            <a:r>
              <a:rPr lang="en-US">
                <a:latin typeface="Arial" charset="0"/>
              </a:rPr>
              <a:t>Adequate K raises lint yield, individual boll weight, and lint recovery from seedcotton (turnout), and it increases seed weight.</a:t>
            </a:r>
          </a:p>
          <a:p>
            <a:endParaRPr lang="en-US">
              <a:latin typeface="Arial" charset="0"/>
            </a:endParaRPr>
          </a:p>
          <a:p>
            <a:r>
              <a:rPr lang="en-US">
                <a:latin typeface="Arial" charset="0"/>
              </a:rPr>
              <a:t>In addition to the above benefits, adequate K results in a higher leaf area index (more leaves to capture sunlight), increases the number of main stem nodes, and tends to increase plant height. Although N uptake efficiency may not be affected by K fertility, plants that receive K fertilization may have increased efficiency of fertilizer N use and N utilization within the plant. </a:t>
            </a:r>
          </a:p>
          <a:p>
            <a:endParaRPr lang="en-US" u="sng">
              <a:latin typeface="Arial" charset="0"/>
            </a:endParaRPr>
          </a:p>
          <a:p>
            <a:r>
              <a:rPr lang="en-US">
                <a:latin typeface="Arial" charset="0"/>
              </a:rPr>
              <a:t>Sources: </a:t>
            </a:r>
          </a:p>
          <a:p>
            <a:r>
              <a:rPr lang="en-US">
                <a:latin typeface="Arial" charset="0"/>
              </a:rPr>
              <a:t>Pettigrew, W.T., J.J. Heitholt, and W.R. Meredith, Jr. 1996. Genotypic interactions with potassium and nitrogen in cotton of varied maturity. Agron. J. 88:89-93.</a:t>
            </a:r>
            <a:endParaRPr lang="en-US">
              <a:solidFill>
                <a:srgbClr val="FF0000"/>
              </a:solidFill>
              <a:latin typeface="Arial" charset="0"/>
            </a:endParaRPr>
          </a:p>
          <a:p>
            <a:endParaRPr lang="en-US">
              <a:effectLst>
                <a:outerShdw blurRad="38100" dist="38100" dir="2700000" algn="tl">
                  <a:srgbClr val="DDDDDD"/>
                </a:outerShdw>
              </a:effectLst>
              <a:latin typeface="Arial" charset="0"/>
            </a:endParaRPr>
          </a:p>
          <a:p>
            <a:r>
              <a:rPr lang="en-US">
                <a:latin typeface="Arial" charset="0"/>
              </a:rPr>
              <a:t>Pettigrew, W.T. and W.R. Meredith, Jr. 1997. Dry matter production, nutrient uptake, and growth of cotton as affected by potassium fertilization. J. Plant Nutrition 20(4 &amp; 5):531-548.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32AE46-B8FD-2145-AF18-05F00CA3F406}" type="slidenum">
              <a:rPr lang="en-US"/>
              <a:pPr/>
              <a:t>22</a:t>
            </a:fld>
            <a:endParaRPr lang="en-US"/>
          </a:p>
        </p:txBody>
      </p:sp>
      <p:sp>
        <p:nvSpPr>
          <p:cNvPr id="2191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9139" name="Rectangle 3"/>
          <p:cNvSpPr>
            <a:spLocks noGrp="1" noChangeArrowheads="1"/>
          </p:cNvSpPr>
          <p:nvPr>
            <p:ph type="body" idx="1"/>
          </p:nvPr>
        </p:nvSpPr>
        <p:spPr/>
        <p:txBody>
          <a:bodyPr/>
          <a:lstStyle/>
          <a:p>
            <a:r>
              <a:rPr lang="en-US">
                <a:latin typeface="Arial" charset="0"/>
              </a:rPr>
              <a:t>Source:  Varco, J.J. 2000. No-tillage cotton responds to potassium on high CEC soils. </a:t>
            </a:r>
            <a:r>
              <a:rPr lang="en-US" i="1">
                <a:latin typeface="Arial" charset="0"/>
              </a:rPr>
              <a:t>Better Crops</a:t>
            </a:r>
            <a:r>
              <a:rPr lang="en-US">
                <a:latin typeface="Arial" charset="0"/>
              </a:rPr>
              <a:t>. Vol. 84(4):21-23.</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30C6F-63CD-204E-A4B8-78B24403CC55}" type="slidenum">
              <a:rPr lang="en-US"/>
              <a:pPr/>
              <a:t>23</a:t>
            </a:fld>
            <a:endParaRPr lang="en-US"/>
          </a:p>
        </p:txBody>
      </p:sp>
      <p:sp>
        <p:nvSpPr>
          <p:cNvPr id="2170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7091" name="Rectangle 3"/>
          <p:cNvSpPr>
            <a:spLocks noGrp="1" noChangeArrowheads="1"/>
          </p:cNvSpPr>
          <p:nvPr>
            <p:ph type="body" idx="1"/>
          </p:nvPr>
        </p:nvSpPr>
        <p:spPr/>
        <p:txBody>
          <a:bodyPr/>
          <a:lstStyle/>
          <a:p>
            <a:r>
              <a:rPr lang="en-US">
                <a:latin typeface="Arial" charset="0"/>
              </a:rPr>
              <a:t>Source: Varco, J.J. 2000. No-tillage cotton responds to potassium on high CEC soils. </a:t>
            </a:r>
            <a:r>
              <a:rPr lang="en-US" i="1">
                <a:latin typeface="Arial" charset="0"/>
              </a:rPr>
              <a:t>Better Crops</a:t>
            </a:r>
            <a:r>
              <a:rPr lang="en-US">
                <a:latin typeface="Arial" charset="0"/>
              </a:rPr>
              <a:t>. Vol. 84(4):21-23.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F41F8-5A78-4948-99CA-7C76017C4B58}" type="slidenum">
              <a:rPr lang="en-US"/>
              <a:pPr/>
              <a:t>24</a:t>
            </a:fld>
            <a:endParaRPr lang="en-US"/>
          </a:p>
        </p:txBody>
      </p:sp>
      <p:sp>
        <p:nvSpPr>
          <p:cNvPr id="215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43" name="Rectangle 3"/>
          <p:cNvSpPr>
            <a:spLocks noGrp="1" noChangeArrowheads="1"/>
          </p:cNvSpPr>
          <p:nvPr>
            <p:ph type="body" idx="1"/>
          </p:nvPr>
        </p:nvSpPr>
        <p:spPr/>
        <p:txBody>
          <a:bodyPr/>
          <a:lstStyle/>
          <a:p>
            <a:r>
              <a:rPr lang="en-US">
                <a:latin typeface="Arial" charset="0"/>
              </a:rPr>
              <a:t>Mehlich 1 extractable soil K was significantly affected by K fertilization rate, soil depth, and sampling position.  Mehlich 1 soil K was greater for the in-row sampling position of the 0- to 8-cm  (0-3 in.) sampling depth (for three silt loam soils studied).  Soil sampling only between the planted rows may result in a lower soil test value, and cause higher fertilizer K recommendations.  Differences in stratification (in-row or between rows) varied with soil-applied K rates and may increase with additional time in no-till cotton.</a:t>
            </a:r>
          </a:p>
          <a:p>
            <a:endParaRPr lang="en-US">
              <a:latin typeface="Arial" charset="0"/>
            </a:endParaRPr>
          </a:p>
          <a:p>
            <a:r>
              <a:rPr lang="en-US">
                <a:latin typeface="Arial" charset="0"/>
              </a:rPr>
              <a:t>Source:  Howard, D.D., M.E. Essington, and D.D. Tyler. 1999. Vertical phosphorus and potassium stratification in no-till cotton soils. Agron. J. 91:266-269.</a:t>
            </a:r>
          </a:p>
          <a:p>
            <a:endParaRPr lang="en-US">
              <a:latin typeface="Arial" charset="0"/>
            </a:endParaRPr>
          </a:p>
          <a:p>
            <a:endParaRPr lang="en-US"/>
          </a:p>
          <a:p>
            <a:endParaRPr lang="en-US"/>
          </a:p>
          <a:p>
            <a:endParaRPr lang="en-US"/>
          </a:p>
          <a:p>
            <a:endParaRPr lang="en-US"/>
          </a:p>
          <a:p>
            <a:endParaRPr lang="en-US"/>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F41F8-5A78-4948-99CA-7C76017C4B58}" type="slidenum">
              <a:rPr lang="en-US"/>
              <a:pPr/>
              <a:t>25</a:t>
            </a:fld>
            <a:endParaRPr lang="en-US"/>
          </a:p>
        </p:txBody>
      </p:sp>
      <p:sp>
        <p:nvSpPr>
          <p:cNvPr id="215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43" name="Rectangle 3"/>
          <p:cNvSpPr>
            <a:spLocks noGrp="1" noChangeArrowheads="1"/>
          </p:cNvSpPr>
          <p:nvPr>
            <p:ph type="body" idx="1"/>
          </p:nvPr>
        </p:nvSpPr>
        <p:spPr/>
        <p:txBody>
          <a:bodyPr/>
          <a:lstStyle/>
          <a:p>
            <a:r>
              <a:rPr lang="en-US" dirty="0" err="1">
                <a:latin typeface="Arial" charset="0"/>
              </a:rPr>
              <a:t>Mehlich</a:t>
            </a:r>
            <a:r>
              <a:rPr lang="en-US" dirty="0">
                <a:latin typeface="Arial" charset="0"/>
              </a:rPr>
              <a:t> 1 extractable soil K was significantly affected by K fertilization rate, soil depth, and sampling position.  </a:t>
            </a:r>
            <a:r>
              <a:rPr lang="en-US" dirty="0" err="1">
                <a:latin typeface="Arial" charset="0"/>
              </a:rPr>
              <a:t>Mehlich</a:t>
            </a:r>
            <a:r>
              <a:rPr lang="en-US" dirty="0">
                <a:latin typeface="Arial" charset="0"/>
              </a:rPr>
              <a:t> 1 soil K was greater for the in-row sampling position of the 0- to 8-cm  (0-3 in.) sampling depth (for three silt loam soils studied).  Soil sampling only between the planted rows may result in a lower soil test value, and cause higher fertilizer K recommendations.  Differences in stratification (in-row or between rows) varied with soil-applied K rates and may increase with additional time in no-till cotton.</a:t>
            </a:r>
          </a:p>
          <a:p>
            <a:endParaRPr lang="en-US" dirty="0">
              <a:latin typeface="Arial" charset="0"/>
            </a:endParaRPr>
          </a:p>
          <a:p>
            <a:r>
              <a:rPr lang="en-US" dirty="0">
                <a:latin typeface="Arial" charset="0"/>
              </a:rPr>
              <a:t>Source:  Howard, D.D., M.E. Essington, and D.D. Tyler. 1999. Vertical phosphorus and potassium stratification in no-till cotton soils. </a:t>
            </a:r>
            <a:r>
              <a:rPr lang="en-US" dirty="0" err="1">
                <a:latin typeface="Arial" charset="0"/>
              </a:rPr>
              <a:t>Agron</a:t>
            </a:r>
            <a:r>
              <a:rPr lang="en-US" dirty="0">
                <a:latin typeface="Arial" charset="0"/>
              </a:rPr>
              <a:t>. J. 91:266-269.</a:t>
            </a:r>
          </a:p>
          <a:p>
            <a:endParaRPr lang="en-US" dirty="0">
              <a:latin typeface="Arial" charset="0"/>
            </a:endParaRP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88240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BAD08-1340-FA46-8C78-123096C96A0B}" type="slidenum">
              <a:rPr lang="en-US"/>
              <a:pPr/>
              <a:t>26</a:t>
            </a:fld>
            <a:endParaRPr lang="en-US"/>
          </a:p>
        </p:txBody>
      </p:sp>
      <p:sp>
        <p:nvSpPr>
          <p:cNvPr id="2273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7331" name="Rectangle 3"/>
          <p:cNvSpPr>
            <a:spLocks noGrp="1" noChangeArrowheads="1"/>
          </p:cNvSpPr>
          <p:nvPr>
            <p:ph type="body" idx="1"/>
          </p:nvPr>
        </p:nvSpPr>
        <p:spPr/>
        <p:txBody>
          <a:bodyPr/>
          <a:lstStyle/>
          <a:p>
            <a:pPr marL="228943" indent="-114471"/>
            <a:r>
              <a:rPr lang="en-US">
                <a:latin typeface="Arial" charset="0"/>
              </a:rPr>
              <a:t>Many soils supporting cotton production in the Southeast U.S. have subsoil K levels rated as medium to low. These same soils frequently have hardpans that must be disrupted for optimum root growth, efficient moisture use, and nutrient acquisition.</a:t>
            </a:r>
          </a:p>
          <a:p>
            <a:pPr marL="228943" indent="-114471"/>
            <a:endParaRPr lang="en-US">
              <a:latin typeface="Arial" charset="0"/>
            </a:endParaRPr>
          </a:p>
          <a:p>
            <a:pPr marL="228943" indent="-114471"/>
            <a:r>
              <a:rPr lang="en-US">
                <a:latin typeface="Arial" charset="0"/>
              </a:rPr>
              <a:t>Research by scientists with USDA-ARS and Auburn University showed:</a:t>
            </a:r>
          </a:p>
          <a:p>
            <a:pPr marL="228943" indent="-114471">
              <a:buFontTx/>
              <a:buChar char="•"/>
            </a:pPr>
            <a:r>
              <a:rPr lang="en-US">
                <a:latin typeface="Arial" charset="0"/>
              </a:rPr>
              <a:t>stomatal conductance (opening of stomates or leaf pores) was not well related to the appearance of late-season leaf K-deficiency symptoms. There was trend for lower stomatal conductance with surface applied K, and subsoiling tended to reduce stomatal conductance.</a:t>
            </a:r>
          </a:p>
          <a:p>
            <a:pPr marL="228943" indent="-114471">
              <a:buFontTx/>
              <a:buChar char="•"/>
            </a:pPr>
            <a:r>
              <a:rPr lang="en-US">
                <a:latin typeface="Arial" charset="0"/>
              </a:rPr>
              <a:t>subsoiling is necessary for maximum cotton yields on Coastal Plain soils with root-restricting hardpans. </a:t>
            </a:r>
          </a:p>
          <a:p>
            <a:pPr marL="228943" indent="-114471">
              <a:buFontTx/>
              <a:buChar char="•"/>
            </a:pPr>
            <a:r>
              <a:rPr lang="en-US">
                <a:latin typeface="Arial" charset="0"/>
              </a:rPr>
              <a:t>based on seedcotton yield and leaf K concentrations, deep placement of K fertilizer proved no better than surface application. </a:t>
            </a:r>
          </a:p>
          <a:p>
            <a:pPr marL="228943" indent="-114471"/>
            <a:endParaRPr lang="en-US">
              <a:latin typeface="Arial" charset="0"/>
            </a:endParaRPr>
          </a:p>
          <a:p>
            <a:pPr marL="228943" indent="-114471"/>
            <a:r>
              <a:rPr lang="en-US">
                <a:latin typeface="Arial" charset="0"/>
              </a:rPr>
              <a:t>Source: Reeves, D.W. and G.L. Mullins. 1995. Subsoiling and potassium placement effects on water relations and yield of cotton. Agron. J. 87:847-852.</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3226F7-8336-1046-B651-1111E69E9125}" type="slidenum">
              <a:rPr lang="en-US"/>
              <a:pPr/>
              <a:t>27</a:t>
            </a:fld>
            <a:endParaRPr lang="en-US"/>
          </a:p>
        </p:txBody>
      </p:sp>
      <p:sp>
        <p:nvSpPr>
          <p:cNvPr id="266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6243" name="Rectangle 3"/>
          <p:cNvSpPr>
            <a:spLocks noGrp="1" noChangeArrowheads="1"/>
          </p:cNvSpPr>
          <p:nvPr>
            <p:ph type="body" idx="1"/>
          </p:nvPr>
        </p:nvSpPr>
        <p:spPr/>
        <p:txBody>
          <a:bodyPr/>
          <a:lstStyle/>
          <a:p>
            <a:r>
              <a:rPr lang="en-US" dirty="0">
                <a:latin typeface="Arial" charset="0"/>
              </a:rPr>
              <a:t>Sources:</a:t>
            </a:r>
          </a:p>
          <a:p>
            <a:r>
              <a:rPr lang="en-US" dirty="0" err="1">
                <a:latin typeface="Arial" charset="0"/>
              </a:rPr>
              <a:t>Kafkafi</a:t>
            </a:r>
            <a:r>
              <a:rPr lang="en-US" dirty="0">
                <a:latin typeface="Arial" charset="0"/>
              </a:rPr>
              <a:t>, U. 1992. Foliar feeding of potassium nitrate in cotton. Better Crops. Vol. 76(2):16-17.</a:t>
            </a:r>
          </a:p>
          <a:p>
            <a:endParaRPr lang="en-US" dirty="0">
              <a:latin typeface="Arial" charset="0"/>
            </a:endParaRPr>
          </a:p>
          <a:p>
            <a:r>
              <a:rPr lang="en-US" dirty="0">
                <a:latin typeface="Arial" charset="0"/>
              </a:rPr>
              <a:t>Chang, M.A. and D.M. </a:t>
            </a:r>
            <a:r>
              <a:rPr lang="en-US" dirty="0" err="1">
                <a:latin typeface="Arial" charset="0"/>
              </a:rPr>
              <a:t>Oosterhuis</a:t>
            </a:r>
            <a:r>
              <a:rPr lang="en-US" dirty="0">
                <a:latin typeface="Arial" charset="0"/>
              </a:rPr>
              <a:t>. 1995. Cotton response to foliar applications of potassium compounds at different pH levels. Better Crops Vol. 79(2):20-22.</a:t>
            </a:r>
          </a:p>
          <a:p>
            <a:endParaRPr lang="en-US" dirty="0">
              <a:latin typeface="Arial" charset="0"/>
            </a:endParaRPr>
          </a:p>
          <a:p>
            <a:r>
              <a:rPr lang="en-US" dirty="0">
                <a:latin typeface="Arial" charset="0"/>
              </a:rPr>
              <a:t>Howard, D.D., C.O. </a:t>
            </a:r>
            <a:r>
              <a:rPr lang="en-US" dirty="0" err="1">
                <a:latin typeface="Arial" charset="0"/>
              </a:rPr>
              <a:t>Gwathmey</a:t>
            </a:r>
            <a:r>
              <a:rPr lang="en-US" dirty="0">
                <a:latin typeface="Arial" charset="0"/>
              </a:rPr>
              <a:t>, and C.E. </a:t>
            </a:r>
            <a:r>
              <a:rPr lang="en-US" dirty="0" err="1">
                <a:latin typeface="Arial" charset="0"/>
              </a:rPr>
              <a:t>Sams</a:t>
            </a:r>
            <a:r>
              <a:rPr lang="en-US" dirty="0">
                <a:latin typeface="Arial" charset="0"/>
              </a:rPr>
              <a:t>. 1998. Foliar feeding of cotton: evaluating potassium sources, potassium solution buffering, and boron. </a:t>
            </a:r>
            <a:r>
              <a:rPr lang="en-US" dirty="0" err="1">
                <a:latin typeface="Arial" charset="0"/>
              </a:rPr>
              <a:t>Agron</a:t>
            </a:r>
            <a:r>
              <a:rPr lang="en-US" dirty="0">
                <a:latin typeface="Arial" charset="0"/>
              </a:rPr>
              <a:t>. J. 90:740-746</a:t>
            </a:r>
          </a:p>
          <a:p>
            <a:endParaRPr lang="en-US" dirty="0">
              <a:latin typeface="Arial" charset="0"/>
            </a:endParaRPr>
          </a:p>
          <a:p>
            <a:r>
              <a:rPr lang="en-US" dirty="0">
                <a:latin typeface="Arial" charset="0"/>
              </a:rPr>
              <a:t>Roberts, R.K., D.C. </a:t>
            </a:r>
            <a:r>
              <a:rPr lang="en-US" dirty="0" err="1">
                <a:latin typeface="Arial" charset="0"/>
              </a:rPr>
              <a:t>Gerloff</a:t>
            </a:r>
            <a:r>
              <a:rPr lang="en-US" dirty="0">
                <a:latin typeface="Arial" charset="0"/>
              </a:rPr>
              <a:t>, and D.D. Howard. 1997 Foliar potassium on cotton – a profitable supplement to broadcast potassium on low testing soils. Better Crops Vol. 81(1):20-23</a:t>
            </a:r>
          </a:p>
          <a:p>
            <a:endParaRPr lang="en-US" dirty="0">
              <a:latin typeface="Arial" charset="0"/>
            </a:endParaRPr>
          </a:p>
          <a:p>
            <a:r>
              <a:rPr lang="en-US" dirty="0" err="1">
                <a:latin typeface="Arial" charset="0"/>
              </a:rPr>
              <a:t>Oosterhuis</a:t>
            </a:r>
            <a:r>
              <a:rPr lang="en-US" dirty="0">
                <a:latin typeface="Arial" charset="0"/>
              </a:rPr>
              <a:t>, D.M. Foliar potassium fertilization of cotton. Pp. 87-99. </a:t>
            </a:r>
            <a:r>
              <a:rPr lang="en-US" i="1" dirty="0">
                <a:latin typeface="Arial" charset="0"/>
              </a:rPr>
              <a:t>In</a:t>
            </a:r>
            <a:r>
              <a:rPr lang="en-US" dirty="0">
                <a:latin typeface="Arial" charset="0"/>
              </a:rPr>
              <a:t> D.M. </a:t>
            </a:r>
            <a:r>
              <a:rPr lang="en-US" dirty="0" err="1">
                <a:latin typeface="Arial" charset="0"/>
              </a:rPr>
              <a:t>Oosterhuis</a:t>
            </a:r>
            <a:r>
              <a:rPr lang="en-US" dirty="0">
                <a:latin typeface="Arial" charset="0"/>
              </a:rPr>
              <a:t> and G.A. Berkowitz (eds.). Frontiers in Potassium Nutrition: New Perspectives on the effects of Potassium Nutrition on Physiology of Plants. 1997. Potash &amp; Phosphate Institute.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64D0E-8CD7-3947-A7C4-264DC5911D5E}" type="slidenum">
              <a:rPr lang="en-US"/>
              <a:pPr/>
              <a:t>28</a:t>
            </a:fld>
            <a:endParaRPr lang="en-US"/>
          </a:p>
        </p:txBody>
      </p:sp>
      <p:sp>
        <p:nvSpPr>
          <p:cNvPr id="2641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4195" name="Rectangle 3"/>
          <p:cNvSpPr>
            <a:spLocks noGrp="1" noChangeArrowheads="1"/>
          </p:cNvSpPr>
          <p:nvPr>
            <p:ph type="body" idx="1"/>
          </p:nvPr>
        </p:nvSpPr>
        <p:spPr/>
        <p:txBody>
          <a:bodyPr/>
          <a:lstStyle/>
          <a:p>
            <a:r>
              <a:rPr lang="en-US">
                <a:latin typeface="Arial" charset="0"/>
              </a:rPr>
              <a:t>Sources:</a:t>
            </a:r>
          </a:p>
          <a:p>
            <a:r>
              <a:rPr lang="en-US">
                <a:latin typeface="Arial" charset="0"/>
              </a:rPr>
              <a:t>D.M. Oosterhuis, O. Abaye, D.W. Albers, W.H. Baker, C.H. Burmester, J.T. Cothren, M.W. Ebelhar, D.S. Guthrie, M.G. Hickey, S.C. Hodges, D.D. Howard, R.L. Hutchinson, L.D. Janes, G.L. Mullins, B.A. Roberts, J.C. Silvertooth, P.W. Tracy, and B.L. Weir. 1994. A summary of a 3-year beltwide study of soil and foliar fertilization with potassium nitrate in cotton. Proc. of the Beltwide Cotton Production Conferences. p. 1532-1533. </a:t>
            </a:r>
          </a:p>
          <a:p>
            <a:endParaRPr lang="en-US">
              <a:latin typeface="Arial" charset="0"/>
            </a:endParaRPr>
          </a:p>
          <a:p>
            <a:r>
              <a:rPr lang="en-US">
                <a:latin typeface="Arial" charset="0"/>
              </a:rPr>
              <a:t>Weir, B.L. 1999. Effect of foliar-applied potassium on cotton in the San Joaquin Valley of California. Proc. of the Beltwide Cotton Production Conferences. Volume 21:1307-1310</a:t>
            </a:r>
            <a:r>
              <a:rPr lang="en-US" b="1"/>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3E303-FD38-B249-9A52-73D068F9EB0D}" type="slidenum">
              <a:rPr lang="en-US"/>
              <a:pPr/>
              <a:t>29</a:t>
            </a:fld>
            <a:endParaRPr lang="en-US"/>
          </a:p>
        </p:txBody>
      </p:sp>
      <p:sp>
        <p:nvSpPr>
          <p:cNvPr id="2652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5219" name="Rectangle 3"/>
          <p:cNvSpPr>
            <a:spLocks noGrp="1" noChangeArrowheads="1"/>
          </p:cNvSpPr>
          <p:nvPr>
            <p:ph type="body" idx="1"/>
          </p:nvPr>
        </p:nvSpPr>
        <p:spPr/>
        <p:txBody>
          <a:bodyPr/>
          <a:lstStyle/>
          <a:p>
            <a:r>
              <a:rPr lang="en-US">
                <a:latin typeface="Arial" charset="0"/>
              </a:rPr>
              <a:t>Source:</a:t>
            </a:r>
          </a:p>
          <a:p>
            <a:r>
              <a:rPr lang="en-US">
                <a:latin typeface="Arial" charset="0"/>
              </a:rPr>
              <a:t>Weir, B.L. 1999. Effect of foliar applied potassium on cotton in the San Joaquin Valley of California. Proc. of the Beltwide Cotton Production Conferences. Volume 21:1307-1310.</a:t>
            </a:r>
          </a:p>
          <a:p>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4BB8B-731C-F747-BFF4-28D9BCEF3F48}" type="slidenum">
              <a:rPr lang="en-US"/>
              <a:pPr/>
              <a:t>30</a:t>
            </a:fld>
            <a:endParaRPr lang="en-US"/>
          </a:p>
        </p:txBody>
      </p:sp>
      <p:sp>
        <p:nvSpPr>
          <p:cNvPr id="270338" name="Rectangle 2"/>
          <p:cNvSpPr>
            <a:spLocks noGrp="1" noRot="1" noChangeAspect="1" noChangeArrowheads="1" noTextEdit="1"/>
          </p:cNvSpPr>
          <p:nvPr>
            <p:ph type="sldImg"/>
          </p:nvPr>
        </p:nvSpPr>
        <p:spPr>
          <a:xfrm>
            <a:off x="1222375" y="687388"/>
            <a:ext cx="4654550" cy="3490912"/>
          </a:xfrm>
          <a:ln/>
          <a:extLst>
            <a:ext uri="{FAA26D3D-D897-4be2-8F04-BA451C77F1D7}">
              <ma14:placeholderFlag xmlns="" xmlns:ma14="http://schemas.microsoft.com/office/mac/drawingml/2011/main" val="1"/>
            </a:ext>
          </a:extLst>
        </p:spPr>
      </p:sp>
      <p:sp>
        <p:nvSpPr>
          <p:cNvPr id="270339" name="Rectangle 3"/>
          <p:cNvSpPr>
            <a:spLocks noGrp="1" noChangeArrowheads="1"/>
          </p:cNvSpPr>
          <p:nvPr>
            <p:ph type="body" idx="1"/>
          </p:nvPr>
        </p:nvSpPr>
        <p:spPr/>
        <p:txBody>
          <a:bodyPr/>
          <a:lstStyle/>
          <a:p>
            <a:r>
              <a:rPr lang="en-US">
                <a:latin typeface="Arial" charset="0"/>
              </a:rPr>
              <a:t>Cotton yield response to foliar K may differ among tillage systems. The probability of a profitable response to foliar K fertilization decreases with increasing soil K fertility, or increasing soil applied K rates.</a:t>
            </a:r>
          </a:p>
          <a:p>
            <a:endParaRPr lang="en-US">
              <a:latin typeface="Arial" charset="0"/>
            </a:endParaRPr>
          </a:p>
          <a:p>
            <a:r>
              <a:rPr lang="en-US">
                <a:latin typeface="Arial" charset="0"/>
              </a:rPr>
              <a:t>Source:</a:t>
            </a:r>
          </a:p>
          <a:p>
            <a:r>
              <a:rPr lang="en-US">
                <a:latin typeface="Arial" charset="0"/>
              </a:rPr>
              <a:t>Roberts, R.K., D.C. Gerloff, and D.D. Howard. 1997. Foliar potassium on cotton – a profitable supplement to broadcast potassium on low testing soils. Better Crops Vol. 81(1):20-23.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0CEE4-53B1-EB49-AAEE-2B6F1DEEA16E}" type="slidenum">
              <a:rPr lang="en-US"/>
              <a:pPr/>
              <a:t>4</a:t>
            </a:fld>
            <a:endParaRPr lang="en-US"/>
          </a:p>
        </p:txBody>
      </p:sp>
      <p:sp>
        <p:nvSpPr>
          <p:cNvPr id="81922" name="Rectangle 2"/>
          <p:cNvSpPr>
            <a:spLocks noGrp="1" noRot="1" noChangeAspect="1" noChangeArrowheads="1" noTextEdit="1"/>
          </p:cNvSpPr>
          <p:nvPr>
            <p:ph type="sldImg"/>
          </p:nvPr>
        </p:nvSpPr>
        <p:spPr bwMode="auto">
          <a:xfrm>
            <a:off x="1195388" y="709613"/>
            <a:ext cx="4633912" cy="3475037"/>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1923" name="Rectangle 3"/>
          <p:cNvSpPr>
            <a:spLocks noGrp="1" noChangeArrowheads="1"/>
          </p:cNvSpPr>
          <p:nvPr>
            <p:ph type="body" idx="1"/>
          </p:nvPr>
        </p:nvSpPr>
        <p:spPr bwMode="auto">
          <a:xfrm>
            <a:off x="936733" y="4422459"/>
            <a:ext cx="5149637" cy="4187187"/>
          </a:xfrm>
          <a:prstGeom prst="rect">
            <a:avLst/>
          </a:prstGeom>
          <a:solidFill>
            <a:srgbClr val="FFFFFF"/>
          </a:solidFill>
          <a:ln>
            <a:solidFill>
              <a:srgbClr val="000000"/>
            </a:solidFill>
            <a:miter lim="800000"/>
            <a:headEnd/>
            <a:tailEnd/>
          </a:ln>
        </p:spPr>
        <p:txBody>
          <a:bodyPr lIns="92141" tIns="46070" rIns="92141" bIns="46070"/>
          <a:lstStyle/>
          <a:p>
            <a:r>
              <a:rPr lang="en-US">
                <a:latin typeface="Arial" charset="0"/>
              </a:rPr>
              <a:t>Cotton yields have trended upward in recent decades. Increased yields, especially with shorter-season cotton varieties, will require optimum fertility management to meet nutrient uptake demands and to replace harvested nutrients</a:t>
            </a:r>
            <a:r>
              <a:rPr lang="en-US" b="1">
                <a:latin typeface="Arial" charset="0"/>
              </a:rPr>
              <a:t>. </a:t>
            </a:r>
          </a:p>
          <a:p>
            <a:endParaRPr lang="en-US" b="1">
              <a:latin typeface="Arial" charset="0"/>
            </a:endParaRPr>
          </a:p>
          <a:p>
            <a:r>
              <a:rPr lang="en-US">
                <a:latin typeface="Arial" charset="0"/>
              </a:rPr>
              <a:t>Source: USDA/NASS</a:t>
            </a:r>
          </a:p>
          <a:p>
            <a:r>
              <a:rPr lang="en-US">
                <a:latin typeface="Arial" charset="0"/>
              </a:rPr>
              <a:t>http://www.nass.usda.gov:81/ipedb</a:t>
            </a:r>
            <a:r>
              <a:rPr lang="en-US">
                <a:effectLst>
                  <a:outerShdw blurRad="38100" dist="38100" dir="2700000" algn="tl">
                    <a:srgbClr val="DDDDDD"/>
                  </a:outerShdw>
                </a:effectLst>
                <a:latin typeface="Arial" charset="0"/>
              </a:rPr>
              <a:t>/</a:t>
            </a:r>
            <a:r>
              <a:rPr lang="en-US">
                <a:latin typeface="Arial" charset="0"/>
              </a:rPr>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547DD-1722-3A4C-8217-83340613F97E}" type="slidenum">
              <a:rPr lang="en-US"/>
              <a:pPr/>
              <a:t>31</a:t>
            </a:fld>
            <a:endParaRPr lang="en-US"/>
          </a:p>
        </p:txBody>
      </p:sp>
      <p:sp>
        <p:nvSpPr>
          <p:cNvPr id="2252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5283" name="Rectangle 3"/>
          <p:cNvSpPr>
            <a:spLocks noGrp="1" noChangeArrowheads="1"/>
          </p:cNvSpPr>
          <p:nvPr>
            <p:ph type="body" idx="1"/>
          </p:nvPr>
        </p:nvSpPr>
        <p:spPr/>
        <p:txBody>
          <a:bodyPr/>
          <a:lstStyle/>
          <a:p>
            <a:r>
              <a:rPr lang="en-US">
                <a:latin typeface="Arial" charset="0"/>
              </a:rPr>
              <a:t>Full-season K deficiency is likely to occur when both topsoil and subsoil K levels are low. Note that lower leaves tend to show deficiency symptoms first, but that symptoms can occur throughout the canopy as deficiency persists.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20647-0707-0B4B-B16D-F503DDE2514E}" type="slidenum">
              <a:rPr lang="en-US"/>
              <a:pPr/>
              <a:t>32</a:t>
            </a:fld>
            <a:endParaRPr lang="en-US"/>
          </a:p>
        </p:txBody>
      </p:sp>
      <p:sp>
        <p:nvSpPr>
          <p:cNvPr id="2734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3411" name="Rectangle 3"/>
          <p:cNvSpPr>
            <a:spLocks noGrp="1" noChangeArrowheads="1"/>
          </p:cNvSpPr>
          <p:nvPr>
            <p:ph type="body" idx="1"/>
          </p:nvPr>
        </p:nvSpPr>
        <p:spPr/>
        <p:txBody>
          <a:bodyPr/>
          <a:lstStyle/>
          <a:p>
            <a:r>
              <a:rPr lang="en-US">
                <a:latin typeface="Arial" charset="0"/>
              </a:rPr>
              <a:t>In much of the U.S. cotton belt, K deficiency occurs when bolls begin to develop and worsens with plant maturation, unless corrective measures are taken.  Symptoms of marginal leaf chlorosis occur in the middle to upper canopy leaves. Bolls are tremendous sinks for K and translocation of K from leaves to subtending bolls accelerates development of deficiency symptoms.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4EA53-1902-1949-B0CE-17197DEF7B2E}" type="slidenum">
              <a:rPr lang="en-US"/>
              <a:pPr/>
              <a:t>33</a:t>
            </a:fld>
            <a:endParaRPr lang="en-US"/>
          </a:p>
        </p:txBody>
      </p:sp>
      <p:sp>
        <p:nvSpPr>
          <p:cNvPr id="1402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0291" name="Rectangle 3"/>
          <p:cNvSpPr>
            <a:spLocks noGrp="1" noChangeArrowheads="1"/>
          </p:cNvSpPr>
          <p:nvPr>
            <p:ph type="body" idx="1"/>
          </p:nvPr>
        </p:nvSpPr>
        <p:spPr/>
        <p:txBody>
          <a:bodyPr/>
          <a:lstStyle/>
          <a:p>
            <a:endParaRPr lang="en-US" b="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4BEB0-4296-914F-9745-B471A08A3CB0}" type="slidenum">
              <a:rPr lang="en-US"/>
              <a:pPr/>
              <a:t>34</a:t>
            </a:fld>
            <a:endParaRPr lang="en-US"/>
          </a:p>
        </p:txBody>
      </p:sp>
      <p:sp>
        <p:nvSpPr>
          <p:cNvPr id="327682" name="Rectangle 2"/>
          <p:cNvSpPr>
            <a:spLocks noGrp="1" noRot="1" noChangeAspect="1" noChangeArrowheads="1" noTextEdit="1"/>
          </p:cNvSpPr>
          <p:nvPr>
            <p:ph type="sldImg"/>
          </p:nvPr>
        </p:nvSpPr>
        <p:spPr>
          <a:xfrm>
            <a:off x="1185863" y="700088"/>
            <a:ext cx="4652962" cy="3489325"/>
          </a:xfrm>
          <a:ln/>
          <a:extLst>
            <a:ext uri="{FAA26D3D-D897-4be2-8F04-BA451C77F1D7}">
              <ma14:placeholderFlag xmlns="" xmlns:ma14="http://schemas.microsoft.com/office/mac/drawingml/2011/main" val="1"/>
            </a:ext>
          </a:extLst>
        </p:spPr>
      </p:sp>
      <p:sp>
        <p:nvSpPr>
          <p:cNvPr id="327683" name="Rectangle 3"/>
          <p:cNvSpPr>
            <a:spLocks noGrp="1" noChangeArrowheads="1"/>
          </p:cNvSpPr>
          <p:nvPr>
            <p:ph type="body" idx="1"/>
          </p:nvPr>
        </p:nvSpPr>
        <p:spPr>
          <a:xfrm>
            <a:off x="701357" y="4420869"/>
            <a:ext cx="5620388" cy="4188777"/>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72D1F5-C843-4E46-A442-C3E232A57A87}" type="slidenum">
              <a:rPr lang="en-US" smtClean="0"/>
              <a:pPr/>
              <a:t>35</a:t>
            </a:fld>
            <a:endParaRPr lang="en-US"/>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24691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5CFA3-0E00-D34C-8AFE-E10089EC112D}" type="slidenum">
              <a:rPr lang="en-US"/>
              <a:pPr/>
              <a:t>5</a:t>
            </a:fld>
            <a:endParaRPr lang="en-US"/>
          </a:p>
        </p:txBody>
      </p:sp>
      <p:sp>
        <p:nvSpPr>
          <p:cNvPr id="430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a:ln>
            <a:solidFill>
              <a:schemeClr val="tx1"/>
            </a:solidFill>
            <a:miter lim="800000"/>
            <a:headEnd/>
            <a:tailEnd/>
          </a:ln>
        </p:spPr>
        <p:txBody>
          <a:bodyPr/>
          <a:lstStyle/>
          <a:p>
            <a:pPr marL="228943" indent="-228943">
              <a:spcBef>
                <a:spcPct val="0"/>
              </a:spcBef>
            </a:pPr>
            <a:r>
              <a:rPr lang="en-US">
                <a:latin typeface="Arial" charset="0"/>
              </a:rPr>
              <a:t>In relation to production and management, the cotton plant has five main growth stages: 1) germination and emergence, 2) seedling establishment, 3) leaf area and canopy development, 4) flowering and boll development, and 5) maturation. An effective way of assessing the development, or progression of physiological events, of a cotton plant is with heat units or growing degree days. A heat unit is expressed in degrees Fahrenheit and is defined by the following equation: </a:t>
            </a:r>
          </a:p>
          <a:p>
            <a:pPr marL="228943" indent="-228943" algn="ctr">
              <a:spcBef>
                <a:spcPct val="0"/>
              </a:spcBef>
            </a:pPr>
            <a:r>
              <a:rPr lang="en-US">
                <a:latin typeface="Arial" charset="0"/>
              </a:rPr>
              <a:t>Heat Unit = [(daily maximum temperature + daily minimum </a:t>
            </a:r>
          </a:p>
          <a:p>
            <a:pPr marL="228943" indent="-228943" algn="ctr">
              <a:spcBef>
                <a:spcPct val="0"/>
              </a:spcBef>
            </a:pPr>
            <a:r>
              <a:rPr lang="en-US">
                <a:latin typeface="Arial" charset="0"/>
              </a:rPr>
              <a:t>temperature) ÷ 2] – 60. </a:t>
            </a:r>
          </a:p>
          <a:p>
            <a:pPr marL="228943" indent="-228943">
              <a:spcBef>
                <a:spcPct val="0"/>
              </a:spcBef>
            </a:pPr>
            <a:endParaRPr lang="en-US">
              <a:latin typeface="Arial" charset="0"/>
            </a:endParaRPr>
          </a:p>
          <a:p>
            <a:pPr marL="228943" indent="-228943">
              <a:spcBef>
                <a:spcPct val="0"/>
              </a:spcBef>
            </a:pPr>
            <a:r>
              <a:rPr lang="en-US">
                <a:latin typeface="Arial" charset="0"/>
              </a:rPr>
              <a:t>This slide shows a timeline that generally describes the relationships among time, heat unit accumulation, and cotton development on the Texas High Plains.</a:t>
            </a:r>
          </a:p>
          <a:p>
            <a:pPr marL="228943" indent="-228943">
              <a:spcBef>
                <a:spcPct val="0"/>
              </a:spcBef>
            </a:pPr>
            <a:endParaRPr lang="en-US" b="1">
              <a:latin typeface="Arial" charset="0"/>
            </a:endParaRPr>
          </a:p>
          <a:p>
            <a:pPr marL="228943" indent="-228943">
              <a:spcBef>
                <a:spcPct val="0"/>
              </a:spcBef>
            </a:pPr>
            <a:r>
              <a:rPr lang="en-US">
                <a:latin typeface="Arial" charset="0"/>
              </a:rPr>
              <a:t>Source: Dr. Randy Boman, Extension Agronomist-Cotton, Texas Cooperative Extension, Lubbock, TX.</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A1D11-C69C-2749-B275-4F382F4A7A69}" type="slidenum">
              <a:rPr lang="en-US"/>
              <a:pPr/>
              <a:t>6</a:t>
            </a:fld>
            <a:endParaRPr lang="en-US"/>
          </a:p>
        </p:txBody>
      </p:sp>
      <p:sp>
        <p:nvSpPr>
          <p:cNvPr id="1372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7219" name="Rectangle 3"/>
          <p:cNvSpPr>
            <a:spLocks noGrp="1" noChangeArrowheads="1"/>
          </p:cNvSpPr>
          <p:nvPr>
            <p:ph type="body" idx="1"/>
          </p:nvPr>
        </p:nvSpPr>
        <p:spPr>
          <a:ln>
            <a:solidFill>
              <a:schemeClr val="tx1"/>
            </a:solidFill>
            <a:miter lim="800000"/>
            <a:headEnd/>
            <a:tailEnd/>
          </a:ln>
        </p:spPr>
        <p:txBody>
          <a:bodyPr/>
          <a:lstStyle/>
          <a:p>
            <a:r>
              <a:rPr lang="en-US">
                <a:latin typeface="Arial" charset="0"/>
              </a:rPr>
              <a:t>Early-season root growth helps ensure that plants access moisture and nutrients efficiently. Any restriction in early root development may prevent rapid root and shoot expansion during peak growth periods, from squaring through peak bloom: about 60 to 100 days after planting.</a:t>
            </a:r>
          </a:p>
          <a:p>
            <a:endParaRPr lang="en-US" b="1">
              <a:latin typeface="Arial" charset="0"/>
            </a:endParaRPr>
          </a:p>
          <a:p>
            <a:r>
              <a:rPr lang="en-US">
                <a:latin typeface="Arial" charset="0"/>
              </a:rPr>
              <a:t>Source: Oosterhuis, D.M. 1990. Growth and development of a cotton plant. p. 1-24. </a:t>
            </a:r>
            <a:r>
              <a:rPr lang="en-US" i="1">
                <a:latin typeface="Arial" charset="0"/>
              </a:rPr>
              <a:t>In</a:t>
            </a:r>
            <a:r>
              <a:rPr lang="en-US">
                <a:latin typeface="Arial" charset="0"/>
              </a:rPr>
              <a:t> W.N. Miley and D.M. Oosterhuis (eds.), Nitrogen Nutrition of Cotton: Practical Issues. Proceedings of First Annual Workshop for Practicing Agronomists. American Society of Agronomy. Madison, WI.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30EB0-A1D8-534F-BD7F-E4226EB59A49}" type="slidenum">
              <a:rPr lang="en-US"/>
              <a:pPr/>
              <a:t>7</a:t>
            </a:fld>
            <a:endParaRPr lang="en-US"/>
          </a:p>
        </p:txBody>
      </p:sp>
      <p:sp>
        <p:nvSpPr>
          <p:cNvPr id="115714" name="Rectangle 2"/>
          <p:cNvSpPr>
            <a:spLocks noGrp="1" noRot="1" noChangeAspect="1" noChangeArrowheads="1" noTextEdit="1"/>
          </p:cNvSpPr>
          <p:nvPr>
            <p:ph type="sldImg"/>
          </p:nvPr>
        </p:nvSpPr>
        <p:spPr bwMode="auto">
          <a:xfrm>
            <a:off x="1195388" y="709613"/>
            <a:ext cx="4633912" cy="3475037"/>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15715" name="Rectangle 3"/>
          <p:cNvSpPr>
            <a:spLocks noGrp="1" noChangeArrowheads="1"/>
          </p:cNvSpPr>
          <p:nvPr>
            <p:ph type="body" idx="1"/>
          </p:nvPr>
        </p:nvSpPr>
        <p:spPr bwMode="auto">
          <a:xfrm>
            <a:off x="936733" y="4422459"/>
            <a:ext cx="5149637" cy="4187187"/>
          </a:xfrm>
          <a:prstGeom prst="rect">
            <a:avLst/>
          </a:prstGeom>
          <a:solidFill>
            <a:srgbClr val="FFFFFF"/>
          </a:solidFill>
          <a:ln>
            <a:solidFill>
              <a:srgbClr val="000000"/>
            </a:solidFill>
            <a:miter lim="800000"/>
            <a:headEnd/>
            <a:tailEnd/>
          </a:ln>
        </p:spPr>
        <p:txBody>
          <a:bodyPr lIns="92141" tIns="46070" rIns="92141" bIns="46070"/>
          <a:lstStyle/>
          <a:p>
            <a:r>
              <a:rPr lang="en-US">
                <a:latin typeface="Arial" charset="0"/>
              </a:rPr>
              <a:t>Healthy root growth promotes healthy shoot growth and top yields.  Data in this slide are for a single growing season on a fertile Dewey silt loam soil in North Alabama. Cotton (Deltapine 51) lint yields were considered excellent for this soil, location, and year:  1,513 lb/A. </a:t>
            </a:r>
          </a:p>
          <a:p>
            <a:pPr>
              <a:buFontTx/>
              <a:buChar char="•"/>
            </a:pPr>
            <a:r>
              <a:rPr lang="en-US">
                <a:latin typeface="Arial" charset="0"/>
              </a:rPr>
              <a:t>Maximum root length occurred at about 117 days after planting, or several weeks into boll filling.</a:t>
            </a:r>
          </a:p>
          <a:p>
            <a:pPr>
              <a:buFontTx/>
              <a:buChar char="•"/>
            </a:pPr>
            <a:r>
              <a:rPr lang="en-US">
                <a:latin typeface="Arial" charset="0"/>
              </a:rPr>
              <a:t>Maximum root length occurred approximately 11 days before dry matter production peaked (128 days after planting).</a:t>
            </a:r>
          </a:p>
          <a:p>
            <a:pPr>
              <a:buFontTx/>
              <a:buChar char="•"/>
            </a:pPr>
            <a:r>
              <a:rPr lang="en-US">
                <a:latin typeface="Arial" charset="0"/>
              </a:rPr>
              <a:t>After first bloom, about 70% of the cotton root system was located in the 0 to 6 and 6 to 12-in. soil layers.</a:t>
            </a:r>
          </a:p>
          <a:p>
            <a:pPr>
              <a:buFontTx/>
              <a:buChar char="•"/>
            </a:pPr>
            <a:endParaRPr lang="en-US">
              <a:latin typeface="Arial" charset="0"/>
            </a:endParaRPr>
          </a:p>
          <a:p>
            <a:r>
              <a:rPr lang="en-US">
                <a:latin typeface="Arial" charset="0"/>
              </a:rPr>
              <a:t>Source: Schwab, G.J., G.L. Mullins, and C.H. Burmester. 2000. Growth and nutrient uptake by cotton roots under field conditions. Comm. Soil Sci. Plant Anal. 31(1 &amp;2):149-1.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D8AA6A-6F43-D143-9C73-20B55BA6DAE5}" type="slidenum">
              <a:rPr lang="en-US"/>
              <a:pPr/>
              <a:t>8</a:t>
            </a:fld>
            <a:endParaRPr lang="en-US"/>
          </a:p>
        </p:txBody>
      </p:sp>
      <p:sp>
        <p:nvSpPr>
          <p:cNvPr id="2129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2995" name="Rectangle 3"/>
          <p:cNvSpPr>
            <a:spLocks noGrp="1" noChangeArrowheads="1"/>
          </p:cNvSpPr>
          <p:nvPr>
            <p:ph type="body" idx="1"/>
          </p:nvPr>
        </p:nvSpPr>
        <p:spPr/>
        <p:txBody>
          <a:bodyPr/>
          <a:lstStyle/>
          <a:p>
            <a:r>
              <a:rPr lang="en-US">
                <a:latin typeface="Arial" charset="0"/>
              </a:rPr>
              <a:t>Source:  Mullins, G.L. and C.H. Burmester. 1997. Potassium uptake by crops during the season. Ch. 15. pp. 123-132. </a:t>
            </a:r>
            <a:r>
              <a:rPr lang="en-US" i="1">
                <a:latin typeface="Arial" charset="0"/>
              </a:rPr>
              <a:t>In</a:t>
            </a:r>
            <a:r>
              <a:rPr lang="en-US">
                <a:latin typeface="Arial" charset="0"/>
              </a:rPr>
              <a:t> D.M. Oosterhuis and G. A. Berkowitz (eds.). Frontiers in Potassium Nutrition: New perspectives on the effects of potassium on physiology of plants. Proc. of a symposium sponsored by PPI and the Crop Science Society of America. November 1996. PPI. Norcross, GA.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A2C99-9FA5-FB44-B399-A7ACE19487BD}" type="slidenum">
              <a:rPr lang="en-US"/>
              <a:pPr/>
              <a:t>9</a:t>
            </a:fld>
            <a:endParaRPr lang="en-US"/>
          </a:p>
        </p:txBody>
      </p:sp>
      <p:sp>
        <p:nvSpPr>
          <p:cNvPr id="83970" name="Rectangle 2"/>
          <p:cNvSpPr>
            <a:spLocks noGrp="1" noRot="1" noChangeAspect="1" noChangeArrowheads="1" noTextEdit="1"/>
          </p:cNvSpPr>
          <p:nvPr>
            <p:ph type="sldImg"/>
          </p:nvPr>
        </p:nvSpPr>
        <p:spPr bwMode="auto">
          <a:xfrm>
            <a:off x="1195388" y="709613"/>
            <a:ext cx="4633912" cy="3475037"/>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xfrm>
            <a:off x="860394" y="4422458"/>
            <a:ext cx="5225975" cy="4344565"/>
          </a:xfrm>
          <a:prstGeom prst="rect">
            <a:avLst/>
          </a:prstGeom>
          <a:solidFill>
            <a:srgbClr val="FFFFFF"/>
          </a:solidFill>
          <a:ln>
            <a:solidFill>
              <a:srgbClr val="000000"/>
            </a:solidFill>
            <a:miter lim="800000"/>
            <a:headEnd/>
            <a:tailEnd/>
          </a:ln>
        </p:spPr>
        <p:txBody>
          <a:bodyPr lIns="92141" tIns="46070" rIns="92141" bIns="46070"/>
          <a:lstStyle/>
          <a:p>
            <a:pPr>
              <a:lnSpc>
                <a:spcPct val="90000"/>
              </a:lnSpc>
            </a:pPr>
            <a:r>
              <a:rPr lang="en-US" sz="1000">
                <a:latin typeface="Arial" charset="0"/>
              </a:rPr>
              <a:t>The amount of K</a:t>
            </a:r>
            <a:r>
              <a:rPr lang="en-US" sz="1000" baseline="-25000">
                <a:latin typeface="Arial" charset="0"/>
              </a:rPr>
              <a:t>2</a:t>
            </a:r>
            <a:r>
              <a:rPr lang="en-US" sz="1000">
                <a:latin typeface="Arial" charset="0"/>
              </a:rPr>
              <a:t>O required for each pound of lint produced is about equal to the amount of N needed. The amount of K</a:t>
            </a:r>
            <a:r>
              <a:rPr lang="en-US" sz="1000" baseline="-25000">
                <a:latin typeface="Arial" charset="0"/>
              </a:rPr>
              <a:t>2</a:t>
            </a:r>
            <a:r>
              <a:rPr lang="en-US" sz="1000">
                <a:latin typeface="Arial" charset="0"/>
              </a:rPr>
              <a:t>O</a:t>
            </a:r>
            <a:r>
              <a:rPr lang="en-US" sz="1000" baseline="-25000">
                <a:latin typeface="Arial" charset="0"/>
              </a:rPr>
              <a:t> </a:t>
            </a:r>
            <a:r>
              <a:rPr lang="en-US" sz="1000">
                <a:latin typeface="Arial" charset="0"/>
              </a:rPr>
              <a:t>required varies with the cotton type (Upland, Acala, Pima) as well as the irrigation regime. Work by Mullins and Burmester (1990) reported no significant differences in nutrient uptake requirement among four cotton cultivars, at similar yield levels.</a:t>
            </a:r>
          </a:p>
          <a:p>
            <a:pPr>
              <a:lnSpc>
                <a:spcPct val="90000"/>
              </a:lnSpc>
              <a:buFontTx/>
              <a:buChar char="•"/>
            </a:pPr>
            <a:r>
              <a:rPr lang="en-US" sz="1000">
                <a:latin typeface="Arial" charset="0"/>
              </a:rPr>
              <a:t>Cotton K requirement per 100 lb of lint is as great today as it was six decades ago. With increased conservation tillage technologies, much of the cotton acreage is being planted using stale seedbeds, strip tillage and no-tillage. Soil temperatures in these production systems are often cooler at planting time, which increases the need for optimum soil test P and K levels and fertilization practices. </a:t>
            </a:r>
          </a:p>
          <a:p>
            <a:pPr>
              <a:lnSpc>
                <a:spcPct val="90000"/>
              </a:lnSpc>
              <a:buFontTx/>
              <a:buChar char="•"/>
            </a:pPr>
            <a:r>
              <a:rPr lang="en-US" sz="1000">
                <a:latin typeface="Arial" charset="0"/>
              </a:rPr>
              <a:t>National average yields have increased from about 450 lb/A in 1975 to over 700 lb/A currently. Higher yields, and the development of faster fruiting varieties have influenced optimal K fertilization practices.</a:t>
            </a:r>
          </a:p>
          <a:p>
            <a:pPr>
              <a:lnSpc>
                <a:spcPct val="90000"/>
              </a:lnSpc>
            </a:pPr>
            <a:endParaRPr lang="en-US" sz="1000">
              <a:latin typeface="Arial" charset="0"/>
            </a:endParaRPr>
          </a:p>
          <a:p>
            <a:pPr>
              <a:lnSpc>
                <a:spcPct val="90000"/>
              </a:lnSpc>
            </a:pPr>
            <a:r>
              <a:rPr lang="en-US" sz="800">
                <a:latin typeface="Arial" charset="0"/>
              </a:rPr>
              <a:t>Sources:</a:t>
            </a:r>
            <a:br>
              <a:rPr lang="en-US" sz="800">
                <a:latin typeface="Arial" charset="0"/>
              </a:rPr>
            </a:br>
            <a:r>
              <a:rPr lang="en-US" sz="800" u="sng">
                <a:latin typeface="Arial" charset="0"/>
              </a:rPr>
              <a:t>Georgia:</a:t>
            </a:r>
            <a:r>
              <a:rPr lang="en-US" sz="800">
                <a:latin typeface="Arial" charset="0"/>
              </a:rPr>
              <a:t> Olson, L.C. and R.P. Bledsoe. 1942. The chemical composition of the cotton plant and the uptake of nutrients at different stages of growth. Bull. 222. Georgia Agric. Exp. Stn.</a:t>
            </a:r>
          </a:p>
          <a:p>
            <a:pPr>
              <a:lnSpc>
                <a:spcPct val="90000"/>
              </a:lnSpc>
            </a:pPr>
            <a:r>
              <a:rPr lang="en-US" sz="800" u="sng">
                <a:latin typeface="Arial" charset="0"/>
              </a:rPr>
              <a:t>California:</a:t>
            </a:r>
            <a:r>
              <a:rPr lang="en-US" sz="800">
                <a:latin typeface="Arial" charset="0"/>
              </a:rPr>
              <a:t> Bassett, D.M., W.D. Anderson, and C.H.E. Werkoven. 1970. Dry matter production and nutrient uptake in irrigated cotton (</a:t>
            </a:r>
            <a:r>
              <a:rPr lang="en-US" sz="800" i="1">
                <a:latin typeface="Arial" charset="0"/>
              </a:rPr>
              <a:t>Gossypium hirsutum</a:t>
            </a:r>
            <a:r>
              <a:rPr lang="en-US" sz="800">
                <a:latin typeface="Arial" charset="0"/>
              </a:rPr>
              <a:t>). Agron. J. 62:299-303.</a:t>
            </a:r>
          </a:p>
          <a:p>
            <a:pPr>
              <a:lnSpc>
                <a:spcPct val="90000"/>
              </a:lnSpc>
            </a:pPr>
            <a:r>
              <a:rPr lang="en-US" sz="800" u="sng">
                <a:latin typeface="Arial" charset="0"/>
              </a:rPr>
              <a:t>Israel:</a:t>
            </a:r>
            <a:r>
              <a:rPr lang="en-US" sz="800">
                <a:latin typeface="Arial" charset="0"/>
              </a:rPr>
              <a:t> Halevy, J. 1976. Growth rate and nutrient uptake of two cotton cultivars under irrigation. Agron. J. 68:701-705.</a:t>
            </a:r>
          </a:p>
          <a:p>
            <a:pPr>
              <a:lnSpc>
                <a:spcPct val="90000"/>
              </a:lnSpc>
            </a:pPr>
            <a:r>
              <a:rPr lang="en-US" sz="800" u="sng">
                <a:latin typeface="Arial" charset="0"/>
              </a:rPr>
              <a:t>Alabama:</a:t>
            </a:r>
            <a:r>
              <a:rPr lang="en-US" sz="800">
                <a:latin typeface="Arial" charset="0"/>
              </a:rPr>
              <a:t> Mullins, G.L. and C.H. Burmester. 1990. Dry matter , nitrogen, phosphorus, and potassium accumulation by four cotton varieties. Agron. J. 82:729-736.</a:t>
            </a:r>
          </a:p>
          <a:p>
            <a:pPr>
              <a:lnSpc>
                <a:spcPct val="90000"/>
              </a:lnSpc>
            </a:pPr>
            <a:r>
              <a:rPr lang="en-US" sz="800" u="sng">
                <a:latin typeface="Arial" charset="0"/>
              </a:rPr>
              <a:t>Louisiana:</a:t>
            </a:r>
            <a:r>
              <a:rPr lang="en-US" sz="800">
                <a:latin typeface="Arial" charset="0"/>
              </a:rPr>
              <a:t> Breitenbeck, G.A. and D.J. Boquet. 1993. Effects of nitrogen fertilization on nutrient uptake by cotton. p. 1298-1300. Proc. of the 1993 Beltwide Cotton Conferences.</a:t>
            </a:r>
          </a:p>
          <a:p>
            <a:pPr>
              <a:lnSpc>
                <a:spcPct val="90000"/>
              </a:lnSpc>
            </a:pPr>
            <a:r>
              <a:rPr lang="en-US" sz="800" u="sng">
                <a:latin typeface="Arial" charset="0"/>
              </a:rPr>
              <a:t>Arizona</a:t>
            </a:r>
            <a:r>
              <a:rPr lang="en-US" sz="800">
                <a:latin typeface="Arial" charset="0"/>
              </a:rPr>
              <a:t>: Unruh, B.L. and J.C. Silvertooth. 1996. Comparisons between an Upland and Pima cotton cultivar: II. Nutrient uptake and partitioning. Agron. J. 88:589-595.</a:t>
            </a:r>
          </a:p>
          <a:p>
            <a:pPr>
              <a:lnSpc>
                <a:spcPct val="90000"/>
              </a:lnSpc>
            </a:pPr>
            <a:r>
              <a:rPr lang="en-US" sz="800" u="sng">
                <a:latin typeface="Arial" charset="0"/>
              </a:rPr>
              <a:t>IPNI:</a:t>
            </a:r>
            <a:r>
              <a:rPr lang="en-US" sz="800">
                <a:latin typeface="Arial" charset="0"/>
              </a:rPr>
              <a:t> International Plant Nutrition Institute website &gt;http://www.ipni.net&lt;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7094EB-9F4C-7344-9939-4F529FA27307}" type="slidenum">
              <a:rPr lang="en-US"/>
              <a:pPr/>
              <a:t>10</a:t>
            </a:fld>
            <a:endParaRPr lang="en-US"/>
          </a:p>
        </p:txBody>
      </p:sp>
      <p:sp>
        <p:nvSpPr>
          <p:cNvPr id="901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0115" name="Rectangle 3"/>
          <p:cNvSpPr>
            <a:spLocks noGrp="1" noChangeArrowheads="1"/>
          </p:cNvSpPr>
          <p:nvPr>
            <p:ph type="body" idx="1"/>
          </p:nvPr>
        </p:nvSpPr>
        <p:spPr>
          <a:xfrm>
            <a:off x="936733" y="4422458"/>
            <a:ext cx="5149637" cy="4654550"/>
          </a:xfrm>
          <a:ln>
            <a:solidFill>
              <a:schemeClr val="tx1"/>
            </a:solidFill>
            <a:miter lim="800000"/>
            <a:headEnd/>
            <a:tailEnd/>
          </a:ln>
        </p:spPr>
        <p:txBody>
          <a:bodyPr/>
          <a:lstStyle/>
          <a:p>
            <a:r>
              <a:rPr lang="en-US">
                <a:latin typeface="Arial" charset="0"/>
              </a:rPr>
              <a:t>Peak daily uptake of K can exceed 3 lb K/A (3.3 lb K</a:t>
            </a:r>
            <a:r>
              <a:rPr lang="en-US" baseline="-25000">
                <a:latin typeface="Arial" charset="0"/>
              </a:rPr>
              <a:t>2</a:t>
            </a:r>
            <a:r>
              <a:rPr lang="en-US">
                <a:latin typeface="Arial" charset="0"/>
              </a:rPr>
              <a:t>O/A). Failure to maintain the uptake demand during peak periods will result in plant stress, yield loss, and a decline in lint quality.</a:t>
            </a:r>
          </a:p>
          <a:p>
            <a:r>
              <a:rPr lang="en-US" b="1">
                <a:latin typeface="Arial" charset="0"/>
              </a:rPr>
              <a:t>Note</a:t>
            </a:r>
            <a:r>
              <a:rPr lang="en-US">
                <a:latin typeface="Arial" charset="0"/>
              </a:rPr>
              <a:t>: Nutrient uptake rates in newer cotton varieties may peak sooner and occur over a shorter time interval, compared to older varieties.</a:t>
            </a:r>
          </a:p>
          <a:p>
            <a:endParaRPr lang="en-US" b="1">
              <a:latin typeface="Arial" charset="0"/>
            </a:endParaRPr>
          </a:p>
          <a:p>
            <a:r>
              <a:rPr lang="en-US">
                <a:latin typeface="Arial" charset="0"/>
              </a:rPr>
              <a:t>Sources:</a:t>
            </a:r>
          </a:p>
          <a:p>
            <a:r>
              <a:rPr lang="en-US" u="sng">
                <a:latin typeface="Arial" charset="0"/>
              </a:rPr>
              <a:t>Georgia:</a:t>
            </a:r>
            <a:r>
              <a:rPr lang="en-US">
                <a:latin typeface="Arial" charset="0"/>
              </a:rPr>
              <a:t> Olson, L.C. and R.P. Bledsoe. 1942. The chemical composition of the cotton plant and the uptake of nutrients at different stages of growth. Bull. 222. Georgia Agric. Exp. Stn.</a:t>
            </a:r>
          </a:p>
          <a:p>
            <a:r>
              <a:rPr lang="en-US" u="sng">
                <a:latin typeface="Arial" charset="0"/>
              </a:rPr>
              <a:t>California:</a:t>
            </a:r>
            <a:r>
              <a:rPr lang="en-US">
                <a:latin typeface="Arial" charset="0"/>
              </a:rPr>
              <a:t> Bassett, D.M., W.D. Anderson, and C.H.E. Werkoven. 1970. Dry matter production and nutrient uptake in irrigated cotton (</a:t>
            </a:r>
            <a:r>
              <a:rPr lang="en-US" i="1">
                <a:latin typeface="Arial" charset="0"/>
              </a:rPr>
              <a:t>Gossypium hirsutum</a:t>
            </a:r>
            <a:r>
              <a:rPr lang="en-US">
                <a:latin typeface="Arial" charset="0"/>
              </a:rPr>
              <a:t>). Agron. J. 62:299-303.</a:t>
            </a:r>
          </a:p>
          <a:p>
            <a:r>
              <a:rPr lang="en-US" u="sng">
                <a:latin typeface="Arial" charset="0"/>
              </a:rPr>
              <a:t>Israel:</a:t>
            </a:r>
            <a:r>
              <a:rPr lang="en-US">
                <a:latin typeface="Arial" charset="0"/>
              </a:rPr>
              <a:t> Halevy, J. 1976. Growth rate and nutrient uptake of two cotton cultivars under irrigation. Agron. J. 68:701-705.</a:t>
            </a:r>
          </a:p>
          <a:p>
            <a:r>
              <a:rPr lang="en-US" u="sng">
                <a:latin typeface="Arial" charset="0"/>
              </a:rPr>
              <a:t>Alabama:</a:t>
            </a:r>
            <a:r>
              <a:rPr lang="en-US">
                <a:latin typeface="Arial" charset="0"/>
              </a:rPr>
              <a:t> Mullins, G.L. and C.H. Burmester. 1990. Dry matter, nitrogen, phosphorus, and potassium accumulation by four cotton varieties. Agron. J. 82:729-736.</a:t>
            </a:r>
          </a:p>
          <a:p>
            <a:r>
              <a:rPr lang="en-US">
                <a:latin typeface="Arial" charset="0"/>
              </a:rPr>
              <a:t>Schwab, G.J., G.L. Mullins, and C.H. Burmester. 2000. Growth and nutrient uptake by cotton roots under field conditions. Comm. Soil Sci. Pl. Anal. 31(1 &amp;2):149-164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6454775" y="0"/>
            <a:ext cx="6550025" cy="9753600"/>
          </a:xfrm>
          <a:prstGeom prst="rect">
            <a:avLst/>
          </a:prstGeom>
        </p:spPr>
        <p:txBody>
          <a:bodyPr/>
          <a:lstStyle/>
          <a:p>
            <a:r>
              <a:rPr lang="en-US"/>
              <a:t>Click icon to add picture</a:t>
            </a:r>
            <a:endParaRPr lang="en-US" dirty="0"/>
          </a:p>
        </p:txBody>
      </p:sp>
      <p:sp>
        <p:nvSpPr>
          <p:cNvPr id="13" name="subtitle"/>
          <p:cNvSpPr>
            <a:spLocks noGrp="1"/>
          </p:cNvSpPr>
          <p:nvPr>
            <p:ph type="body" sz="quarter" idx="11" hasCustomPrompt="1"/>
          </p:nvPr>
        </p:nvSpPr>
        <p:spPr>
          <a:xfrm>
            <a:off x="551703" y="5365097"/>
            <a:ext cx="5459413" cy="1855787"/>
          </a:xfrm>
          <a:prstGeom prst="rect">
            <a:avLst/>
          </a:prstGeom>
        </p:spPr>
        <p:txBody>
          <a:bodyPr lIns="0" tIns="0" rIns="0" bIns="0"/>
          <a:lstStyle>
            <a:lvl1pPr marL="0" indent="0" algn="l">
              <a:lnSpc>
                <a:spcPts val="2800"/>
              </a:lnSpc>
              <a:spcAft>
                <a:spcPts val="600"/>
              </a:spcAft>
              <a:defRPr sz="2400" b="1" baseline="0">
                <a:solidFill>
                  <a:srgbClr val="4FA735"/>
                </a:solidFill>
              </a:defRPr>
            </a:lvl1pPr>
          </a:lstStyle>
          <a:p>
            <a:pPr lvl="0"/>
            <a:r>
              <a:rPr lang="en-US" dirty="0"/>
              <a:t>Presenter’s Name, Title</a:t>
            </a:r>
            <a:br>
              <a:rPr lang="en-US" dirty="0"/>
            </a:br>
            <a:r>
              <a:rPr lang="en-US" dirty="0"/>
              <a:t>Date XX, Year: 24pt Arial Bold</a:t>
            </a:r>
          </a:p>
        </p:txBody>
      </p:sp>
      <p:sp>
        <p:nvSpPr>
          <p:cNvPr id="6" name="title"/>
          <p:cNvSpPr>
            <a:spLocks noGrp="1"/>
          </p:cNvSpPr>
          <p:nvPr>
            <p:ph type="body" sz="quarter" idx="10" hasCustomPrompt="1"/>
          </p:nvPr>
        </p:nvSpPr>
        <p:spPr>
          <a:xfrm>
            <a:off x="533098" y="1264024"/>
            <a:ext cx="5521325" cy="3684494"/>
          </a:xfrm>
          <a:prstGeom prst="rect">
            <a:avLst/>
          </a:prstGeom>
        </p:spPr>
        <p:txBody>
          <a:bodyPr anchor="b" anchorCtr="0"/>
          <a:lstStyle>
            <a:lvl1pPr marL="0" indent="0" algn="l">
              <a:lnSpc>
                <a:spcPts val="6000"/>
              </a:lnSpc>
              <a:defRPr sz="5800" b="1" baseline="0">
                <a:solidFill>
                  <a:srgbClr val="00663E"/>
                </a:solidFill>
                <a:latin typeface="+mj-lt"/>
              </a:defRPr>
            </a:lvl1pPr>
            <a:lvl2pPr algn="l">
              <a:defRPr sz="5800" b="1">
                <a:solidFill>
                  <a:srgbClr val="00663E"/>
                </a:solidFill>
              </a:defRPr>
            </a:lvl2pPr>
            <a:lvl3pPr algn="l">
              <a:defRPr sz="5800" b="1">
                <a:solidFill>
                  <a:srgbClr val="00663E"/>
                </a:solidFill>
              </a:defRPr>
            </a:lvl3pPr>
            <a:lvl4pPr algn="l">
              <a:defRPr sz="5800" b="1">
                <a:solidFill>
                  <a:srgbClr val="00663E"/>
                </a:solidFill>
              </a:defRPr>
            </a:lvl4pPr>
            <a:lvl5pPr algn="l">
              <a:defRPr sz="5800" b="1">
                <a:solidFill>
                  <a:srgbClr val="00663E"/>
                </a:solidFill>
              </a:defRPr>
            </a:lvl5pPr>
          </a:lstStyle>
          <a:p>
            <a:pPr lvl="0"/>
            <a:r>
              <a:rPr lang="en-US" dirty="0"/>
              <a:t>Presentation Title: 58pt Arial Bold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de by Side Graph">
    <p:spTree>
      <p:nvGrpSpPr>
        <p:cNvPr id="1" name=""/>
        <p:cNvGrpSpPr/>
        <p:nvPr/>
      </p:nvGrpSpPr>
      <p:grpSpPr>
        <a:xfrm>
          <a:off x="0" y="0"/>
          <a:ext cx="0" cy="0"/>
          <a:chOff x="0" y="0"/>
          <a:chExt cx="0" cy="0"/>
        </a:xfrm>
      </p:grpSpPr>
      <p:pic>
        <p:nvPicPr>
          <p:cNvPr id="14" name="photobar"/>
          <p:cNvPicPr>
            <a:picLocks noChangeAspect="1"/>
          </p:cNvPicPr>
          <p:nvPr/>
        </p:nvPicPr>
        <p:blipFill>
          <a:blip r:embed="rId2" cstate="print"/>
          <a:srcRect/>
          <a:stretch>
            <a:fillRect/>
          </a:stretch>
        </p:blipFill>
        <p:spPr bwMode="auto">
          <a:xfrm>
            <a:off x="0" y="8496300"/>
            <a:ext cx="13004800" cy="1257300"/>
          </a:xfrm>
          <a:prstGeom prst="rect">
            <a:avLst/>
          </a:prstGeom>
          <a:noFill/>
          <a:ln w="9525">
            <a:noFill/>
            <a:miter lim="800000"/>
            <a:headEnd/>
            <a:tailEnd/>
          </a:ln>
        </p:spPr>
      </p:pic>
      <p:pic>
        <p:nvPicPr>
          <p:cNvPr id="21" name="logo" descr="PotashCorp clrP.eps"/>
          <p:cNvPicPr>
            <a:picLocks noChangeAspect="1"/>
          </p:cNvPicPr>
          <p:nvPr/>
        </p:nvPicPr>
        <p:blipFill>
          <a:blip r:embed="rId3" cstate="print"/>
          <a:srcRect r="78218"/>
          <a:stretch>
            <a:fillRect/>
          </a:stretch>
        </p:blipFill>
        <p:spPr bwMode="auto">
          <a:xfrm>
            <a:off x="431800" y="8966200"/>
            <a:ext cx="695325" cy="579438"/>
          </a:xfrm>
          <a:prstGeom prst="rect">
            <a:avLst/>
          </a:prstGeom>
          <a:noFill/>
          <a:ln w="9525">
            <a:noFill/>
            <a:miter lim="800000"/>
            <a:headEnd/>
            <a:tailEnd/>
          </a:ln>
        </p:spPr>
      </p:pic>
      <p:sp>
        <p:nvSpPr>
          <p:cNvPr id="2" name="Footer Placeholder 1"/>
          <p:cNvSpPr>
            <a:spLocks noGrp="1"/>
          </p:cNvSpPr>
          <p:nvPr>
            <p:ph type="ftr" sz="quarter" idx="23"/>
          </p:nvPr>
        </p:nvSpPr>
        <p:spPr/>
        <p:txBody>
          <a:bodyPr/>
          <a:lstStyle/>
          <a:p>
            <a:pPr marL="342900" indent="-342900" algn="l" hangingPunct="1"/>
            <a:endParaRPr lang="en-US"/>
          </a:p>
        </p:txBody>
      </p:sp>
      <p:cxnSp>
        <p:nvCxnSpPr>
          <p:cNvPr id="19" name="divider"/>
          <p:cNvCxnSpPr/>
          <p:nvPr/>
        </p:nvCxnSpPr>
        <p:spPr bwMode="auto">
          <a:xfrm>
            <a:off x="6502400" y="2667000"/>
            <a:ext cx="0" cy="4189413"/>
          </a:xfrm>
          <a:prstGeom prst="line">
            <a:avLst/>
          </a:prstGeom>
          <a:solidFill>
            <a:srgbClr val="095CC4"/>
          </a:solidFill>
          <a:ln w="25400" cap="flat" cmpd="sng" algn="ctr">
            <a:solidFill>
              <a:srgbClr val="EAEAEA"/>
            </a:solidFill>
            <a:prstDash val="sysDot"/>
            <a:miter lim="0"/>
            <a:headEnd type="none" w="med" len="med"/>
            <a:tailEnd type="none" w="med" len="med"/>
          </a:ln>
          <a:effectLst/>
        </p:spPr>
      </p:cxnSp>
      <p:sp>
        <p:nvSpPr>
          <p:cNvPr id="31" name="Text Placeholder 30"/>
          <p:cNvSpPr>
            <a:spLocks noGrp="1"/>
          </p:cNvSpPr>
          <p:nvPr>
            <p:ph type="body" sz="quarter" idx="19" hasCustomPrompt="1"/>
          </p:nvPr>
        </p:nvSpPr>
        <p:spPr>
          <a:xfrm>
            <a:off x="1169896" y="7866530"/>
            <a:ext cx="10044952" cy="510988"/>
          </a:xfrm>
          <a:prstGeom prst="rect">
            <a:avLst/>
          </a:prstGeom>
        </p:spPr>
        <p:txBody>
          <a:bodyPr lIns="0" rIns="0"/>
          <a:lstStyle>
            <a:lvl1pPr marL="0" indent="0" algn="l">
              <a:spcBef>
                <a:spcPts val="576"/>
              </a:spcBef>
              <a:defRPr sz="1400" baseline="0">
                <a:solidFill>
                  <a:srgbClr val="00663E"/>
                </a:solidFill>
              </a:defRPr>
            </a:lvl1pPr>
            <a:lvl2pPr marL="739775" indent="-228600" algn="l">
              <a:spcBef>
                <a:spcPts val="576"/>
              </a:spcBef>
              <a:buFont typeface="Arial" pitchFamily="34" charset="0"/>
              <a:buChar char="•"/>
              <a:defRPr sz="1400" baseline="0">
                <a:solidFill>
                  <a:srgbClr val="00663E"/>
                </a:solidFill>
              </a:defRPr>
            </a:lvl2pPr>
            <a:lvl3pPr marL="739775" indent="-228600" algn="l">
              <a:spcBef>
                <a:spcPts val="576"/>
              </a:spcBef>
              <a:buFont typeface="Arial" pitchFamily="34" charset="0"/>
              <a:buChar char="•"/>
              <a:defRPr sz="1400">
                <a:solidFill>
                  <a:srgbClr val="00663E"/>
                </a:solidFill>
              </a:defRPr>
            </a:lvl3pPr>
            <a:lvl4pPr marL="739775" indent="-228600" algn="l">
              <a:spcBef>
                <a:spcPts val="576"/>
              </a:spcBef>
              <a:buFont typeface="Arial" pitchFamily="34" charset="0"/>
              <a:buChar char="•"/>
              <a:defRPr sz="1400">
                <a:solidFill>
                  <a:srgbClr val="00663E"/>
                </a:solidFill>
              </a:defRPr>
            </a:lvl4pPr>
            <a:lvl5pPr marL="739775" indent="-228600" algn="l">
              <a:spcBef>
                <a:spcPts val="576"/>
              </a:spcBef>
              <a:buFont typeface="Arial" pitchFamily="34" charset="0"/>
              <a:buChar char="•"/>
              <a:defRPr sz="1400">
                <a:solidFill>
                  <a:srgbClr val="00663E"/>
                </a:solidFill>
              </a:defRPr>
            </a:lvl5pPr>
          </a:lstStyle>
          <a:p>
            <a:pPr lvl="0"/>
            <a:r>
              <a:rPr lang="en-US" dirty="0"/>
              <a:t>Footnotes: 14pt Arial</a:t>
            </a:r>
          </a:p>
        </p:txBody>
      </p:sp>
      <p:sp>
        <p:nvSpPr>
          <p:cNvPr id="12" name="Chart Placeholder 19"/>
          <p:cNvSpPr>
            <a:spLocks noGrp="1"/>
          </p:cNvSpPr>
          <p:nvPr>
            <p:ph type="chart" sz="quarter" idx="20"/>
          </p:nvPr>
        </p:nvSpPr>
        <p:spPr>
          <a:xfrm>
            <a:off x="7027863" y="3003395"/>
            <a:ext cx="4702457" cy="4773487"/>
          </a:xfrm>
          <a:prstGeom prst="rect">
            <a:avLst/>
          </a:prstGeom>
        </p:spPr>
        <p:txBody>
          <a:bodyPr/>
          <a:lstStyle/>
          <a:p>
            <a:r>
              <a:rPr lang="en-US"/>
              <a:t>Click icon to add chart</a:t>
            </a:r>
          </a:p>
        </p:txBody>
      </p:sp>
      <p:sp>
        <p:nvSpPr>
          <p:cNvPr id="13" name="Text Placeholder 17"/>
          <p:cNvSpPr>
            <a:spLocks noGrp="1"/>
          </p:cNvSpPr>
          <p:nvPr>
            <p:ph type="body" sz="quarter" idx="21" hasCustomPrompt="1"/>
          </p:nvPr>
        </p:nvSpPr>
        <p:spPr>
          <a:xfrm>
            <a:off x="7293714" y="2671887"/>
            <a:ext cx="4743450" cy="323850"/>
          </a:xfrm>
          <a:prstGeom prst="rect">
            <a:avLst/>
          </a:prstGeom>
        </p:spPr>
        <p:txBody>
          <a:bodyPr lIns="0" rIns="0"/>
          <a:lstStyle>
            <a:lvl1pPr algn="l">
              <a:defRPr sz="1400" baseline="0">
                <a:solidFill>
                  <a:srgbClr val="00663E"/>
                </a:solidFill>
              </a:defRPr>
            </a:lvl1pPr>
            <a:lvl2pPr>
              <a:defRPr sz="1400">
                <a:solidFill>
                  <a:srgbClr val="00663E"/>
                </a:solidFill>
              </a:defRPr>
            </a:lvl2pPr>
            <a:lvl3pPr>
              <a:defRPr sz="1400">
                <a:solidFill>
                  <a:srgbClr val="00663E"/>
                </a:solidFill>
              </a:defRPr>
            </a:lvl3pPr>
            <a:lvl4pPr>
              <a:defRPr sz="1400">
                <a:solidFill>
                  <a:srgbClr val="00663E"/>
                </a:solidFill>
              </a:defRPr>
            </a:lvl4pPr>
            <a:lvl5pPr>
              <a:defRPr sz="1400">
                <a:solidFill>
                  <a:srgbClr val="00663E"/>
                </a:solidFill>
              </a:defRPr>
            </a:lvl5pPr>
          </a:lstStyle>
          <a:p>
            <a:pPr lvl="0"/>
            <a:r>
              <a:rPr lang="en-US" dirty="0"/>
              <a:t>Number of Units: 14pt Arial</a:t>
            </a:r>
          </a:p>
        </p:txBody>
      </p:sp>
      <p:sp>
        <p:nvSpPr>
          <p:cNvPr id="15" name="right title"/>
          <p:cNvSpPr>
            <a:spLocks noGrp="1"/>
          </p:cNvSpPr>
          <p:nvPr>
            <p:ph sz="half" idx="22" hasCustomPrompt="1"/>
          </p:nvPr>
        </p:nvSpPr>
        <p:spPr>
          <a:xfrm>
            <a:off x="7301148" y="2301804"/>
            <a:ext cx="5283200" cy="295275"/>
          </a:xfrm>
          <a:prstGeom prst="rect">
            <a:avLst/>
          </a:prstGeom>
        </p:spPr>
        <p:txBody>
          <a:bodyPr lIns="0" tIns="0" rIns="0" bIns="0"/>
          <a:lstStyle>
            <a:lvl1pPr algn="l">
              <a:defRPr sz="1600" b="1" baseline="0">
                <a:solidFill>
                  <a:srgbClr val="00663E"/>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Graph Title: 16pt Arial Bold</a:t>
            </a:r>
          </a:p>
        </p:txBody>
      </p:sp>
      <p:sp>
        <p:nvSpPr>
          <p:cNvPr id="20" name="Chart Placeholder 19"/>
          <p:cNvSpPr>
            <a:spLocks noGrp="1"/>
          </p:cNvSpPr>
          <p:nvPr>
            <p:ph type="chart" sz="quarter" idx="16"/>
          </p:nvPr>
        </p:nvSpPr>
        <p:spPr>
          <a:xfrm>
            <a:off x="1006475" y="3003395"/>
            <a:ext cx="4721973" cy="4776439"/>
          </a:xfrm>
          <a:prstGeom prst="rect">
            <a:avLst/>
          </a:prstGeom>
        </p:spPr>
        <p:txBody>
          <a:bodyPr/>
          <a:lstStyle/>
          <a:p>
            <a:r>
              <a:rPr lang="en-US"/>
              <a:t>Click icon to add chart</a:t>
            </a:r>
          </a:p>
        </p:txBody>
      </p:sp>
      <p:sp>
        <p:nvSpPr>
          <p:cNvPr id="18" name="Text Placeholder 17"/>
          <p:cNvSpPr>
            <a:spLocks noGrp="1"/>
          </p:cNvSpPr>
          <p:nvPr>
            <p:ph type="body" sz="quarter" idx="15" hasCustomPrompt="1"/>
          </p:nvPr>
        </p:nvSpPr>
        <p:spPr>
          <a:xfrm>
            <a:off x="994944" y="2671887"/>
            <a:ext cx="4743450" cy="323850"/>
          </a:xfrm>
          <a:prstGeom prst="rect">
            <a:avLst/>
          </a:prstGeom>
        </p:spPr>
        <p:txBody>
          <a:bodyPr lIns="0" rIns="0"/>
          <a:lstStyle>
            <a:lvl1pPr algn="l">
              <a:defRPr sz="1400" baseline="0">
                <a:solidFill>
                  <a:srgbClr val="00663E"/>
                </a:solidFill>
              </a:defRPr>
            </a:lvl1pPr>
            <a:lvl2pPr>
              <a:defRPr sz="1400">
                <a:solidFill>
                  <a:srgbClr val="00663E"/>
                </a:solidFill>
              </a:defRPr>
            </a:lvl2pPr>
            <a:lvl3pPr>
              <a:defRPr sz="1400">
                <a:solidFill>
                  <a:srgbClr val="00663E"/>
                </a:solidFill>
              </a:defRPr>
            </a:lvl3pPr>
            <a:lvl4pPr>
              <a:defRPr sz="1400">
                <a:solidFill>
                  <a:srgbClr val="00663E"/>
                </a:solidFill>
              </a:defRPr>
            </a:lvl4pPr>
            <a:lvl5pPr>
              <a:defRPr sz="1400">
                <a:solidFill>
                  <a:srgbClr val="00663E"/>
                </a:solidFill>
              </a:defRPr>
            </a:lvl5pPr>
          </a:lstStyle>
          <a:p>
            <a:pPr lvl="0"/>
            <a:r>
              <a:rPr lang="en-US" dirty="0"/>
              <a:t>Number of Units: 14pt Arial</a:t>
            </a:r>
          </a:p>
        </p:txBody>
      </p:sp>
      <p:sp>
        <p:nvSpPr>
          <p:cNvPr id="3" name="left title"/>
          <p:cNvSpPr>
            <a:spLocks noGrp="1"/>
          </p:cNvSpPr>
          <p:nvPr>
            <p:ph sz="half" idx="1" hasCustomPrompt="1"/>
          </p:nvPr>
        </p:nvSpPr>
        <p:spPr>
          <a:xfrm>
            <a:off x="994944" y="2301804"/>
            <a:ext cx="5283200" cy="295275"/>
          </a:xfrm>
          <a:prstGeom prst="rect">
            <a:avLst/>
          </a:prstGeom>
        </p:spPr>
        <p:txBody>
          <a:bodyPr lIns="0" tIns="0" rIns="0" bIns="0"/>
          <a:lstStyle>
            <a:lvl1pPr algn="l">
              <a:defRPr sz="1600" b="1" baseline="0">
                <a:solidFill>
                  <a:srgbClr val="00663E"/>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Graph Title: 16pt Arial Bold</a:t>
            </a:r>
          </a:p>
        </p:txBody>
      </p:sp>
      <p:sp>
        <p:nvSpPr>
          <p:cNvPr id="17" name="subtitle"/>
          <p:cNvSpPr>
            <a:spLocks noGrp="1"/>
          </p:cNvSpPr>
          <p:nvPr>
            <p:ph type="body" sz="quarter" idx="10" hasCustomPrompt="1"/>
          </p:nvPr>
        </p:nvSpPr>
        <p:spPr>
          <a:xfrm>
            <a:off x="994944" y="1520401"/>
            <a:ext cx="11465451" cy="540039"/>
          </a:xfrm>
          <a:prstGeom prst="rect">
            <a:avLst/>
          </a:prstGeom>
        </p:spPr>
        <p:txBody>
          <a:bodyPr lIns="0" tIns="0" rIns="0" bIns="0"/>
          <a:lstStyle>
            <a:lvl1pPr algn="l">
              <a:defRPr lang="en-US" sz="2400" baseline="0" dirty="0" smtClean="0">
                <a:solidFill>
                  <a:srgbClr val="00663E"/>
                </a:solidFill>
              </a:defRPr>
            </a:lvl1pPr>
          </a:lstStyle>
          <a:p>
            <a:pPr lvl="0" algn="l"/>
            <a:r>
              <a:rPr lang="en-US" dirty="0"/>
              <a:t>Subtitle: if not required, delete (24pt Arial)</a:t>
            </a:r>
          </a:p>
        </p:txBody>
      </p:sp>
      <p:sp>
        <p:nvSpPr>
          <p:cNvPr id="23" name="Title 1"/>
          <p:cNvSpPr>
            <a:spLocks noGrp="1"/>
          </p:cNvSpPr>
          <p:nvPr>
            <p:ph type="title" hasCustomPrompt="1"/>
          </p:nvPr>
        </p:nvSpPr>
        <p:spPr>
          <a:xfrm>
            <a:off x="994944" y="740712"/>
            <a:ext cx="11854781" cy="665018"/>
          </a:xfrm>
          <a:prstGeom prst="rect">
            <a:avLst/>
          </a:prstGeom>
          <a:noFill/>
        </p:spPr>
        <p:txBody>
          <a:bodyPr lIns="0" tIns="0" rIns="0" bIns="0"/>
          <a:lstStyle>
            <a:lvl1pPr algn="l">
              <a:defRPr sz="3600" b="1" baseline="0">
                <a:solidFill>
                  <a:srgbClr val="00663E"/>
                </a:solidFill>
              </a:defRPr>
            </a:lvl1pPr>
          </a:lstStyle>
          <a:p>
            <a:r>
              <a:rPr lang="en-US" dirty="0"/>
              <a:t>Slide Title (36pt Arial Bold)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graphs">
    <p:spTree>
      <p:nvGrpSpPr>
        <p:cNvPr id="1" name=""/>
        <p:cNvGrpSpPr/>
        <p:nvPr/>
      </p:nvGrpSpPr>
      <p:grpSpPr>
        <a:xfrm>
          <a:off x="0" y="0"/>
          <a:ext cx="0" cy="0"/>
          <a:chOff x="0" y="0"/>
          <a:chExt cx="0" cy="0"/>
        </a:xfrm>
      </p:grpSpPr>
      <p:pic>
        <p:nvPicPr>
          <p:cNvPr id="11" name="photobar"/>
          <p:cNvPicPr>
            <a:picLocks noChangeAspect="1"/>
          </p:cNvPicPr>
          <p:nvPr userDrawn="1"/>
        </p:nvPicPr>
        <p:blipFill>
          <a:blip r:embed="rId2" cstate="print"/>
          <a:srcRect/>
          <a:stretch>
            <a:fillRect/>
          </a:stretch>
        </p:blipFill>
        <p:spPr bwMode="auto">
          <a:xfrm>
            <a:off x="0" y="8496300"/>
            <a:ext cx="13004800" cy="1257300"/>
          </a:xfrm>
          <a:prstGeom prst="rect">
            <a:avLst/>
          </a:prstGeom>
          <a:noFill/>
          <a:ln w="9525">
            <a:noFill/>
            <a:miter lim="800000"/>
            <a:headEnd/>
            <a:tailEnd/>
          </a:ln>
        </p:spPr>
      </p:pic>
      <p:pic>
        <p:nvPicPr>
          <p:cNvPr id="22" name="logo" descr="PotashCorp clrP.eps"/>
          <p:cNvPicPr>
            <a:picLocks noChangeAspect="1"/>
          </p:cNvPicPr>
          <p:nvPr/>
        </p:nvPicPr>
        <p:blipFill>
          <a:blip r:embed="rId3" cstate="print"/>
          <a:srcRect r="78218"/>
          <a:stretch>
            <a:fillRect/>
          </a:stretch>
        </p:blipFill>
        <p:spPr bwMode="auto">
          <a:xfrm>
            <a:off x="431800" y="8966200"/>
            <a:ext cx="695325" cy="579438"/>
          </a:xfrm>
          <a:prstGeom prst="rect">
            <a:avLst/>
          </a:prstGeom>
          <a:noFill/>
          <a:ln w="9525">
            <a:noFill/>
            <a:miter lim="800000"/>
            <a:headEnd/>
            <a:tailEnd/>
          </a:ln>
        </p:spPr>
      </p:pic>
      <p:sp>
        <p:nvSpPr>
          <p:cNvPr id="2" name="Footer"/>
          <p:cNvSpPr>
            <a:spLocks noGrp="1"/>
          </p:cNvSpPr>
          <p:nvPr>
            <p:ph type="ftr" sz="quarter" idx="25"/>
          </p:nvPr>
        </p:nvSpPr>
        <p:spPr/>
        <p:txBody>
          <a:bodyPr/>
          <a:lstStyle/>
          <a:p>
            <a:pPr marL="342900" indent="-342900" algn="l" hangingPunct="1"/>
            <a:endParaRPr lang="en-US"/>
          </a:p>
        </p:txBody>
      </p:sp>
      <p:cxnSp>
        <p:nvCxnSpPr>
          <p:cNvPr id="10" name="right divider"/>
          <p:cNvCxnSpPr/>
          <p:nvPr/>
        </p:nvCxnSpPr>
        <p:spPr bwMode="auto">
          <a:xfrm>
            <a:off x="8410221" y="2540000"/>
            <a:ext cx="5645" cy="4316415"/>
          </a:xfrm>
          <a:prstGeom prst="line">
            <a:avLst/>
          </a:prstGeom>
          <a:solidFill>
            <a:srgbClr val="095CC4"/>
          </a:solidFill>
          <a:ln w="25400" cap="flat" cmpd="sng" algn="ctr">
            <a:solidFill>
              <a:srgbClr val="EAEAEA"/>
            </a:solidFill>
            <a:prstDash val="sysDot"/>
            <a:miter lim="0"/>
            <a:headEnd type="none" w="med" len="med"/>
            <a:tailEnd type="none" w="med" len="med"/>
          </a:ln>
          <a:effectLst/>
        </p:spPr>
      </p:cxnSp>
      <p:cxnSp>
        <p:nvCxnSpPr>
          <p:cNvPr id="30" name="left divider"/>
          <p:cNvCxnSpPr/>
          <p:nvPr userDrawn="1"/>
        </p:nvCxnSpPr>
        <p:spPr bwMode="auto">
          <a:xfrm>
            <a:off x="4622801" y="2540000"/>
            <a:ext cx="0" cy="4316413"/>
          </a:xfrm>
          <a:prstGeom prst="line">
            <a:avLst/>
          </a:prstGeom>
          <a:solidFill>
            <a:srgbClr val="095CC4"/>
          </a:solidFill>
          <a:ln w="25400" cap="flat" cmpd="sng" algn="ctr">
            <a:solidFill>
              <a:srgbClr val="EAEAEA"/>
            </a:solidFill>
            <a:prstDash val="sysDot"/>
            <a:miter lim="0"/>
            <a:headEnd type="none" w="med" len="med"/>
            <a:tailEnd type="none" w="med" len="med"/>
          </a:ln>
          <a:effectLst/>
        </p:spPr>
      </p:cxnSp>
      <p:sp>
        <p:nvSpPr>
          <p:cNvPr id="17" name="Content Placeholder 14"/>
          <p:cNvSpPr>
            <a:spLocks noGrp="1"/>
          </p:cNvSpPr>
          <p:nvPr>
            <p:ph sz="quarter" idx="12" hasCustomPrompt="1"/>
          </p:nvPr>
        </p:nvSpPr>
        <p:spPr>
          <a:xfrm>
            <a:off x="8421511" y="3006725"/>
            <a:ext cx="3585405" cy="5305528"/>
          </a:xfrm>
          <a:prstGeom prst="rect">
            <a:avLst/>
          </a:prstGeom>
        </p:spPr>
        <p:txBody>
          <a:bodyPr/>
          <a:lstStyle>
            <a:lvl1pPr>
              <a:defRPr baseline="0"/>
            </a:lvl1pPr>
          </a:lstStyle>
          <a:p>
            <a:pPr lvl="0"/>
            <a:r>
              <a:rPr lang="en-US" dirty="0"/>
              <a:t>Click to insert </a:t>
            </a:r>
          </a:p>
        </p:txBody>
      </p:sp>
      <p:sp>
        <p:nvSpPr>
          <p:cNvPr id="33" name="Text Placeholder 17"/>
          <p:cNvSpPr>
            <a:spLocks noGrp="1"/>
          </p:cNvSpPr>
          <p:nvPr>
            <p:ph type="body" sz="quarter" idx="27" hasCustomPrompt="1"/>
          </p:nvPr>
        </p:nvSpPr>
        <p:spPr>
          <a:xfrm>
            <a:off x="9285881" y="2671887"/>
            <a:ext cx="3391202" cy="323850"/>
          </a:xfrm>
          <a:prstGeom prst="rect">
            <a:avLst/>
          </a:prstGeom>
        </p:spPr>
        <p:txBody>
          <a:bodyPr lIns="0" tIns="0" rIns="0" bIns="0"/>
          <a:lstStyle>
            <a:lvl1pPr algn="l">
              <a:defRPr sz="1400" baseline="0">
                <a:solidFill>
                  <a:srgbClr val="00663E"/>
                </a:solidFill>
              </a:defRPr>
            </a:lvl1pPr>
            <a:lvl2pPr>
              <a:defRPr sz="1400">
                <a:solidFill>
                  <a:srgbClr val="00663E"/>
                </a:solidFill>
              </a:defRPr>
            </a:lvl2pPr>
            <a:lvl3pPr>
              <a:defRPr sz="1400">
                <a:solidFill>
                  <a:srgbClr val="00663E"/>
                </a:solidFill>
              </a:defRPr>
            </a:lvl3pPr>
            <a:lvl4pPr>
              <a:defRPr sz="1400">
                <a:solidFill>
                  <a:srgbClr val="00663E"/>
                </a:solidFill>
              </a:defRPr>
            </a:lvl4pPr>
            <a:lvl5pPr>
              <a:defRPr sz="1400">
                <a:solidFill>
                  <a:srgbClr val="00663E"/>
                </a:solidFill>
              </a:defRPr>
            </a:lvl5pPr>
          </a:lstStyle>
          <a:p>
            <a:pPr lvl="0"/>
            <a:r>
              <a:rPr lang="en-US" dirty="0"/>
              <a:t>Number of Units: 14pt Arial</a:t>
            </a:r>
          </a:p>
        </p:txBody>
      </p:sp>
      <p:sp>
        <p:nvSpPr>
          <p:cNvPr id="40" name="right title"/>
          <p:cNvSpPr>
            <a:spLocks noGrp="1"/>
          </p:cNvSpPr>
          <p:nvPr>
            <p:ph type="body" sz="quarter" idx="24" hasCustomPrompt="1"/>
          </p:nvPr>
        </p:nvSpPr>
        <p:spPr>
          <a:xfrm>
            <a:off x="8904871" y="2306275"/>
            <a:ext cx="3357563" cy="325413"/>
          </a:xfrm>
          <a:prstGeom prst="rect">
            <a:avLst/>
          </a:prstGeom>
        </p:spPr>
        <p:txBody>
          <a:bodyPr lIns="0" tIns="0" rIns="0" bIns="0"/>
          <a:lstStyle>
            <a:lvl1pPr algn="l">
              <a:defRPr lang="en-US" sz="1600" b="1" baseline="0" dirty="0" smtClean="0">
                <a:solidFill>
                  <a:srgbClr val="00663E"/>
                </a:solidFill>
                <a:latin typeface="+mn-lt"/>
                <a:ea typeface="ＭＳ Ｐゴシック" charset="0"/>
                <a:cs typeface="ＭＳ Ｐゴシック" charset="0"/>
                <a:sym typeface="Helvetica Light" pitchFamily="-1" charset="0"/>
              </a:defRPr>
            </a:lvl1pPr>
            <a:lvl2pPr>
              <a:defRPr sz="2200" b="1">
                <a:solidFill>
                  <a:schemeClr val="tx2"/>
                </a:solidFill>
              </a:defRPr>
            </a:lvl2pPr>
            <a:lvl3pPr>
              <a:defRPr sz="2200" b="1">
                <a:solidFill>
                  <a:schemeClr val="tx2"/>
                </a:solidFill>
              </a:defRPr>
            </a:lvl3pPr>
            <a:lvl4pPr>
              <a:defRPr sz="2200" b="1">
                <a:solidFill>
                  <a:schemeClr val="tx2"/>
                </a:solidFill>
              </a:defRPr>
            </a:lvl4pPr>
            <a:lvl5pPr>
              <a:defRPr sz="2200" b="1">
                <a:solidFill>
                  <a:schemeClr val="tx2"/>
                </a:solidFill>
              </a:defRPr>
            </a:lvl5pPr>
          </a:lstStyle>
          <a:p>
            <a:pPr marL="342900" lvl="0" indent="-342900" algn="l" defTabSz="584200" rtl="0" eaLnBrk="1" fontAlgn="base" hangingPunct="1">
              <a:spcBef>
                <a:spcPct val="0"/>
              </a:spcBef>
              <a:spcAft>
                <a:spcPct val="0"/>
              </a:spcAft>
            </a:pPr>
            <a:r>
              <a:rPr lang="en-US" dirty="0"/>
              <a:t>Title: 24pt Arial Bold</a:t>
            </a:r>
          </a:p>
        </p:txBody>
      </p:sp>
      <p:sp>
        <p:nvSpPr>
          <p:cNvPr id="16" name="Content Placeholder 14"/>
          <p:cNvSpPr>
            <a:spLocks noGrp="1"/>
          </p:cNvSpPr>
          <p:nvPr>
            <p:ph sz="quarter" idx="11" hasCustomPrompt="1"/>
          </p:nvPr>
        </p:nvSpPr>
        <p:spPr>
          <a:xfrm>
            <a:off x="4664364" y="3006725"/>
            <a:ext cx="3787421" cy="5314494"/>
          </a:xfrm>
          <a:prstGeom prst="rect">
            <a:avLst/>
          </a:prstGeom>
        </p:spPr>
        <p:txBody>
          <a:bodyPr/>
          <a:lstStyle>
            <a:lvl1pPr>
              <a:defRPr baseline="0"/>
            </a:lvl1pPr>
          </a:lstStyle>
          <a:p>
            <a:pPr lvl="0"/>
            <a:r>
              <a:rPr lang="en-US" dirty="0"/>
              <a:t>Click to insert </a:t>
            </a:r>
          </a:p>
        </p:txBody>
      </p:sp>
      <p:sp>
        <p:nvSpPr>
          <p:cNvPr id="32" name="Text Placeholder 17"/>
          <p:cNvSpPr>
            <a:spLocks noGrp="1"/>
          </p:cNvSpPr>
          <p:nvPr>
            <p:ph type="body" sz="quarter" idx="26" hasCustomPrompt="1"/>
          </p:nvPr>
        </p:nvSpPr>
        <p:spPr>
          <a:xfrm>
            <a:off x="5289648" y="2671887"/>
            <a:ext cx="3391202" cy="323850"/>
          </a:xfrm>
          <a:prstGeom prst="rect">
            <a:avLst/>
          </a:prstGeom>
        </p:spPr>
        <p:txBody>
          <a:bodyPr lIns="0" tIns="0" rIns="0" bIns="0"/>
          <a:lstStyle>
            <a:lvl1pPr algn="l">
              <a:defRPr sz="1400" baseline="0">
                <a:solidFill>
                  <a:srgbClr val="00663E"/>
                </a:solidFill>
              </a:defRPr>
            </a:lvl1pPr>
            <a:lvl2pPr>
              <a:defRPr sz="1400">
                <a:solidFill>
                  <a:srgbClr val="00663E"/>
                </a:solidFill>
              </a:defRPr>
            </a:lvl2pPr>
            <a:lvl3pPr>
              <a:defRPr sz="1400">
                <a:solidFill>
                  <a:srgbClr val="00663E"/>
                </a:solidFill>
              </a:defRPr>
            </a:lvl3pPr>
            <a:lvl4pPr>
              <a:defRPr sz="1400">
                <a:solidFill>
                  <a:srgbClr val="00663E"/>
                </a:solidFill>
              </a:defRPr>
            </a:lvl4pPr>
            <a:lvl5pPr>
              <a:defRPr sz="1400">
                <a:solidFill>
                  <a:srgbClr val="00663E"/>
                </a:solidFill>
              </a:defRPr>
            </a:lvl5pPr>
          </a:lstStyle>
          <a:p>
            <a:pPr lvl="0"/>
            <a:r>
              <a:rPr lang="en-US" dirty="0"/>
              <a:t>Number of Units: 14pt Arial</a:t>
            </a:r>
          </a:p>
        </p:txBody>
      </p:sp>
      <p:sp>
        <p:nvSpPr>
          <p:cNvPr id="38" name="middle title"/>
          <p:cNvSpPr>
            <a:spLocks noGrp="1"/>
          </p:cNvSpPr>
          <p:nvPr>
            <p:ph type="body" sz="quarter" idx="22" hasCustomPrompt="1"/>
          </p:nvPr>
        </p:nvSpPr>
        <p:spPr>
          <a:xfrm>
            <a:off x="4865094" y="2306275"/>
            <a:ext cx="3357563" cy="317979"/>
          </a:xfrm>
          <a:prstGeom prst="rect">
            <a:avLst/>
          </a:prstGeom>
        </p:spPr>
        <p:txBody>
          <a:bodyPr lIns="0" tIns="0" rIns="0" bIns="0"/>
          <a:lstStyle>
            <a:lvl1pPr algn="l">
              <a:defRPr lang="en-US" sz="1600" b="1" baseline="0" dirty="0" smtClean="0">
                <a:solidFill>
                  <a:srgbClr val="00663E"/>
                </a:solidFill>
                <a:latin typeface="+mn-lt"/>
                <a:ea typeface="ＭＳ Ｐゴシック" charset="0"/>
                <a:cs typeface="ＭＳ Ｐゴシック" charset="0"/>
                <a:sym typeface="Helvetica Light" pitchFamily="-1" charset="0"/>
              </a:defRPr>
            </a:lvl1pPr>
            <a:lvl2pPr>
              <a:defRPr sz="2200" b="1">
                <a:solidFill>
                  <a:schemeClr val="tx2"/>
                </a:solidFill>
              </a:defRPr>
            </a:lvl2pPr>
            <a:lvl3pPr>
              <a:defRPr sz="2200" b="1">
                <a:solidFill>
                  <a:schemeClr val="tx2"/>
                </a:solidFill>
              </a:defRPr>
            </a:lvl3pPr>
            <a:lvl4pPr>
              <a:defRPr sz="2200" b="1">
                <a:solidFill>
                  <a:schemeClr val="tx2"/>
                </a:solidFill>
              </a:defRPr>
            </a:lvl4pPr>
            <a:lvl5pPr>
              <a:defRPr sz="2200" b="1">
                <a:solidFill>
                  <a:schemeClr val="tx2"/>
                </a:solidFill>
              </a:defRPr>
            </a:lvl5pPr>
          </a:lstStyle>
          <a:p>
            <a:pPr marL="342900" lvl="0" indent="-342900" algn="l" defTabSz="584200" rtl="0" eaLnBrk="1" fontAlgn="base" hangingPunct="1">
              <a:spcBef>
                <a:spcPct val="0"/>
              </a:spcBef>
              <a:spcAft>
                <a:spcPct val="0"/>
              </a:spcAft>
            </a:pPr>
            <a:r>
              <a:rPr lang="en-US" dirty="0"/>
              <a:t>Title: 24pt Arial Bold</a:t>
            </a:r>
          </a:p>
        </p:txBody>
      </p:sp>
      <p:sp>
        <p:nvSpPr>
          <p:cNvPr id="15" name="Content Placeholder 14"/>
          <p:cNvSpPr>
            <a:spLocks noGrp="1"/>
          </p:cNvSpPr>
          <p:nvPr>
            <p:ph sz="quarter" idx="10" hasCustomPrompt="1"/>
          </p:nvPr>
        </p:nvSpPr>
        <p:spPr>
          <a:xfrm>
            <a:off x="1008154" y="3006725"/>
            <a:ext cx="3603355" cy="5310012"/>
          </a:xfrm>
          <a:prstGeom prst="rect">
            <a:avLst/>
          </a:prstGeom>
        </p:spPr>
        <p:txBody>
          <a:bodyPr/>
          <a:lstStyle>
            <a:lvl1pPr>
              <a:defRPr baseline="0"/>
            </a:lvl1pPr>
          </a:lstStyle>
          <a:p>
            <a:pPr lvl="0"/>
            <a:r>
              <a:rPr lang="en-US" dirty="0"/>
              <a:t>Click to insert </a:t>
            </a:r>
          </a:p>
        </p:txBody>
      </p:sp>
      <p:sp>
        <p:nvSpPr>
          <p:cNvPr id="31" name="Text Placeholder 17"/>
          <p:cNvSpPr>
            <a:spLocks noGrp="1"/>
          </p:cNvSpPr>
          <p:nvPr>
            <p:ph type="body" sz="quarter" idx="15" hasCustomPrompt="1"/>
          </p:nvPr>
        </p:nvSpPr>
        <p:spPr>
          <a:xfrm>
            <a:off x="1495700" y="2671887"/>
            <a:ext cx="3391202" cy="323850"/>
          </a:xfrm>
          <a:prstGeom prst="rect">
            <a:avLst/>
          </a:prstGeom>
        </p:spPr>
        <p:txBody>
          <a:bodyPr lIns="0" tIns="0" rIns="0" bIns="0"/>
          <a:lstStyle>
            <a:lvl1pPr algn="l">
              <a:defRPr sz="1400" baseline="0">
                <a:solidFill>
                  <a:srgbClr val="00663E"/>
                </a:solidFill>
              </a:defRPr>
            </a:lvl1pPr>
            <a:lvl2pPr>
              <a:defRPr sz="1400">
                <a:solidFill>
                  <a:srgbClr val="00663E"/>
                </a:solidFill>
              </a:defRPr>
            </a:lvl2pPr>
            <a:lvl3pPr>
              <a:defRPr sz="1400">
                <a:solidFill>
                  <a:srgbClr val="00663E"/>
                </a:solidFill>
              </a:defRPr>
            </a:lvl3pPr>
            <a:lvl4pPr>
              <a:defRPr sz="1400">
                <a:solidFill>
                  <a:srgbClr val="00663E"/>
                </a:solidFill>
              </a:defRPr>
            </a:lvl4pPr>
            <a:lvl5pPr>
              <a:defRPr sz="1400">
                <a:solidFill>
                  <a:srgbClr val="00663E"/>
                </a:solidFill>
              </a:defRPr>
            </a:lvl5pPr>
          </a:lstStyle>
          <a:p>
            <a:pPr lvl="0"/>
            <a:r>
              <a:rPr lang="en-US" dirty="0"/>
              <a:t>Number of Units: 14pt Arial</a:t>
            </a:r>
          </a:p>
        </p:txBody>
      </p:sp>
      <p:sp>
        <p:nvSpPr>
          <p:cNvPr id="36" name="left title"/>
          <p:cNvSpPr>
            <a:spLocks noGrp="1"/>
          </p:cNvSpPr>
          <p:nvPr>
            <p:ph type="body" sz="quarter" idx="20" hasCustomPrompt="1"/>
          </p:nvPr>
        </p:nvSpPr>
        <p:spPr>
          <a:xfrm>
            <a:off x="994943" y="2301805"/>
            <a:ext cx="3086403" cy="295275"/>
          </a:xfrm>
          <a:prstGeom prst="rect">
            <a:avLst/>
          </a:prstGeom>
        </p:spPr>
        <p:txBody>
          <a:bodyPr lIns="0" tIns="0" rIns="0" bIns="0"/>
          <a:lstStyle>
            <a:lvl1pPr>
              <a:defRPr lang="en-US" sz="1600" b="1" baseline="0" dirty="0" smtClean="0">
                <a:solidFill>
                  <a:srgbClr val="00663E"/>
                </a:solidFill>
              </a:defRPr>
            </a:lvl1pPr>
          </a:lstStyle>
          <a:p>
            <a:pPr lvl="0" algn="l"/>
            <a:r>
              <a:rPr lang="en-US" dirty="0"/>
              <a:t>Title: 24pt Arial Bold</a:t>
            </a:r>
          </a:p>
        </p:txBody>
      </p:sp>
      <p:sp>
        <p:nvSpPr>
          <p:cNvPr id="23" name="subtitle"/>
          <p:cNvSpPr>
            <a:spLocks noGrp="1"/>
          </p:cNvSpPr>
          <p:nvPr>
            <p:ph type="body" sz="quarter" idx="16" hasCustomPrompt="1"/>
          </p:nvPr>
        </p:nvSpPr>
        <p:spPr>
          <a:xfrm>
            <a:off x="994944" y="1520401"/>
            <a:ext cx="11465451" cy="540039"/>
          </a:xfrm>
          <a:prstGeom prst="rect">
            <a:avLst/>
          </a:prstGeom>
        </p:spPr>
        <p:txBody>
          <a:bodyPr lIns="0" tIns="0" rIns="0" bIns="0"/>
          <a:lstStyle>
            <a:lvl1pPr>
              <a:defRPr lang="en-US" sz="2400" baseline="0" dirty="0" smtClean="0">
                <a:solidFill>
                  <a:srgbClr val="00663E"/>
                </a:solidFill>
              </a:defRPr>
            </a:lvl1pPr>
          </a:lstStyle>
          <a:p>
            <a:pPr lvl="0" algn="l"/>
            <a:r>
              <a:rPr lang="en-US" dirty="0"/>
              <a:t>Subtitle: if not required, delete (24pt Arial)</a:t>
            </a:r>
          </a:p>
        </p:txBody>
      </p:sp>
      <p:sp>
        <p:nvSpPr>
          <p:cNvPr id="26" name="Title 1"/>
          <p:cNvSpPr>
            <a:spLocks noGrp="1"/>
          </p:cNvSpPr>
          <p:nvPr>
            <p:ph type="title" hasCustomPrompt="1"/>
          </p:nvPr>
        </p:nvSpPr>
        <p:spPr>
          <a:xfrm>
            <a:off x="994944" y="740712"/>
            <a:ext cx="11854781" cy="665018"/>
          </a:xfrm>
          <a:prstGeom prst="rect">
            <a:avLst/>
          </a:prstGeom>
          <a:noFill/>
        </p:spPr>
        <p:txBody>
          <a:bodyPr lIns="0" tIns="0" rIns="0" bIns="0"/>
          <a:lstStyle>
            <a:lvl1pPr algn="l">
              <a:defRPr sz="3600" b="1" baseline="0">
                <a:solidFill>
                  <a:srgbClr val="00663E"/>
                </a:solidFill>
              </a:defRPr>
            </a:lvl1pPr>
          </a:lstStyle>
          <a:p>
            <a:r>
              <a:rPr lang="en-US" dirty="0"/>
              <a:t>Slide Title (36pt Arial Bold)</a:t>
            </a:r>
          </a:p>
        </p:txBody>
      </p:sp>
    </p:spTree>
    <p:extLst>
      <p:ext uri="{BB962C8B-B14F-4D97-AF65-F5344CB8AC3E}">
        <p14:creationId xmlns:p14="http://schemas.microsoft.com/office/powerpoint/2010/main" val="3303708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de by Side Images">
    <p:spTree>
      <p:nvGrpSpPr>
        <p:cNvPr id="1" name=""/>
        <p:cNvGrpSpPr/>
        <p:nvPr/>
      </p:nvGrpSpPr>
      <p:grpSpPr>
        <a:xfrm>
          <a:off x="0" y="0"/>
          <a:ext cx="0" cy="0"/>
          <a:chOff x="0" y="0"/>
          <a:chExt cx="0" cy="0"/>
        </a:xfrm>
      </p:grpSpPr>
      <p:pic>
        <p:nvPicPr>
          <p:cNvPr id="11" name="photobar"/>
          <p:cNvPicPr>
            <a:picLocks noChangeAspect="1"/>
          </p:cNvPicPr>
          <p:nvPr/>
        </p:nvPicPr>
        <p:blipFill>
          <a:blip r:embed="rId2" cstate="print"/>
          <a:srcRect/>
          <a:stretch>
            <a:fillRect/>
          </a:stretch>
        </p:blipFill>
        <p:spPr bwMode="auto">
          <a:xfrm>
            <a:off x="0" y="8496300"/>
            <a:ext cx="13004800" cy="1257300"/>
          </a:xfrm>
          <a:prstGeom prst="rect">
            <a:avLst/>
          </a:prstGeom>
          <a:noFill/>
          <a:ln w="9525">
            <a:noFill/>
            <a:miter lim="800000"/>
            <a:headEnd/>
            <a:tailEnd/>
          </a:ln>
        </p:spPr>
      </p:pic>
      <p:pic>
        <p:nvPicPr>
          <p:cNvPr id="19" name="PCS" descr="POTASHCORP_logo_w.png"/>
          <p:cNvPicPr>
            <a:picLocks noChangeAspect="1"/>
          </p:cNvPicPr>
          <p:nvPr/>
        </p:nvPicPr>
        <p:blipFill>
          <a:blip r:embed="rId3" cstate="email"/>
          <a:srcRect/>
          <a:stretch>
            <a:fillRect/>
          </a:stretch>
        </p:blipFill>
        <p:spPr bwMode="auto">
          <a:xfrm>
            <a:off x="1095375" y="8931835"/>
            <a:ext cx="2459038" cy="555625"/>
          </a:xfrm>
          <a:prstGeom prst="rect">
            <a:avLst/>
          </a:prstGeom>
          <a:noFill/>
          <a:ln w="9525">
            <a:noFill/>
            <a:miter lim="800000"/>
            <a:headEnd/>
            <a:tailEnd/>
          </a:ln>
        </p:spPr>
      </p:pic>
      <p:pic>
        <p:nvPicPr>
          <p:cNvPr id="18" name="logo" descr="PotashCorp clrP.eps"/>
          <p:cNvPicPr>
            <a:picLocks noChangeAspect="1"/>
          </p:cNvPicPr>
          <p:nvPr/>
        </p:nvPicPr>
        <p:blipFill>
          <a:blip r:embed="rId4" cstate="print"/>
          <a:srcRect r="78218"/>
          <a:stretch>
            <a:fillRect/>
          </a:stretch>
        </p:blipFill>
        <p:spPr bwMode="auto">
          <a:xfrm>
            <a:off x="431800" y="8966200"/>
            <a:ext cx="695325" cy="579438"/>
          </a:xfrm>
          <a:prstGeom prst="rect">
            <a:avLst/>
          </a:prstGeom>
          <a:noFill/>
          <a:ln w="9525">
            <a:noFill/>
            <a:miter lim="800000"/>
            <a:headEnd/>
            <a:tailEnd/>
          </a:ln>
        </p:spPr>
      </p:pic>
      <p:cxnSp>
        <p:nvCxnSpPr>
          <p:cNvPr id="15" name="divider"/>
          <p:cNvCxnSpPr/>
          <p:nvPr/>
        </p:nvCxnSpPr>
        <p:spPr bwMode="auto">
          <a:xfrm>
            <a:off x="6502400" y="2667000"/>
            <a:ext cx="0" cy="4495800"/>
          </a:xfrm>
          <a:prstGeom prst="line">
            <a:avLst/>
          </a:prstGeom>
          <a:solidFill>
            <a:srgbClr val="095CC4"/>
          </a:solidFill>
          <a:ln w="25400" cap="flat" cmpd="sng" algn="ctr">
            <a:solidFill>
              <a:srgbClr val="EAEAEA"/>
            </a:solidFill>
            <a:prstDash val="sysDot"/>
            <a:miter lim="0"/>
            <a:headEnd type="none" w="med" len="med"/>
            <a:tailEnd type="none" w="med" len="med"/>
          </a:ln>
          <a:effectLst/>
        </p:spPr>
      </p:cxnSp>
      <p:sp>
        <p:nvSpPr>
          <p:cNvPr id="17" name="right content"/>
          <p:cNvSpPr>
            <a:spLocks noGrp="1"/>
          </p:cNvSpPr>
          <p:nvPr>
            <p:ph sz="quarter" idx="11" hasCustomPrompt="1"/>
          </p:nvPr>
        </p:nvSpPr>
        <p:spPr>
          <a:xfrm>
            <a:off x="6768353" y="2304039"/>
            <a:ext cx="5230906" cy="590325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insert picture</a:t>
            </a:r>
          </a:p>
        </p:txBody>
      </p:sp>
      <p:sp>
        <p:nvSpPr>
          <p:cNvPr id="6" name="left content"/>
          <p:cNvSpPr>
            <a:spLocks noGrp="1"/>
          </p:cNvSpPr>
          <p:nvPr>
            <p:ph sz="quarter" idx="4" hasCustomPrompt="1"/>
          </p:nvPr>
        </p:nvSpPr>
        <p:spPr>
          <a:xfrm>
            <a:off x="1021976" y="2304039"/>
            <a:ext cx="5230906" cy="590325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insert picture</a:t>
            </a:r>
          </a:p>
        </p:txBody>
      </p:sp>
      <p:sp>
        <p:nvSpPr>
          <p:cNvPr id="10" name="subtitle"/>
          <p:cNvSpPr>
            <a:spLocks noGrp="1"/>
          </p:cNvSpPr>
          <p:nvPr>
            <p:ph type="body" sz="quarter" idx="10" hasCustomPrompt="1"/>
          </p:nvPr>
        </p:nvSpPr>
        <p:spPr>
          <a:xfrm>
            <a:off x="994944" y="1520401"/>
            <a:ext cx="11465451" cy="540039"/>
          </a:xfrm>
          <a:prstGeom prst="rect">
            <a:avLst/>
          </a:prstGeom>
        </p:spPr>
        <p:txBody>
          <a:bodyPr lIns="0" tIns="0" rIns="0" bIns="0"/>
          <a:lstStyle>
            <a:lvl1pPr>
              <a:defRPr lang="en-US" sz="2400" baseline="0" dirty="0" smtClean="0">
                <a:solidFill>
                  <a:srgbClr val="00663E"/>
                </a:solidFill>
              </a:defRPr>
            </a:lvl1pPr>
          </a:lstStyle>
          <a:p>
            <a:pPr lvl="0" algn="l"/>
            <a:r>
              <a:rPr lang="en-US" dirty="0"/>
              <a:t>Subtitle: if not required, delete (24pt Arial)</a:t>
            </a:r>
          </a:p>
        </p:txBody>
      </p:sp>
      <p:sp>
        <p:nvSpPr>
          <p:cNvPr id="12" name="Title 1"/>
          <p:cNvSpPr>
            <a:spLocks noGrp="1"/>
          </p:cNvSpPr>
          <p:nvPr>
            <p:ph type="title" hasCustomPrompt="1"/>
          </p:nvPr>
        </p:nvSpPr>
        <p:spPr>
          <a:xfrm>
            <a:off x="994944" y="740712"/>
            <a:ext cx="11854781" cy="665018"/>
          </a:xfrm>
          <a:prstGeom prst="rect">
            <a:avLst/>
          </a:prstGeom>
          <a:noFill/>
        </p:spPr>
        <p:txBody>
          <a:bodyPr lIns="0" tIns="0" rIns="0" bIns="0"/>
          <a:lstStyle>
            <a:lvl1pPr algn="l">
              <a:defRPr sz="3600" b="1" baseline="0">
                <a:solidFill>
                  <a:srgbClr val="00663E"/>
                </a:solidFill>
              </a:defRPr>
            </a:lvl1pPr>
          </a:lstStyle>
          <a:p>
            <a:r>
              <a:rPr lang="en-US" dirty="0"/>
              <a:t>Slide Title (36pt Arial Bold)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layout">
    <p:spTree>
      <p:nvGrpSpPr>
        <p:cNvPr id="1" name=""/>
        <p:cNvGrpSpPr/>
        <p:nvPr/>
      </p:nvGrpSpPr>
      <p:grpSpPr>
        <a:xfrm>
          <a:off x="0" y="0"/>
          <a:ext cx="0" cy="0"/>
          <a:chOff x="0" y="0"/>
          <a:chExt cx="0" cy="0"/>
        </a:xfrm>
      </p:grpSpPr>
      <p:pic>
        <p:nvPicPr>
          <p:cNvPr id="11" name="photobar"/>
          <p:cNvPicPr>
            <a:picLocks noChangeAspect="1"/>
          </p:cNvPicPr>
          <p:nvPr/>
        </p:nvPicPr>
        <p:blipFill>
          <a:blip r:embed="rId2" cstate="print"/>
          <a:srcRect/>
          <a:stretch>
            <a:fillRect/>
          </a:stretch>
        </p:blipFill>
        <p:spPr bwMode="auto">
          <a:xfrm>
            <a:off x="0" y="8496300"/>
            <a:ext cx="13004800" cy="1257300"/>
          </a:xfrm>
          <a:prstGeom prst="rect">
            <a:avLst/>
          </a:prstGeom>
          <a:noFill/>
          <a:ln w="9525">
            <a:noFill/>
            <a:miter lim="800000"/>
            <a:headEnd/>
            <a:tailEnd/>
          </a:ln>
        </p:spPr>
      </p:pic>
      <p:pic>
        <p:nvPicPr>
          <p:cNvPr id="25" name="PCS" descr="POTASHCORP_logo_w.png"/>
          <p:cNvPicPr>
            <a:picLocks noChangeAspect="1"/>
          </p:cNvPicPr>
          <p:nvPr/>
        </p:nvPicPr>
        <p:blipFill>
          <a:blip r:embed="rId3" cstate="email"/>
          <a:srcRect/>
          <a:stretch>
            <a:fillRect/>
          </a:stretch>
        </p:blipFill>
        <p:spPr bwMode="auto">
          <a:xfrm>
            <a:off x="1095375" y="8931835"/>
            <a:ext cx="2459038" cy="555625"/>
          </a:xfrm>
          <a:prstGeom prst="rect">
            <a:avLst/>
          </a:prstGeom>
          <a:noFill/>
          <a:ln w="9525">
            <a:noFill/>
            <a:miter lim="800000"/>
            <a:headEnd/>
            <a:tailEnd/>
          </a:ln>
        </p:spPr>
      </p:pic>
      <p:pic>
        <p:nvPicPr>
          <p:cNvPr id="24" name="logo" descr="PotashCorp clrP.eps"/>
          <p:cNvPicPr>
            <a:picLocks noChangeAspect="1"/>
          </p:cNvPicPr>
          <p:nvPr/>
        </p:nvPicPr>
        <p:blipFill>
          <a:blip r:embed="rId4" cstate="print"/>
          <a:srcRect r="78218"/>
          <a:stretch>
            <a:fillRect/>
          </a:stretch>
        </p:blipFill>
        <p:spPr bwMode="auto">
          <a:xfrm>
            <a:off x="431800" y="8966200"/>
            <a:ext cx="695325" cy="579438"/>
          </a:xfrm>
          <a:prstGeom prst="rect">
            <a:avLst/>
          </a:prstGeom>
          <a:noFill/>
          <a:ln w="9525">
            <a:noFill/>
            <a:miter lim="800000"/>
            <a:headEnd/>
            <a:tailEnd/>
          </a:ln>
        </p:spPr>
      </p:pic>
      <p:sp>
        <p:nvSpPr>
          <p:cNvPr id="17" name="col 3 content"/>
          <p:cNvSpPr>
            <a:spLocks noGrp="1"/>
          </p:cNvSpPr>
          <p:nvPr>
            <p:ph sz="quarter" idx="12" hasCustomPrompt="1"/>
          </p:nvPr>
        </p:nvSpPr>
        <p:spPr>
          <a:xfrm>
            <a:off x="8644778" y="6067528"/>
            <a:ext cx="3362138" cy="2244725"/>
          </a:xfrm>
          <a:prstGeom prst="rect">
            <a:avLst/>
          </a:prstGeom>
        </p:spPr>
        <p:txBody>
          <a:bodyPr/>
          <a:lstStyle>
            <a:lvl1pPr>
              <a:defRPr baseline="0"/>
            </a:lvl1pPr>
          </a:lstStyle>
          <a:p>
            <a:pPr lvl="0"/>
            <a:r>
              <a:rPr lang="en-US" dirty="0"/>
              <a:t>Click to insert </a:t>
            </a:r>
          </a:p>
        </p:txBody>
      </p:sp>
      <p:sp>
        <p:nvSpPr>
          <p:cNvPr id="41" name="col 3 text"/>
          <p:cNvSpPr>
            <a:spLocks noGrp="1"/>
          </p:cNvSpPr>
          <p:nvPr>
            <p:ph type="body" sz="quarter" idx="25" hasCustomPrompt="1"/>
          </p:nvPr>
        </p:nvSpPr>
        <p:spPr>
          <a:xfrm>
            <a:off x="8640362" y="2900366"/>
            <a:ext cx="3364089" cy="3017214"/>
          </a:xfrm>
          <a:prstGeom prst="rect">
            <a:avLst/>
          </a:prstGeom>
        </p:spPr>
        <p:txBody>
          <a:bodyPr lIns="0" tIns="0" rIns="0" bIns="0"/>
          <a:lstStyle>
            <a:lvl1pPr marL="228600" indent="-228600" algn="l" defTabSz="0">
              <a:defRPr sz="2200" b="0" baseline="0">
                <a:solidFill>
                  <a:schemeClr val="accent1"/>
                </a:solidFill>
              </a:defRPr>
            </a:lvl1pPr>
            <a:lvl2pPr marL="341313" indent="-230188" algn="l" defTabSz="0">
              <a:buFont typeface="Arial" pitchFamily="34" charset="0"/>
              <a:buChar char="•"/>
              <a:defRPr sz="2200">
                <a:solidFill>
                  <a:schemeClr val="bg1"/>
                </a:solidFill>
              </a:defRPr>
            </a:lvl2pPr>
            <a:lvl3pPr marL="341313" indent="-230188" algn="l" defTabSz="0">
              <a:buFont typeface="Arial" pitchFamily="34" charset="0"/>
              <a:buChar char="•"/>
              <a:defRPr sz="2200">
                <a:solidFill>
                  <a:schemeClr val="bg1"/>
                </a:solidFill>
              </a:defRPr>
            </a:lvl3pPr>
            <a:lvl4pPr marL="341313" indent="-230188" algn="l" defTabSz="0">
              <a:buFont typeface="Arial" pitchFamily="34" charset="0"/>
              <a:buChar char="•"/>
              <a:defRPr sz="2200">
                <a:solidFill>
                  <a:schemeClr val="bg1"/>
                </a:solidFill>
              </a:defRPr>
            </a:lvl4pPr>
            <a:lvl5pPr marL="341313" indent="-230188" algn="l" defTabSz="0">
              <a:buFont typeface="Arial" pitchFamily="34" charset="0"/>
              <a:buChar char="•"/>
              <a:defRPr sz="2200">
                <a:solidFill>
                  <a:schemeClr val="bg1"/>
                </a:solidFill>
              </a:defRPr>
            </a:lvl5pPr>
          </a:lstStyle>
          <a:p>
            <a:pPr lvl="0"/>
            <a:r>
              <a:rPr lang="en-US" dirty="0"/>
              <a:t>Text: 22pt Arial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l 3 title"/>
          <p:cNvSpPr>
            <a:spLocks noGrp="1"/>
          </p:cNvSpPr>
          <p:nvPr>
            <p:ph type="body" sz="quarter" idx="24" hasCustomPrompt="1"/>
          </p:nvPr>
        </p:nvSpPr>
        <p:spPr>
          <a:xfrm>
            <a:off x="8638276" y="2306275"/>
            <a:ext cx="3357563" cy="522288"/>
          </a:xfrm>
          <a:prstGeom prst="rect">
            <a:avLst/>
          </a:prstGeom>
        </p:spPr>
        <p:txBody>
          <a:bodyPr lIns="0" tIns="0" rIns="0" bIns="0"/>
          <a:lstStyle>
            <a:lvl1pPr algn="l">
              <a:defRPr sz="2400" b="1" baseline="0">
                <a:solidFill>
                  <a:schemeClr val="bg1"/>
                </a:solidFill>
              </a:defRPr>
            </a:lvl1pPr>
            <a:lvl2pPr>
              <a:defRPr sz="2200" b="1">
                <a:solidFill>
                  <a:schemeClr val="tx2"/>
                </a:solidFill>
              </a:defRPr>
            </a:lvl2pPr>
            <a:lvl3pPr>
              <a:defRPr sz="2200" b="1">
                <a:solidFill>
                  <a:schemeClr val="tx2"/>
                </a:solidFill>
              </a:defRPr>
            </a:lvl3pPr>
            <a:lvl4pPr>
              <a:defRPr sz="2200" b="1">
                <a:solidFill>
                  <a:schemeClr val="tx2"/>
                </a:solidFill>
              </a:defRPr>
            </a:lvl4pPr>
            <a:lvl5pPr>
              <a:defRPr sz="2200" b="1">
                <a:solidFill>
                  <a:schemeClr val="tx2"/>
                </a:solidFill>
              </a:defRPr>
            </a:lvl5pPr>
          </a:lstStyle>
          <a:p>
            <a:pPr lvl="0"/>
            <a:r>
              <a:rPr lang="en-US" dirty="0"/>
              <a:t>Title: 24pt Arial Bold</a:t>
            </a:r>
          </a:p>
        </p:txBody>
      </p:sp>
      <p:sp>
        <p:nvSpPr>
          <p:cNvPr id="16" name="col 2 content"/>
          <p:cNvSpPr>
            <a:spLocks noGrp="1"/>
          </p:cNvSpPr>
          <p:nvPr>
            <p:ph sz="quarter" idx="11" hasCustomPrompt="1"/>
          </p:nvPr>
        </p:nvSpPr>
        <p:spPr>
          <a:xfrm>
            <a:off x="4821331" y="6076493"/>
            <a:ext cx="3362138" cy="2244725"/>
          </a:xfrm>
          <a:prstGeom prst="rect">
            <a:avLst/>
          </a:prstGeom>
        </p:spPr>
        <p:txBody>
          <a:bodyPr/>
          <a:lstStyle>
            <a:lvl1pPr>
              <a:defRPr baseline="0"/>
            </a:lvl1pPr>
          </a:lstStyle>
          <a:p>
            <a:pPr lvl="0"/>
            <a:r>
              <a:rPr lang="en-US" dirty="0"/>
              <a:t>Click to insert </a:t>
            </a:r>
          </a:p>
        </p:txBody>
      </p:sp>
      <p:sp>
        <p:nvSpPr>
          <p:cNvPr id="39" name="col 2 text"/>
          <p:cNvSpPr>
            <a:spLocks noGrp="1"/>
          </p:cNvSpPr>
          <p:nvPr>
            <p:ph type="body" sz="quarter" idx="23" hasCustomPrompt="1"/>
          </p:nvPr>
        </p:nvSpPr>
        <p:spPr>
          <a:xfrm>
            <a:off x="4843420" y="2900366"/>
            <a:ext cx="3364089" cy="3017214"/>
          </a:xfrm>
          <a:prstGeom prst="rect">
            <a:avLst/>
          </a:prstGeom>
        </p:spPr>
        <p:txBody>
          <a:bodyPr lIns="0" tIns="0" rIns="0" bIns="0"/>
          <a:lstStyle>
            <a:lvl1pPr marL="228600" indent="-228600" algn="l" defTabSz="0">
              <a:defRPr sz="2200" b="0" baseline="0">
                <a:solidFill>
                  <a:schemeClr val="accent1"/>
                </a:solidFill>
              </a:defRPr>
            </a:lvl1pPr>
            <a:lvl2pPr marL="341313" indent="-230188" algn="l" defTabSz="0">
              <a:buFont typeface="Arial" pitchFamily="34" charset="0"/>
              <a:buChar char="•"/>
              <a:defRPr sz="2200">
                <a:solidFill>
                  <a:schemeClr val="bg1"/>
                </a:solidFill>
              </a:defRPr>
            </a:lvl2pPr>
            <a:lvl3pPr marL="341313" indent="-230188" algn="l" defTabSz="0">
              <a:buFont typeface="Arial" pitchFamily="34" charset="0"/>
              <a:buChar char="•"/>
              <a:defRPr sz="2200">
                <a:solidFill>
                  <a:schemeClr val="bg1"/>
                </a:solidFill>
              </a:defRPr>
            </a:lvl3pPr>
            <a:lvl4pPr marL="341313" indent="-230188" algn="l" defTabSz="0">
              <a:buFont typeface="Arial" pitchFamily="34" charset="0"/>
              <a:buChar char="•"/>
              <a:defRPr sz="2200">
                <a:solidFill>
                  <a:schemeClr val="bg1"/>
                </a:solidFill>
              </a:defRPr>
            </a:lvl4pPr>
            <a:lvl5pPr marL="341313" indent="-230188" algn="l" defTabSz="0">
              <a:buFont typeface="Arial" pitchFamily="34" charset="0"/>
              <a:buChar char="•"/>
              <a:defRPr sz="2200">
                <a:solidFill>
                  <a:schemeClr val="bg1"/>
                </a:solidFill>
              </a:defRPr>
            </a:lvl5pPr>
          </a:lstStyle>
          <a:p>
            <a:pPr lvl="0"/>
            <a:r>
              <a:rPr lang="en-US" dirty="0"/>
              <a:t>Text: 22pt Arial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l 2 title"/>
          <p:cNvSpPr>
            <a:spLocks noGrp="1"/>
          </p:cNvSpPr>
          <p:nvPr>
            <p:ph type="body" sz="quarter" idx="22" hasCustomPrompt="1"/>
          </p:nvPr>
        </p:nvSpPr>
        <p:spPr>
          <a:xfrm>
            <a:off x="4841334" y="2306275"/>
            <a:ext cx="3357563" cy="522288"/>
          </a:xfrm>
          <a:prstGeom prst="rect">
            <a:avLst/>
          </a:prstGeom>
        </p:spPr>
        <p:txBody>
          <a:bodyPr lIns="0" tIns="0" rIns="0" bIns="0"/>
          <a:lstStyle>
            <a:lvl1pPr algn="l">
              <a:defRPr sz="2400" b="1" baseline="0">
                <a:solidFill>
                  <a:schemeClr val="bg1"/>
                </a:solidFill>
              </a:defRPr>
            </a:lvl1pPr>
            <a:lvl2pPr>
              <a:defRPr sz="2200" b="1">
                <a:solidFill>
                  <a:schemeClr val="tx2"/>
                </a:solidFill>
              </a:defRPr>
            </a:lvl2pPr>
            <a:lvl3pPr>
              <a:defRPr sz="2200" b="1">
                <a:solidFill>
                  <a:schemeClr val="tx2"/>
                </a:solidFill>
              </a:defRPr>
            </a:lvl3pPr>
            <a:lvl4pPr>
              <a:defRPr sz="2200" b="1">
                <a:solidFill>
                  <a:schemeClr val="tx2"/>
                </a:solidFill>
              </a:defRPr>
            </a:lvl4pPr>
            <a:lvl5pPr>
              <a:defRPr sz="2200" b="1">
                <a:solidFill>
                  <a:schemeClr val="tx2"/>
                </a:solidFill>
              </a:defRPr>
            </a:lvl5pPr>
          </a:lstStyle>
          <a:p>
            <a:pPr lvl="0"/>
            <a:r>
              <a:rPr lang="en-US" dirty="0"/>
              <a:t>Title: 24pt Arial Bold</a:t>
            </a:r>
          </a:p>
        </p:txBody>
      </p:sp>
      <p:sp>
        <p:nvSpPr>
          <p:cNvPr id="15" name="col 1 content"/>
          <p:cNvSpPr>
            <a:spLocks noGrp="1"/>
          </p:cNvSpPr>
          <p:nvPr>
            <p:ph sz="quarter" idx="10" hasCustomPrompt="1"/>
          </p:nvPr>
        </p:nvSpPr>
        <p:spPr>
          <a:xfrm>
            <a:off x="1008155" y="6072011"/>
            <a:ext cx="3362138" cy="2244725"/>
          </a:xfrm>
          <a:prstGeom prst="rect">
            <a:avLst/>
          </a:prstGeom>
        </p:spPr>
        <p:txBody>
          <a:bodyPr/>
          <a:lstStyle>
            <a:lvl1pPr>
              <a:defRPr baseline="0"/>
            </a:lvl1pPr>
          </a:lstStyle>
          <a:p>
            <a:pPr lvl="0"/>
            <a:r>
              <a:rPr lang="en-US" dirty="0"/>
              <a:t>Click to insert </a:t>
            </a:r>
          </a:p>
        </p:txBody>
      </p:sp>
      <p:sp>
        <p:nvSpPr>
          <p:cNvPr id="37" name="col 1 text"/>
          <p:cNvSpPr>
            <a:spLocks noGrp="1"/>
          </p:cNvSpPr>
          <p:nvPr>
            <p:ph type="body" sz="quarter" idx="21" hasCustomPrompt="1"/>
          </p:nvPr>
        </p:nvSpPr>
        <p:spPr>
          <a:xfrm>
            <a:off x="1007291" y="2900366"/>
            <a:ext cx="3364089" cy="3017214"/>
          </a:xfrm>
          <a:prstGeom prst="rect">
            <a:avLst/>
          </a:prstGeom>
        </p:spPr>
        <p:txBody>
          <a:bodyPr lIns="0" tIns="0" rIns="0" bIns="0"/>
          <a:lstStyle>
            <a:lvl1pPr marL="228600" indent="-228600" algn="l" defTabSz="0">
              <a:defRPr sz="2200" b="0" baseline="0">
                <a:solidFill>
                  <a:schemeClr val="accent1"/>
                </a:solidFill>
              </a:defRPr>
            </a:lvl1pPr>
            <a:lvl2pPr marL="341313" indent="-230188" algn="l" defTabSz="0">
              <a:buFont typeface="Arial" pitchFamily="34" charset="0"/>
              <a:buChar char="•"/>
              <a:defRPr sz="2200">
                <a:solidFill>
                  <a:schemeClr val="bg1"/>
                </a:solidFill>
              </a:defRPr>
            </a:lvl2pPr>
            <a:lvl3pPr marL="341313" indent="-230188" algn="l" defTabSz="0">
              <a:buFont typeface="Arial" pitchFamily="34" charset="0"/>
              <a:buChar char="•"/>
              <a:defRPr sz="2200">
                <a:solidFill>
                  <a:schemeClr val="bg1"/>
                </a:solidFill>
              </a:defRPr>
            </a:lvl3pPr>
            <a:lvl4pPr marL="341313" indent="-230188" algn="l" defTabSz="0">
              <a:buFont typeface="Arial" pitchFamily="34" charset="0"/>
              <a:buChar char="•"/>
              <a:defRPr sz="2200">
                <a:solidFill>
                  <a:schemeClr val="bg1"/>
                </a:solidFill>
              </a:defRPr>
            </a:lvl4pPr>
            <a:lvl5pPr marL="341313" indent="-230188" algn="l" defTabSz="0">
              <a:buFont typeface="Arial" pitchFamily="34" charset="0"/>
              <a:buChar char="•"/>
              <a:defRPr sz="2200">
                <a:solidFill>
                  <a:schemeClr val="bg1"/>
                </a:solidFill>
              </a:defRPr>
            </a:lvl5pPr>
          </a:lstStyle>
          <a:p>
            <a:pPr lvl="0"/>
            <a:r>
              <a:rPr lang="en-US" dirty="0"/>
              <a:t>Text: 22pt Arial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l 1 title"/>
          <p:cNvSpPr>
            <a:spLocks noGrp="1"/>
          </p:cNvSpPr>
          <p:nvPr>
            <p:ph type="body" sz="quarter" idx="20" hasCustomPrompt="1"/>
          </p:nvPr>
        </p:nvSpPr>
        <p:spPr>
          <a:xfrm>
            <a:off x="1005205" y="2306275"/>
            <a:ext cx="3357563" cy="522288"/>
          </a:xfrm>
          <a:prstGeom prst="rect">
            <a:avLst/>
          </a:prstGeom>
        </p:spPr>
        <p:txBody>
          <a:bodyPr lIns="0" tIns="0" rIns="0" bIns="0"/>
          <a:lstStyle>
            <a:lvl1pPr algn="l">
              <a:defRPr sz="2400" b="1" baseline="0">
                <a:solidFill>
                  <a:schemeClr val="bg1"/>
                </a:solidFill>
              </a:defRPr>
            </a:lvl1pPr>
            <a:lvl2pPr>
              <a:defRPr sz="2200" b="1">
                <a:solidFill>
                  <a:schemeClr val="tx2"/>
                </a:solidFill>
              </a:defRPr>
            </a:lvl2pPr>
            <a:lvl3pPr>
              <a:defRPr sz="2200" b="1">
                <a:solidFill>
                  <a:schemeClr val="tx2"/>
                </a:solidFill>
              </a:defRPr>
            </a:lvl3pPr>
            <a:lvl4pPr>
              <a:defRPr sz="2200" b="1">
                <a:solidFill>
                  <a:schemeClr val="tx2"/>
                </a:solidFill>
              </a:defRPr>
            </a:lvl4pPr>
            <a:lvl5pPr>
              <a:defRPr sz="2200" b="1">
                <a:solidFill>
                  <a:schemeClr val="tx2"/>
                </a:solidFill>
              </a:defRPr>
            </a:lvl5pPr>
          </a:lstStyle>
          <a:p>
            <a:pPr lvl="0"/>
            <a:r>
              <a:rPr lang="en-US" dirty="0"/>
              <a:t>Title: 24pt Arial Bold</a:t>
            </a:r>
          </a:p>
        </p:txBody>
      </p:sp>
      <p:sp>
        <p:nvSpPr>
          <p:cNvPr id="23" name="subtitle"/>
          <p:cNvSpPr>
            <a:spLocks noGrp="1"/>
          </p:cNvSpPr>
          <p:nvPr>
            <p:ph type="body" sz="quarter" idx="16" hasCustomPrompt="1"/>
          </p:nvPr>
        </p:nvSpPr>
        <p:spPr>
          <a:xfrm>
            <a:off x="994944" y="1520401"/>
            <a:ext cx="11465451" cy="540039"/>
          </a:xfrm>
          <a:prstGeom prst="rect">
            <a:avLst/>
          </a:prstGeom>
        </p:spPr>
        <p:txBody>
          <a:bodyPr lIns="0" tIns="0" rIns="0" bIns="0"/>
          <a:lstStyle>
            <a:lvl1pPr>
              <a:defRPr lang="en-US" sz="2400" baseline="0" dirty="0" smtClean="0">
                <a:solidFill>
                  <a:srgbClr val="00663E"/>
                </a:solidFill>
              </a:defRPr>
            </a:lvl1pPr>
          </a:lstStyle>
          <a:p>
            <a:pPr lvl="0" algn="l"/>
            <a:r>
              <a:rPr lang="en-US" dirty="0"/>
              <a:t>Subtitle: if not required, delete (24pt Arial)</a:t>
            </a:r>
          </a:p>
        </p:txBody>
      </p:sp>
      <p:sp>
        <p:nvSpPr>
          <p:cNvPr id="26" name="Title 1"/>
          <p:cNvSpPr>
            <a:spLocks noGrp="1"/>
          </p:cNvSpPr>
          <p:nvPr>
            <p:ph type="title" hasCustomPrompt="1"/>
          </p:nvPr>
        </p:nvSpPr>
        <p:spPr>
          <a:xfrm>
            <a:off x="994944" y="740712"/>
            <a:ext cx="11854781" cy="665018"/>
          </a:xfrm>
          <a:prstGeom prst="rect">
            <a:avLst/>
          </a:prstGeom>
          <a:noFill/>
        </p:spPr>
        <p:txBody>
          <a:bodyPr lIns="0" tIns="0" rIns="0" bIns="0"/>
          <a:lstStyle>
            <a:lvl1pPr algn="l">
              <a:defRPr sz="3600" b="1" baseline="0">
                <a:solidFill>
                  <a:srgbClr val="00663E"/>
                </a:solidFill>
              </a:defRPr>
            </a:lvl1pPr>
          </a:lstStyle>
          <a:p>
            <a:r>
              <a:rPr lang="en-US" dirty="0"/>
              <a:t>Slide Title (36pt Arial Bold)</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Right-Side Picture">
    <p:spTree>
      <p:nvGrpSpPr>
        <p:cNvPr id="1" name=""/>
        <p:cNvGrpSpPr/>
        <p:nvPr/>
      </p:nvGrpSpPr>
      <p:grpSpPr>
        <a:xfrm>
          <a:off x="0" y="0"/>
          <a:ext cx="0" cy="0"/>
          <a:chOff x="0" y="0"/>
          <a:chExt cx="0" cy="0"/>
        </a:xfrm>
      </p:grpSpPr>
      <p:sp>
        <p:nvSpPr>
          <p:cNvPr id="17" name="Photo"/>
          <p:cNvSpPr>
            <a:spLocks noGrp="1"/>
          </p:cNvSpPr>
          <p:nvPr>
            <p:ph type="pic" sz="quarter" idx="12"/>
          </p:nvPr>
        </p:nvSpPr>
        <p:spPr>
          <a:xfrm>
            <a:off x="5983941" y="0"/>
            <a:ext cx="7020860" cy="9753600"/>
          </a:xfrm>
          <a:prstGeom prst="rect">
            <a:avLst/>
          </a:prstGeom>
        </p:spPr>
        <p:txBody>
          <a:bodyPr/>
          <a:lstStyle/>
          <a:p>
            <a:r>
              <a:rPr lang="en-US"/>
              <a:t>Click icon to add picture</a:t>
            </a:r>
          </a:p>
        </p:txBody>
      </p:sp>
      <p:sp>
        <p:nvSpPr>
          <p:cNvPr id="7" name="Body text"/>
          <p:cNvSpPr>
            <a:spLocks noGrp="1"/>
          </p:cNvSpPr>
          <p:nvPr>
            <p:ph type="body" sz="quarter" idx="19" hasCustomPrompt="1"/>
          </p:nvPr>
        </p:nvSpPr>
        <p:spPr>
          <a:xfrm>
            <a:off x="994944" y="2301630"/>
            <a:ext cx="4989543" cy="7001120"/>
          </a:xfrm>
          <a:prstGeom prst="rect">
            <a:avLst/>
          </a:prstGeom>
        </p:spPr>
        <p:txBody>
          <a:bodyPr lIns="0" tIns="0" rIns="0" bIns="0"/>
          <a:lstStyle>
            <a:lvl1pPr marL="349250" indent="-349250" algn="l">
              <a:spcBef>
                <a:spcPts val="1800"/>
              </a:spcBef>
              <a:defRPr sz="2400" b="0" baseline="0">
                <a:solidFill>
                  <a:schemeClr val="accent1"/>
                </a:solidFill>
              </a:defRPr>
            </a:lvl1pPr>
            <a:lvl2pPr marL="460375" indent="-230188" algn="l">
              <a:spcBef>
                <a:spcPts val="600"/>
              </a:spcBef>
              <a:buFont typeface="Arial" pitchFamily="34" charset="0"/>
              <a:buChar char="•"/>
              <a:defRPr sz="2400" baseline="0">
                <a:solidFill>
                  <a:srgbClr val="00663E"/>
                </a:solidFill>
              </a:defRPr>
            </a:lvl2pPr>
            <a:lvl3pPr marL="460375" indent="-230188" algn="l">
              <a:spcBef>
                <a:spcPts val="1800"/>
              </a:spcBef>
              <a:buFont typeface="Arial" pitchFamily="34" charset="0"/>
              <a:buChar char="•"/>
              <a:defRPr sz="2400">
                <a:solidFill>
                  <a:srgbClr val="00663E"/>
                </a:solidFill>
              </a:defRPr>
            </a:lvl3pPr>
            <a:lvl4pPr marL="460375" indent="-230188" algn="l">
              <a:spcBef>
                <a:spcPts val="1800"/>
              </a:spcBef>
              <a:buFont typeface="Arial" pitchFamily="34" charset="0"/>
              <a:buChar char="•"/>
              <a:defRPr sz="2400">
                <a:solidFill>
                  <a:srgbClr val="00663E"/>
                </a:solidFill>
              </a:defRPr>
            </a:lvl4pPr>
            <a:lvl5pPr marL="460375" indent="-230188" algn="l">
              <a:spcBef>
                <a:spcPts val="1800"/>
              </a:spcBef>
              <a:buFont typeface="Arial" pitchFamily="34" charset="0"/>
              <a:buChar char="•"/>
              <a:defRPr sz="2400">
                <a:solidFill>
                  <a:srgbClr val="00663E"/>
                </a:solidFill>
              </a:defRPr>
            </a:lvl5pPr>
          </a:lstStyle>
          <a:p>
            <a:pPr lvl="0"/>
            <a:r>
              <a:rPr lang="en-US" dirty="0"/>
              <a:t>Text: 24pt Arial Bold</a:t>
            </a:r>
          </a:p>
          <a:p>
            <a:pPr lvl="1"/>
            <a:r>
              <a:rPr lang="en-US" dirty="0"/>
              <a:t>Second level (24pt Arial)</a:t>
            </a:r>
          </a:p>
          <a:p>
            <a:pPr lvl="2"/>
            <a:r>
              <a:rPr lang="en-US" dirty="0"/>
              <a:t>Third level</a:t>
            </a:r>
          </a:p>
          <a:p>
            <a:pPr lvl="3"/>
            <a:r>
              <a:rPr lang="en-US" dirty="0"/>
              <a:t>Fourth level</a:t>
            </a:r>
          </a:p>
          <a:p>
            <a:pPr lvl="4"/>
            <a:r>
              <a:rPr lang="en-US" dirty="0"/>
              <a:t>Fifth level</a:t>
            </a:r>
          </a:p>
        </p:txBody>
      </p:sp>
      <p:sp>
        <p:nvSpPr>
          <p:cNvPr id="8" name="Subtitle"/>
          <p:cNvSpPr>
            <a:spLocks noGrp="1"/>
          </p:cNvSpPr>
          <p:nvPr>
            <p:ph type="body" sz="quarter" idx="10" hasCustomPrompt="1"/>
          </p:nvPr>
        </p:nvSpPr>
        <p:spPr>
          <a:xfrm>
            <a:off x="994944" y="1520401"/>
            <a:ext cx="4848295" cy="540039"/>
          </a:xfrm>
          <a:prstGeom prst="rect">
            <a:avLst/>
          </a:prstGeom>
        </p:spPr>
        <p:txBody>
          <a:bodyPr lIns="0" tIns="0" rIns="0" bIns="0"/>
          <a:lstStyle>
            <a:lvl1pPr>
              <a:defRPr lang="en-US" sz="2400" baseline="0" dirty="0" smtClean="0">
                <a:solidFill>
                  <a:srgbClr val="00663E"/>
                </a:solidFill>
              </a:defRPr>
            </a:lvl1pPr>
          </a:lstStyle>
          <a:p>
            <a:pPr lvl="0" algn="l"/>
            <a:r>
              <a:rPr lang="en-US" dirty="0"/>
              <a:t>Subtitle: if not required, delete</a:t>
            </a:r>
          </a:p>
        </p:txBody>
      </p:sp>
      <p:sp>
        <p:nvSpPr>
          <p:cNvPr id="9" name="Title 1"/>
          <p:cNvSpPr>
            <a:spLocks noGrp="1"/>
          </p:cNvSpPr>
          <p:nvPr>
            <p:ph type="title" hasCustomPrompt="1"/>
          </p:nvPr>
        </p:nvSpPr>
        <p:spPr>
          <a:xfrm>
            <a:off x="994945" y="740712"/>
            <a:ext cx="4828339" cy="665018"/>
          </a:xfrm>
          <a:prstGeom prst="rect">
            <a:avLst/>
          </a:prstGeom>
          <a:noFill/>
        </p:spPr>
        <p:txBody>
          <a:bodyPr lIns="0" tIns="0" rIns="0" bIns="0"/>
          <a:lstStyle>
            <a:lvl1pPr algn="l">
              <a:defRPr sz="3600" b="1">
                <a:solidFill>
                  <a:srgbClr val="00663E"/>
                </a:solidFill>
              </a:defRPr>
            </a:lvl1pPr>
          </a:lstStyle>
          <a:p>
            <a:r>
              <a:rPr lang="en-US" dirty="0"/>
              <a:t>Slide 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with Title">
    <p:spTree>
      <p:nvGrpSpPr>
        <p:cNvPr id="1" name=""/>
        <p:cNvGrpSpPr/>
        <p:nvPr/>
      </p:nvGrpSpPr>
      <p:grpSpPr>
        <a:xfrm>
          <a:off x="0" y="0"/>
          <a:ext cx="0" cy="0"/>
          <a:chOff x="0" y="0"/>
          <a:chExt cx="0" cy="0"/>
        </a:xfrm>
      </p:grpSpPr>
      <p:pic>
        <p:nvPicPr>
          <p:cNvPr id="3" name="photobar"/>
          <p:cNvPicPr>
            <a:picLocks noChangeAspect="1"/>
          </p:cNvPicPr>
          <p:nvPr/>
        </p:nvPicPr>
        <p:blipFill>
          <a:blip r:embed="rId2" cstate="print"/>
          <a:srcRect/>
          <a:stretch>
            <a:fillRect/>
          </a:stretch>
        </p:blipFill>
        <p:spPr bwMode="auto">
          <a:xfrm>
            <a:off x="0" y="8496300"/>
            <a:ext cx="13004800" cy="1257300"/>
          </a:xfrm>
          <a:prstGeom prst="rect">
            <a:avLst/>
          </a:prstGeom>
          <a:noFill/>
          <a:ln w="9525">
            <a:noFill/>
            <a:miter lim="800000"/>
            <a:headEnd/>
            <a:tailEnd/>
          </a:ln>
        </p:spPr>
      </p:pic>
      <p:pic>
        <p:nvPicPr>
          <p:cNvPr id="12" name="logo" descr="PotashCorp clrP.eps"/>
          <p:cNvPicPr>
            <a:picLocks noChangeAspect="1"/>
          </p:cNvPicPr>
          <p:nvPr/>
        </p:nvPicPr>
        <p:blipFill>
          <a:blip r:embed="rId3" cstate="print"/>
          <a:srcRect r="78218"/>
          <a:stretch>
            <a:fillRect/>
          </a:stretch>
        </p:blipFill>
        <p:spPr bwMode="auto">
          <a:xfrm>
            <a:off x="431800" y="8966200"/>
            <a:ext cx="695325" cy="579438"/>
          </a:xfrm>
          <a:prstGeom prst="rect">
            <a:avLst/>
          </a:prstGeom>
          <a:noFill/>
          <a:ln w="9525">
            <a:noFill/>
            <a:miter lim="800000"/>
            <a:headEnd/>
            <a:tailEnd/>
          </a:ln>
        </p:spPr>
      </p:pic>
      <p:sp>
        <p:nvSpPr>
          <p:cNvPr id="2" name="Footer"/>
          <p:cNvSpPr>
            <a:spLocks noGrp="1"/>
          </p:cNvSpPr>
          <p:nvPr>
            <p:ph type="ftr" sz="quarter" idx="11"/>
          </p:nvPr>
        </p:nvSpPr>
        <p:spPr/>
        <p:txBody>
          <a:bodyPr/>
          <a:lstStyle/>
          <a:p>
            <a:pPr marL="342900" indent="-342900" algn="l" hangingPunct="1"/>
            <a:endParaRPr lang="en-US"/>
          </a:p>
        </p:txBody>
      </p:sp>
      <p:sp>
        <p:nvSpPr>
          <p:cNvPr id="6" name="subtitle"/>
          <p:cNvSpPr>
            <a:spLocks noGrp="1"/>
          </p:cNvSpPr>
          <p:nvPr>
            <p:ph type="body" sz="quarter" idx="10" hasCustomPrompt="1"/>
          </p:nvPr>
        </p:nvSpPr>
        <p:spPr>
          <a:xfrm>
            <a:off x="994944" y="1520401"/>
            <a:ext cx="11465451" cy="540039"/>
          </a:xfrm>
          <a:prstGeom prst="rect">
            <a:avLst/>
          </a:prstGeom>
        </p:spPr>
        <p:txBody>
          <a:bodyPr lIns="0" tIns="0" rIns="0" bIns="0"/>
          <a:lstStyle>
            <a:lvl1pPr algn="l">
              <a:defRPr lang="en-US" sz="2400" baseline="0" dirty="0" smtClean="0">
                <a:solidFill>
                  <a:srgbClr val="00663E"/>
                </a:solidFill>
              </a:defRPr>
            </a:lvl1pPr>
          </a:lstStyle>
          <a:p>
            <a:pPr lvl="0" algn="l"/>
            <a:r>
              <a:rPr lang="en-US" dirty="0"/>
              <a:t>Subtitle: if not required, delete (24pt Arial)</a:t>
            </a:r>
          </a:p>
        </p:txBody>
      </p:sp>
      <p:sp>
        <p:nvSpPr>
          <p:cNvPr id="7" name="Title 1"/>
          <p:cNvSpPr>
            <a:spLocks noGrp="1"/>
          </p:cNvSpPr>
          <p:nvPr>
            <p:ph type="title" hasCustomPrompt="1"/>
          </p:nvPr>
        </p:nvSpPr>
        <p:spPr>
          <a:xfrm>
            <a:off x="994944" y="740712"/>
            <a:ext cx="11854781" cy="665018"/>
          </a:xfrm>
          <a:prstGeom prst="rect">
            <a:avLst/>
          </a:prstGeom>
          <a:noFill/>
        </p:spPr>
        <p:txBody>
          <a:bodyPr lIns="0" tIns="0" rIns="0" bIns="0"/>
          <a:lstStyle>
            <a:lvl1pPr algn="l">
              <a:defRPr sz="3600" b="1" baseline="0">
                <a:solidFill>
                  <a:srgbClr val="00663E"/>
                </a:solidFill>
              </a:defRPr>
            </a:lvl1pPr>
          </a:lstStyle>
          <a:p>
            <a:r>
              <a:rPr lang="en-US" dirty="0"/>
              <a:t>Slide Title (36pt Arial Bold)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Bar">
    <p:spTree>
      <p:nvGrpSpPr>
        <p:cNvPr id="1" name=""/>
        <p:cNvGrpSpPr/>
        <p:nvPr/>
      </p:nvGrpSpPr>
      <p:grpSpPr>
        <a:xfrm>
          <a:off x="0" y="0"/>
          <a:ext cx="0" cy="0"/>
          <a:chOff x="0" y="0"/>
          <a:chExt cx="0" cy="0"/>
        </a:xfrm>
      </p:grpSpPr>
      <p:pic>
        <p:nvPicPr>
          <p:cNvPr id="4" name="photobar"/>
          <p:cNvPicPr>
            <a:picLocks noChangeAspect="1"/>
          </p:cNvPicPr>
          <p:nvPr/>
        </p:nvPicPr>
        <p:blipFill>
          <a:blip r:embed="rId2" cstate="print"/>
          <a:srcRect/>
          <a:stretch>
            <a:fillRect/>
          </a:stretch>
        </p:blipFill>
        <p:spPr bwMode="auto">
          <a:xfrm>
            <a:off x="0" y="8496300"/>
            <a:ext cx="13004800" cy="1257300"/>
          </a:xfrm>
          <a:prstGeom prst="rect">
            <a:avLst/>
          </a:prstGeom>
          <a:noFill/>
          <a:ln w="9525">
            <a:noFill/>
            <a:miter lim="800000"/>
            <a:headEnd/>
            <a:tailEnd/>
          </a:ln>
        </p:spPr>
      </p:pic>
      <p:pic>
        <p:nvPicPr>
          <p:cNvPr id="6" name="PCS" descr="POTASHCORP_logo_w.png"/>
          <p:cNvPicPr>
            <a:picLocks noChangeAspect="1"/>
          </p:cNvPicPr>
          <p:nvPr/>
        </p:nvPicPr>
        <p:blipFill>
          <a:blip r:embed="rId3" cstate="email"/>
          <a:srcRect/>
          <a:stretch>
            <a:fillRect/>
          </a:stretch>
        </p:blipFill>
        <p:spPr bwMode="auto">
          <a:xfrm>
            <a:off x="1095375" y="8931835"/>
            <a:ext cx="2459038" cy="555625"/>
          </a:xfrm>
          <a:prstGeom prst="rect">
            <a:avLst/>
          </a:prstGeom>
          <a:noFill/>
          <a:ln w="9525">
            <a:noFill/>
            <a:miter lim="800000"/>
            <a:headEnd/>
            <a:tailEnd/>
          </a:ln>
        </p:spPr>
      </p:pic>
      <p:pic>
        <p:nvPicPr>
          <p:cNvPr id="7" name="logo" descr="PotashCorp clrP.eps"/>
          <p:cNvPicPr>
            <a:picLocks noChangeAspect="1"/>
          </p:cNvPicPr>
          <p:nvPr/>
        </p:nvPicPr>
        <p:blipFill>
          <a:blip r:embed="rId4" cstate="print"/>
          <a:srcRect r="78218"/>
          <a:stretch>
            <a:fillRect/>
          </a:stretch>
        </p:blipFill>
        <p:spPr bwMode="auto">
          <a:xfrm>
            <a:off x="431800" y="8966200"/>
            <a:ext cx="695325" cy="579438"/>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rge image with footer">
    <p:bg>
      <p:bgPr>
        <a:solidFill>
          <a:srgbClr val="FFFFFF"/>
        </a:solidFill>
        <a:effectLst/>
      </p:bgPr>
    </p:bg>
    <p:spTree>
      <p:nvGrpSpPr>
        <p:cNvPr id="1" name=""/>
        <p:cNvGrpSpPr/>
        <p:nvPr/>
      </p:nvGrpSpPr>
      <p:grpSpPr>
        <a:xfrm>
          <a:off x="0" y="0"/>
          <a:ext cx="0" cy="0"/>
          <a:chOff x="0" y="0"/>
          <a:chExt cx="0" cy="0"/>
        </a:xfrm>
      </p:grpSpPr>
      <p:sp>
        <p:nvSpPr>
          <p:cNvPr id="3" name="black bar"/>
          <p:cNvSpPr>
            <a:spLocks noChangeArrowheads="1"/>
          </p:cNvSpPr>
          <p:nvPr userDrawn="1"/>
        </p:nvSpPr>
        <p:spPr bwMode="auto">
          <a:xfrm>
            <a:off x="0" y="8507412"/>
            <a:ext cx="13004800" cy="1246187"/>
          </a:xfrm>
          <a:prstGeom prst="rect">
            <a:avLst/>
          </a:prstGeom>
          <a:solidFill>
            <a:srgbClr val="000000"/>
          </a:solidFill>
          <a:ln w="9525">
            <a:noFill/>
            <a:miter lim="800000"/>
            <a:headEnd/>
            <a:tailEnd/>
          </a:ln>
        </p:spPr>
        <p:txBody>
          <a:bodyPr/>
          <a:lstStyle/>
          <a:p>
            <a:endParaRPr lang="en-US"/>
          </a:p>
        </p:txBody>
      </p:sp>
      <p:pic>
        <p:nvPicPr>
          <p:cNvPr id="4" name="logo" descr="PotashCorp clrP.eps"/>
          <p:cNvPicPr>
            <a:picLocks noChangeAspect="1"/>
          </p:cNvPicPr>
          <p:nvPr userDrawn="1"/>
        </p:nvPicPr>
        <p:blipFill>
          <a:blip r:embed="rId2" cstate="print"/>
          <a:srcRect r="78218"/>
          <a:stretch>
            <a:fillRect/>
          </a:stretch>
        </p:blipFill>
        <p:spPr bwMode="auto">
          <a:xfrm>
            <a:off x="431800" y="8966200"/>
            <a:ext cx="695325" cy="579438"/>
          </a:xfrm>
          <a:prstGeom prst="rect">
            <a:avLst/>
          </a:prstGeom>
          <a:noFill/>
          <a:ln w="9525">
            <a:noFill/>
            <a:miter lim="800000"/>
            <a:headEnd/>
            <a:tailEnd/>
          </a:ln>
        </p:spPr>
      </p:pic>
      <p:sp>
        <p:nvSpPr>
          <p:cNvPr id="2" name="Footer"/>
          <p:cNvSpPr>
            <a:spLocks noGrp="1"/>
          </p:cNvSpPr>
          <p:nvPr>
            <p:ph type="ftr" sz="quarter" idx="10"/>
          </p:nvPr>
        </p:nvSpPr>
        <p:spPr/>
        <p:txBody>
          <a:bodyPr/>
          <a:lstStyle/>
          <a:p>
            <a:pPr marL="342900" indent="-342900" algn="l" hangingPunct="1"/>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Graph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240" y="1975558"/>
            <a:ext cx="11704320" cy="6737209"/>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Text Placeholder 2"/>
          <p:cNvSpPr>
            <a:spLocks noGrp="1"/>
          </p:cNvSpPr>
          <p:nvPr>
            <p:ph type="body" idx="11"/>
          </p:nvPr>
        </p:nvSpPr>
        <p:spPr>
          <a:xfrm>
            <a:off x="650240" y="1742026"/>
            <a:ext cx="5746045" cy="372533"/>
          </a:xfrm>
          <a:prstGeom prst="rect">
            <a:avLst/>
          </a:prstGeom>
        </p:spPr>
        <p:txBody>
          <a:bodyPr lIns="0" tIns="0" rIns="0" bIns="0" anchor="t" anchorCtr="0"/>
          <a:lstStyle>
            <a:lvl1pPr marL="0" indent="0">
              <a:buNone/>
              <a:defRPr sz="1800" b="0">
                <a:solidFill>
                  <a:schemeClr val="bg1"/>
                </a:solidFill>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a:t>Click to edit Master text styles</a:t>
            </a:r>
          </a:p>
        </p:txBody>
      </p:sp>
      <p:sp>
        <p:nvSpPr>
          <p:cNvPr id="6" name="Text Placeholder 2"/>
          <p:cNvSpPr>
            <a:spLocks noGrp="1"/>
          </p:cNvSpPr>
          <p:nvPr>
            <p:ph type="body" idx="12"/>
          </p:nvPr>
        </p:nvSpPr>
        <p:spPr>
          <a:xfrm>
            <a:off x="6603035" y="1750106"/>
            <a:ext cx="5746045" cy="372533"/>
          </a:xfrm>
          <a:prstGeom prst="rect">
            <a:avLst/>
          </a:prstGeom>
        </p:spPr>
        <p:txBody>
          <a:bodyPr lIns="0" tIns="0" rIns="0" bIns="0" anchor="t" anchorCtr="0"/>
          <a:lstStyle>
            <a:lvl1pPr marL="0" indent="0" algn="r">
              <a:buNone/>
              <a:defRPr sz="1800" b="0">
                <a:solidFill>
                  <a:schemeClr val="bg1"/>
                </a:solidFill>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a:t>Click to edit Master text styles</a:t>
            </a:r>
          </a:p>
        </p:txBody>
      </p:sp>
      <p:sp>
        <p:nvSpPr>
          <p:cNvPr id="2" name="Title 1"/>
          <p:cNvSpPr>
            <a:spLocks noGrp="1"/>
          </p:cNvSpPr>
          <p:nvPr>
            <p:ph type="title"/>
          </p:nvPr>
        </p:nvSpPr>
        <p:spPr>
          <a:xfrm>
            <a:off x="650240" y="344150"/>
            <a:ext cx="11704320" cy="577023"/>
          </a:xfrm>
          <a:prstGeom prst="rect">
            <a:avLst/>
          </a:prstGeom>
        </p:spPr>
        <p:txBody>
          <a:bodyPr lIns="0" tIns="0" rIns="0" bIns="0"/>
          <a:lstStyle>
            <a:lvl1pPr algn="l" rtl="0" fontAlgn="base">
              <a:spcBef>
                <a:spcPct val="0"/>
              </a:spcBef>
              <a:spcAft>
                <a:spcPct val="0"/>
              </a:spcAft>
              <a:defRPr lang="en-US" sz="3400" b="1" kern="1200">
                <a:solidFill>
                  <a:schemeClr val="tx1"/>
                </a:solidFill>
                <a:latin typeface="+mj-lt"/>
                <a:ea typeface="+mj-ea"/>
                <a:cs typeface="+mj-cs"/>
              </a:defRPr>
            </a:lvl1pPr>
          </a:lstStyle>
          <a:p>
            <a:r>
              <a:rPr lang="en-US"/>
              <a:t>Click to edit Master title style</a:t>
            </a:r>
          </a:p>
        </p:txBody>
      </p:sp>
      <p:sp>
        <p:nvSpPr>
          <p:cNvPr id="10" name="Subtitle 2"/>
          <p:cNvSpPr>
            <a:spLocks noGrp="1"/>
          </p:cNvSpPr>
          <p:nvPr>
            <p:ph type="subTitle" idx="13" hasCustomPrompt="1"/>
          </p:nvPr>
        </p:nvSpPr>
        <p:spPr>
          <a:xfrm>
            <a:off x="650240" y="897949"/>
            <a:ext cx="11699804" cy="503164"/>
          </a:xfrm>
          <a:prstGeom prst="rect">
            <a:avLst/>
          </a:prstGeom>
        </p:spPr>
        <p:txBody>
          <a:bodyPr lIns="0" tIns="0" rIns="0" bIns="0"/>
          <a:lstStyle>
            <a:lvl1pPr marL="0" indent="0" algn="l">
              <a:buNone/>
              <a:defRPr sz="2300" b="1" baseline="0">
                <a:solidFill>
                  <a:schemeClr val="tx1"/>
                </a:solidFill>
              </a:defRPr>
            </a:lvl1pPr>
            <a:lvl2pPr marL="650230" indent="0" algn="ctr">
              <a:buNone/>
              <a:defRPr/>
            </a:lvl2pPr>
            <a:lvl3pPr marL="1300460" indent="0" algn="ctr">
              <a:buNone/>
              <a:defRPr/>
            </a:lvl3pPr>
            <a:lvl4pPr marL="1950690" indent="0" algn="ctr">
              <a:buNone/>
              <a:defRPr/>
            </a:lvl4pPr>
            <a:lvl5pPr marL="2600919" indent="0" algn="ctr">
              <a:buNone/>
              <a:defRPr/>
            </a:lvl5pPr>
            <a:lvl6pPr marL="3251149" indent="0" algn="ctr">
              <a:buNone/>
              <a:defRPr/>
            </a:lvl6pPr>
            <a:lvl7pPr marL="3901379" indent="0" algn="ctr">
              <a:buNone/>
              <a:defRPr/>
            </a:lvl7pPr>
            <a:lvl8pPr marL="4551609" indent="0" algn="ctr">
              <a:buNone/>
              <a:defRPr/>
            </a:lvl8pPr>
            <a:lvl9pPr marL="5201839" indent="0" algn="ctr">
              <a:buNone/>
              <a:defRPr/>
            </a:lvl9pPr>
          </a:lstStyle>
          <a:p>
            <a:r>
              <a:rPr lang="en-US" dirty="0"/>
              <a:t>Subtitle</a:t>
            </a:r>
          </a:p>
        </p:txBody>
      </p:sp>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6454775" y="0"/>
            <a:ext cx="6550025" cy="9753600"/>
          </a:xfrm>
          <a:prstGeom prst="rect">
            <a:avLst/>
          </a:prstGeom>
        </p:spPr>
        <p:txBody>
          <a:bodyPr/>
          <a:lstStyle/>
          <a:p>
            <a:r>
              <a:rPr lang="en-US" dirty="0"/>
              <a:t>Click icon to add picture</a:t>
            </a:r>
          </a:p>
        </p:txBody>
      </p:sp>
      <p:pic>
        <p:nvPicPr>
          <p:cNvPr id="8" name="Picture 7" descr="A picture containing food&#10;&#10;Description automatically generated">
            <a:extLst>
              <a:ext uri="{FF2B5EF4-FFF2-40B4-BE49-F238E27FC236}">
                <a16:creationId xmlns:a16="http://schemas.microsoft.com/office/drawing/2014/main" id="{C53ABB24-9127-044B-98B5-F6D6DFA867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443472" cy="9753600"/>
          </a:xfrm>
          <a:prstGeom prst="rect">
            <a:avLst/>
          </a:prstGeom>
        </p:spPr>
      </p:pic>
      <p:sp>
        <p:nvSpPr>
          <p:cNvPr id="9" name="Text Placeholder 6">
            <a:extLst>
              <a:ext uri="{FF2B5EF4-FFF2-40B4-BE49-F238E27FC236}">
                <a16:creationId xmlns:a16="http://schemas.microsoft.com/office/drawing/2014/main" id="{65009033-078D-0A47-B63C-B297CA93CF5C}"/>
              </a:ext>
            </a:extLst>
          </p:cNvPr>
          <p:cNvSpPr>
            <a:spLocks noGrp="1"/>
          </p:cNvSpPr>
          <p:nvPr>
            <p:ph type="body" sz="quarter" idx="4294967295" hasCustomPrompt="1"/>
          </p:nvPr>
        </p:nvSpPr>
        <p:spPr>
          <a:xfrm>
            <a:off x="533098" y="1800245"/>
            <a:ext cx="5842301" cy="2644755"/>
          </a:xfrm>
          <a:prstGeom prst="rect">
            <a:avLst/>
          </a:prstGeom>
        </p:spPr>
        <p:txBody>
          <a:bodyPr/>
          <a:lstStyle>
            <a:lvl1pPr marL="342900" marR="0" indent="-342900" algn="l" defTabSz="584200" rtl="0" eaLnBrk="1" fontAlgn="base" latinLnBrk="0" hangingPunct="1">
              <a:lnSpc>
                <a:spcPts val="5000"/>
              </a:lnSpc>
              <a:spcBef>
                <a:spcPct val="0"/>
              </a:spcBef>
              <a:spcAft>
                <a:spcPct val="0"/>
              </a:spcAft>
              <a:buClrTx/>
              <a:buSzTx/>
              <a:buFontTx/>
              <a:buNone/>
              <a:tabLst/>
              <a:defRPr sz="3600" b="1" i="0" cap="all" baseline="0">
                <a:solidFill>
                  <a:schemeClr val="bg1"/>
                </a:solidFill>
              </a:defRPr>
            </a:lvl1pPr>
          </a:lstStyle>
          <a:p>
            <a:pPr>
              <a:lnSpc>
                <a:spcPts val="5000"/>
              </a:lnSpc>
            </a:pPr>
            <a:r>
              <a:rPr lang="en-US" sz="4000" dirty="0">
                <a:solidFill>
                  <a:srgbClr val="000000"/>
                </a:solidFill>
                <a:latin typeface="Arial"/>
                <a:cs typeface="Arial"/>
              </a:rPr>
              <a:t>40 </a:t>
            </a:r>
            <a:r>
              <a:rPr lang="en-US" sz="4000" dirty="0" err="1">
                <a:solidFill>
                  <a:srgbClr val="000000"/>
                </a:solidFill>
                <a:latin typeface="Arial"/>
                <a:cs typeface="Arial"/>
              </a:rPr>
              <a:t>pt</a:t>
            </a:r>
            <a:r>
              <a:rPr lang="en-US" sz="4000" dirty="0">
                <a:solidFill>
                  <a:srgbClr val="000000"/>
                </a:solidFill>
                <a:latin typeface="Arial"/>
                <a:cs typeface="Arial"/>
              </a:rPr>
              <a:t> </a:t>
            </a:r>
            <a:r>
              <a:rPr lang="en-US" sz="4000" dirty="0" err="1">
                <a:solidFill>
                  <a:srgbClr val="000000"/>
                </a:solidFill>
                <a:latin typeface="Arial"/>
                <a:cs typeface="Arial"/>
              </a:rPr>
              <a:t>arial</a:t>
            </a:r>
            <a:r>
              <a:rPr lang="en-US" sz="4000" dirty="0">
                <a:solidFill>
                  <a:srgbClr val="000000"/>
                </a:solidFill>
                <a:latin typeface="Arial"/>
                <a:cs typeface="Arial"/>
              </a:rPr>
              <a:t> bold</a:t>
            </a:r>
          </a:p>
          <a:p>
            <a:pPr>
              <a:lnSpc>
                <a:spcPts val="5000"/>
              </a:lnSpc>
            </a:pPr>
            <a:r>
              <a:rPr lang="en-US" sz="4000" dirty="0">
                <a:solidFill>
                  <a:srgbClr val="000000"/>
                </a:solidFill>
                <a:latin typeface="+mn-lt"/>
                <a:cs typeface="Arial"/>
              </a:rPr>
              <a:t>Scale and size</a:t>
            </a:r>
          </a:p>
          <a:p>
            <a:pPr>
              <a:lnSpc>
                <a:spcPts val="5000"/>
              </a:lnSpc>
            </a:pPr>
            <a:r>
              <a:rPr lang="en-US" sz="4000" dirty="0">
                <a:solidFill>
                  <a:srgbClr val="000000"/>
                </a:solidFill>
                <a:latin typeface="+mn-lt"/>
                <a:cs typeface="Arial"/>
              </a:rPr>
              <a:t>Highlights.</a:t>
            </a:r>
          </a:p>
        </p:txBody>
      </p:sp>
      <p:sp>
        <p:nvSpPr>
          <p:cNvPr id="10" name="Text Placeholder 7">
            <a:extLst>
              <a:ext uri="{FF2B5EF4-FFF2-40B4-BE49-F238E27FC236}">
                <a16:creationId xmlns:a16="http://schemas.microsoft.com/office/drawing/2014/main" id="{9883A9A8-ABA0-444C-955A-59370EEA5E97}"/>
              </a:ext>
            </a:extLst>
          </p:cNvPr>
          <p:cNvSpPr>
            <a:spLocks noGrp="1"/>
          </p:cNvSpPr>
          <p:nvPr>
            <p:ph type="body" sz="quarter" idx="11" hasCustomPrompt="1"/>
          </p:nvPr>
        </p:nvSpPr>
        <p:spPr>
          <a:xfrm>
            <a:off x="533224" y="5508627"/>
            <a:ext cx="5459413" cy="612773"/>
          </a:xfrm>
          <a:prstGeom prst="rect">
            <a:avLst/>
          </a:prstGeom>
        </p:spPr>
        <p:txBody>
          <a:bodyPr/>
          <a:lstStyle>
            <a:lvl1pPr algn="l">
              <a:defRPr sz="2800" b="1" i="0" baseline="0">
                <a:latin typeface="Arial"/>
              </a:defRPr>
            </a:lvl1pPr>
          </a:lstStyle>
          <a:p>
            <a:r>
              <a:rPr lang="en-US" sz="3200" b="0" dirty="0">
                <a:solidFill>
                  <a:srgbClr val="000000"/>
                </a:solidFill>
                <a:latin typeface="Gibson SemiBold"/>
                <a:cs typeface="Gibson SemiBold"/>
              </a:rPr>
              <a:t>Contributor Arial Bold 28 </a:t>
            </a:r>
            <a:r>
              <a:rPr lang="en-US" sz="3200" b="0" dirty="0" err="1">
                <a:solidFill>
                  <a:srgbClr val="000000"/>
                </a:solidFill>
                <a:latin typeface="Gibson SemiBold"/>
                <a:cs typeface="Gibson SemiBold"/>
              </a:rPr>
              <a:t>pt</a:t>
            </a:r>
            <a:endParaRPr lang="en-US" sz="3200" b="0" dirty="0">
              <a:solidFill>
                <a:srgbClr val="000000"/>
              </a:solidFill>
              <a:latin typeface="Gibson SemiBold"/>
              <a:cs typeface="Gibson SemiBold"/>
            </a:endParaRPr>
          </a:p>
        </p:txBody>
      </p:sp>
      <p:sp>
        <p:nvSpPr>
          <p:cNvPr id="11" name="Text Placeholder 7">
            <a:extLst>
              <a:ext uri="{FF2B5EF4-FFF2-40B4-BE49-F238E27FC236}">
                <a16:creationId xmlns:a16="http://schemas.microsoft.com/office/drawing/2014/main" id="{2F7F995D-0DFE-1749-A49E-91E612091919}"/>
              </a:ext>
            </a:extLst>
          </p:cNvPr>
          <p:cNvSpPr>
            <a:spLocks noGrp="1"/>
          </p:cNvSpPr>
          <p:nvPr>
            <p:ph type="body" sz="quarter" idx="13" hasCustomPrompt="1"/>
          </p:nvPr>
        </p:nvSpPr>
        <p:spPr>
          <a:xfrm>
            <a:off x="533224" y="5964240"/>
            <a:ext cx="5459413" cy="612773"/>
          </a:xfrm>
          <a:prstGeom prst="rect">
            <a:avLst/>
          </a:prstGeom>
        </p:spPr>
        <p:txBody>
          <a:bodyPr/>
          <a:lstStyle>
            <a:lvl1pPr algn="l">
              <a:defRPr sz="2800" b="0" i="0" baseline="0">
                <a:solidFill>
                  <a:srgbClr val="686968"/>
                </a:solidFill>
                <a:latin typeface="Times"/>
              </a:defRPr>
            </a:lvl1pPr>
          </a:lstStyle>
          <a:p>
            <a:r>
              <a:rPr lang="en-US" sz="3200" b="0" dirty="0">
                <a:solidFill>
                  <a:srgbClr val="686968"/>
                </a:solidFill>
                <a:latin typeface="Century Schoolbook"/>
                <a:cs typeface="Century Schoolbook"/>
              </a:rPr>
              <a:t>Title of Contributor 28 </a:t>
            </a:r>
            <a:r>
              <a:rPr lang="en-US" sz="3200" b="0" dirty="0" err="1">
                <a:solidFill>
                  <a:srgbClr val="686968"/>
                </a:solidFill>
                <a:latin typeface="Century Schoolbook"/>
                <a:cs typeface="Century Schoolbook"/>
              </a:rPr>
              <a:t>pt</a:t>
            </a:r>
            <a:endParaRPr lang="en-US" sz="3200" b="0" dirty="0">
              <a:solidFill>
                <a:srgbClr val="686968"/>
              </a:solidFill>
              <a:latin typeface="Century Schoolbook"/>
              <a:cs typeface="Century Schoolbook"/>
            </a:endParaRPr>
          </a:p>
        </p:txBody>
      </p:sp>
    </p:spTree>
    <p:extLst>
      <p:ext uri="{BB962C8B-B14F-4D97-AF65-F5344CB8AC3E}">
        <p14:creationId xmlns:p14="http://schemas.microsoft.com/office/powerpoint/2010/main" val="158221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CC27554C-46DF-4D43-B00E-8C7EAD295A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443472" cy="9753600"/>
          </a:xfrm>
          <a:prstGeom prst="rect">
            <a:avLst/>
          </a:prstGeom>
        </p:spPr>
      </p:pic>
      <p:sp>
        <p:nvSpPr>
          <p:cNvPr id="17" name="Picture Placeholder 16"/>
          <p:cNvSpPr>
            <a:spLocks noGrp="1"/>
          </p:cNvSpPr>
          <p:nvPr>
            <p:ph type="pic" sz="quarter" idx="12"/>
          </p:nvPr>
        </p:nvSpPr>
        <p:spPr>
          <a:xfrm>
            <a:off x="6454775" y="0"/>
            <a:ext cx="6550025" cy="9753600"/>
          </a:xfrm>
          <a:prstGeom prst="rect">
            <a:avLst/>
          </a:prstGeom>
        </p:spPr>
        <p:txBody>
          <a:bodyPr/>
          <a:lstStyle/>
          <a:p>
            <a:r>
              <a:rPr lang="en-US" dirty="0"/>
              <a:t>Click icon to add picture</a:t>
            </a:r>
          </a:p>
        </p:txBody>
      </p:sp>
      <p:sp>
        <p:nvSpPr>
          <p:cNvPr id="15" name="Text Placeholder 6"/>
          <p:cNvSpPr>
            <a:spLocks noGrp="1"/>
          </p:cNvSpPr>
          <p:nvPr>
            <p:ph type="body" sz="quarter" idx="4294967295" hasCustomPrompt="1"/>
          </p:nvPr>
        </p:nvSpPr>
        <p:spPr>
          <a:xfrm>
            <a:off x="533098" y="1800245"/>
            <a:ext cx="5842301" cy="2644755"/>
          </a:xfrm>
          <a:prstGeom prst="rect">
            <a:avLst/>
          </a:prstGeom>
        </p:spPr>
        <p:txBody>
          <a:bodyPr/>
          <a:lstStyle>
            <a:lvl1pPr marL="342900" marR="0" indent="-342900" algn="l" defTabSz="584200" rtl="0" eaLnBrk="1" fontAlgn="base" latinLnBrk="0" hangingPunct="1">
              <a:lnSpc>
                <a:spcPts val="5000"/>
              </a:lnSpc>
              <a:spcBef>
                <a:spcPct val="0"/>
              </a:spcBef>
              <a:spcAft>
                <a:spcPct val="0"/>
              </a:spcAft>
              <a:buClrTx/>
              <a:buSzTx/>
              <a:buFontTx/>
              <a:buNone/>
              <a:tabLst/>
              <a:defRPr sz="3600" b="1" i="0" cap="all" baseline="0">
                <a:solidFill>
                  <a:schemeClr val="bg1"/>
                </a:solidFill>
              </a:defRPr>
            </a:lvl1pPr>
          </a:lstStyle>
          <a:p>
            <a:pPr>
              <a:lnSpc>
                <a:spcPts val="5000"/>
              </a:lnSpc>
            </a:pPr>
            <a:r>
              <a:rPr lang="en-US" sz="4000" dirty="0">
                <a:solidFill>
                  <a:srgbClr val="000000"/>
                </a:solidFill>
                <a:latin typeface="Arial"/>
                <a:cs typeface="Arial"/>
              </a:rPr>
              <a:t>40 </a:t>
            </a:r>
            <a:r>
              <a:rPr lang="en-US" sz="4000" dirty="0" err="1">
                <a:solidFill>
                  <a:srgbClr val="000000"/>
                </a:solidFill>
                <a:latin typeface="Arial"/>
                <a:cs typeface="Arial"/>
              </a:rPr>
              <a:t>pt</a:t>
            </a:r>
            <a:r>
              <a:rPr lang="en-US" sz="4000" dirty="0">
                <a:solidFill>
                  <a:srgbClr val="000000"/>
                </a:solidFill>
                <a:latin typeface="Arial"/>
                <a:cs typeface="Arial"/>
              </a:rPr>
              <a:t> </a:t>
            </a:r>
            <a:r>
              <a:rPr lang="en-US" sz="4000" dirty="0" err="1">
                <a:solidFill>
                  <a:srgbClr val="000000"/>
                </a:solidFill>
                <a:latin typeface="Arial"/>
                <a:cs typeface="Arial"/>
              </a:rPr>
              <a:t>arial</a:t>
            </a:r>
            <a:r>
              <a:rPr lang="en-US" sz="4000" dirty="0">
                <a:solidFill>
                  <a:srgbClr val="000000"/>
                </a:solidFill>
                <a:latin typeface="Arial"/>
                <a:cs typeface="Arial"/>
              </a:rPr>
              <a:t> bold</a:t>
            </a:r>
          </a:p>
          <a:p>
            <a:pPr>
              <a:lnSpc>
                <a:spcPts val="5000"/>
              </a:lnSpc>
            </a:pPr>
            <a:r>
              <a:rPr lang="en-US" sz="4000" dirty="0">
                <a:solidFill>
                  <a:srgbClr val="000000"/>
                </a:solidFill>
                <a:latin typeface="+mn-lt"/>
                <a:cs typeface="Arial"/>
              </a:rPr>
              <a:t>Scale and size</a:t>
            </a:r>
          </a:p>
          <a:p>
            <a:pPr>
              <a:lnSpc>
                <a:spcPts val="5000"/>
              </a:lnSpc>
            </a:pPr>
            <a:r>
              <a:rPr lang="en-US" sz="4000" dirty="0">
                <a:solidFill>
                  <a:srgbClr val="000000"/>
                </a:solidFill>
                <a:latin typeface="+mn-lt"/>
                <a:cs typeface="Arial"/>
              </a:rPr>
              <a:t>Highlights.</a:t>
            </a:r>
          </a:p>
        </p:txBody>
      </p:sp>
      <p:sp>
        <p:nvSpPr>
          <p:cNvPr id="16" name="Text Placeholder 7"/>
          <p:cNvSpPr>
            <a:spLocks noGrp="1"/>
          </p:cNvSpPr>
          <p:nvPr>
            <p:ph type="body" sz="quarter" idx="11" hasCustomPrompt="1"/>
          </p:nvPr>
        </p:nvSpPr>
        <p:spPr>
          <a:xfrm>
            <a:off x="533224" y="5508627"/>
            <a:ext cx="5459413" cy="612773"/>
          </a:xfrm>
          <a:prstGeom prst="rect">
            <a:avLst/>
          </a:prstGeom>
        </p:spPr>
        <p:txBody>
          <a:bodyPr/>
          <a:lstStyle>
            <a:lvl1pPr algn="l">
              <a:defRPr sz="2800" b="1" i="0" baseline="0">
                <a:latin typeface="Arial"/>
              </a:defRPr>
            </a:lvl1pPr>
          </a:lstStyle>
          <a:p>
            <a:r>
              <a:rPr lang="en-US" sz="3200" b="0" dirty="0">
                <a:solidFill>
                  <a:srgbClr val="000000"/>
                </a:solidFill>
                <a:latin typeface="Gibson SemiBold"/>
                <a:cs typeface="Gibson SemiBold"/>
              </a:rPr>
              <a:t>Contributor Arial Bold 28 </a:t>
            </a:r>
            <a:r>
              <a:rPr lang="en-US" sz="3200" b="0" dirty="0" err="1">
                <a:solidFill>
                  <a:srgbClr val="000000"/>
                </a:solidFill>
                <a:latin typeface="Gibson SemiBold"/>
                <a:cs typeface="Gibson SemiBold"/>
              </a:rPr>
              <a:t>pt</a:t>
            </a:r>
            <a:endParaRPr lang="en-US" sz="3200" b="0" dirty="0">
              <a:solidFill>
                <a:srgbClr val="000000"/>
              </a:solidFill>
              <a:latin typeface="Gibson SemiBold"/>
              <a:cs typeface="Gibson SemiBold"/>
            </a:endParaRPr>
          </a:p>
        </p:txBody>
      </p:sp>
      <p:sp>
        <p:nvSpPr>
          <p:cNvPr id="6" name="Text Placeholder 7"/>
          <p:cNvSpPr>
            <a:spLocks noGrp="1"/>
          </p:cNvSpPr>
          <p:nvPr>
            <p:ph type="body" sz="quarter" idx="13" hasCustomPrompt="1"/>
          </p:nvPr>
        </p:nvSpPr>
        <p:spPr>
          <a:xfrm>
            <a:off x="533224" y="5964240"/>
            <a:ext cx="5459413" cy="612773"/>
          </a:xfrm>
          <a:prstGeom prst="rect">
            <a:avLst/>
          </a:prstGeom>
        </p:spPr>
        <p:txBody>
          <a:bodyPr/>
          <a:lstStyle>
            <a:lvl1pPr algn="l">
              <a:defRPr sz="2800" b="0" i="0" baseline="0">
                <a:solidFill>
                  <a:srgbClr val="686968"/>
                </a:solidFill>
                <a:latin typeface="Times"/>
              </a:defRPr>
            </a:lvl1pPr>
          </a:lstStyle>
          <a:p>
            <a:r>
              <a:rPr lang="en-US" sz="3200" b="0" dirty="0">
                <a:solidFill>
                  <a:srgbClr val="686968"/>
                </a:solidFill>
                <a:latin typeface="Century Schoolbook"/>
                <a:cs typeface="Century Schoolbook"/>
              </a:rPr>
              <a:t>Title of Contributor 28 </a:t>
            </a:r>
            <a:r>
              <a:rPr lang="en-US" sz="3200" b="0" dirty="0" err="1">
                <a:solidFill>
                  <a:srgbClr val="686968"/>
                </a:solidFill>
                <a:latin typeface="Century Schoolbook"/>
                <a:cs typeface="Century Schoolbook"/>
              </a:rPr>
              <a:t>pt</a:t>
            </a:r>
            <a:endParaRPr lang="en-US" sz="3200" b="0" dirty="0">
              <a:solidFill>
                <a:srgbClr val="686968"/>
              </a:solidFill>
              <a:latin typeface="Century Schoolbook"/>
              <a:cs typeface="Century Schoolbook"/>
            </a:endParaRPr>
          </a:p>
        </p:txBody>
      </p:sp>
    </p:spTree>
    <p:extLst>
      <p:ext uri="{BB962C8B-B14F-4D97-AF65-F5344CB8AC3E}">
        <p14:creationId xmlns:p14="http://schemas.microsoft.com/office/powerpoint/2010/main" val="786034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losing Slide 1">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id="{F5FCA2A0-A956-4246-9639-2A75C55FB8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443472" cy="9753600"/>
          </a:xfrm>
          <a:prstGeom prst="rect">
            <a:avLst/>
          </a:prstGeom>
        </p:spPr>
      </p:pic>
      <p:sp>
        <p:nvSpPr>
          <p:cNvPr id="21" name="Rectangle 1">
            <a:extLst>
              <a:ext uri="{FF2B5EF4-FFF2-40B4-BE49-F238E27FC236}">
                <a16:creationId xmlns:a16="http://schemas.microsoft.com/office/drawing/2014/main" id="{BE19E325-CA91-CB4A-8608-B078E29683DB}"/>
              </a:ext>
            </a:extLst>
          </p:cNvPr>
          <p:cNvSpPr txBox="1">
            <a:spLocks noChangeArrowheads="1"/>
          </p:cNvSpPr>
          <p:nvPr userDrawn="1"/>
        </p:nvSpPr>
        <p:spPr bwMode="auto">
          <a:xfrm>
            <a:off x="1662710" y="3784600"/>
            <a:ext cx="5435600" cy="1092200"/>
          </a:xfrm>
          <a:prstGeom prst="rect">
            <a:avLst/>
          </a:prstGeom>
          <a:noFill/>
          <a:ln w="9525">
            <a:noFill/>
            <a:miter lim="800000"/>
            <a:headEnd/>
            <a:tailEnd/>
          </a:ln>
        </p:spPr>
        <p:txBody>
          <a:bodyPr lIns="0" tIns="0" rIns="0" bIns="0"/>
          <a:lstStyle/>
          <a:p>
            <a:pPr algn="l">
              <a:lnSpc>
                <a:spcPts val="5700"/>
              </a:lnSpc>
            </a:pPr>
            <a:r>
              <a:rPr lang="en-US" sz="4800" b="1" dirty="0">
                <a:solidFill>
                  <a:srgbClr val="4FA735"/>
                </a:solidFill>
                <a:latin typeface="Arial" charset="0"/>
                <a:cs typeface="Arial" charset="0"/>
                <a:sym typeface="Arial" charset="0"/>
              </a:rPr>
              <a:t>Thank you</a:t>
            </a:r>
            <a:endParaRPr lang="en-US" sz="4800" b="1" dirty="0">
              <a:solidFill>
                <a:srgbClr val="4FA735"/>
              </a:solidFill>
              <a:latin typeface="Arial" charset="0"/>
            </a:endParaRPr>
          </a:p>
        </p:txBody>
      </p:sp>
    </p:spTree>
    <p:extLst>
      <p:ext uri="{BB962C8B-B14F-4D97-AF65-F5344CB8AC3E}">
        <p14:creationId xmlns:p14="http://schemas.microsoft.com/office/powerpoint/2010/main" val="229972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title">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ctrTitle"/>
          </p:nvPr>
        </p:nvSpPr>
        <p:spPr>
          <a:xfrm>
            <a:off x="1842347" y="3463432"/>
            <a:ext cx="9916160" cy="2090702"/>
          </a:xfrm>
        </p:spPr>
        <p:txBody>
          <a:bodyPr/>
          <a:lstStyle>
            <a:lvl1pPr>
              <a:defRPr sz="6300"/>
            </a:lvl1pPr>
          </a:lstStyle>
          <a:p>
            <a:pPr lvl="0"/>
            <a:r>
              <a:rPr lang="en-US" noProof="0"/>
              <a:t>Click to edit Master title style</a:t>
            </a:r>
          </a:p>
        </p:txBody>
      </p:sp>
    </p:spTree>
    <p:extLst>
      <p:ext uri="{BB962C8B-B14F-4D97-AF65-F5344CB8AC3E}">
        <p14:creationId xmlns:p14="http://schemas.microsoft.com/office/powerpoint/2010/main" val="296704198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5938"/>
                                        </p:tgtEl>
                                        <p:attrNameLst>
                                          <p:attrName>style.visibility</p:attrName>
                                        </p:attrNameLst>
                                      </p:cBhvr>
                                      <p:to>
                                        <p:strVal val="visible"/>
                                      </p:to>
                                    </p:set>
                                    <p:anim calcmode="lin" valueType="num">
                                      <p:cBhvr>
                                        <p:cTn id="7" dur="1000" fill="hold"/>
                                        <p:tgtEl>
                                          <p:spTgt spid="295938"/>
                                        </p:tgtEl>
                                        <p:attrNameLst>
                                          <p:attrName>ppt_w</p:attrName>
                                        </p:attrNameLst>
                                      </p:cBhvr>
                                      <p:tavLst>
                                        <p:tav tm="0">
                                          <p:val>
                                            <p:fltVal val="0"/>
                                          </p:val>
                                        </p:tav>
                                        <p:tav tm="100000">
                                          <p:val>
                                            <p:strVal val="#ppt_w"/>
                                          </p:val>
                                        </p:tav>
                                      </p:tavLst>
                                    </p:anim>
                                    <p:anim calcmode="lin" valueType="num">
                                      <p:cBhvr>
                                        <p:cTn id="8" dur="1000" fill="hold"/>
                                        <p:tgtEl>
                                          <p:spTgt spid="295938"/>
                                        </p:tgtEl>
                                        <p:attrNameLst>
                                          <p:attrName>ppt_h</p:attrName>
                                        </p:attrNameLst>
                                      </p:cBhvr>
                                      <p:tavLst>
                                        <p:tav tm="0">
                                          <p:val>
                                            <p:fltVal val="0"/>
                                          </p:val>
                                        </p:tav>
                                        <p:tav tm="100000">
                                          <p:val>
                                            <p:strVal val="#ppt_h"/>
                                          </p:val>
                                        </p:tav>
                                      </p:tavLst>
                                    </p:anim>
                                    <p:animEffect transition="in" filter="fade">
                                      <p:cBhvr>
                                        <p:cTn id="9" dur="1000"/>
                                        <p:tgtEl>
                                          <p:spTgt spid="295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3788" y="1998135"/>
            <a:ext cx="11365653" cy="7091679"/>
          </a:xfrm>
          <a:prstGeom prst="rect">
            <a:avLst/>
          </a:prstGeom>
        </p:spPr>
        <p:txBody>
          <a:bodyPr lIns="130046" tIns="65023" rIns="130046" bIns="6502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22474015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a:prstGeom prst="rect">
            <a:avLst/>
          </a:prstGeom>
        </p:spPr>
        <p:txBody>
          <a:bodyPr vert="horz" lIns="130046" tIns="65023" rIns="130046" bIns="65023"/>
          <a:lstStyle>
            <a:lvl1pPr marL="0" indent="0" algn="ctr">
              <a:buNone/>
              <a:defRPr/>
            </a:lvl1pPr>
            <a:lvl2pPr marL="650230" indent="0" algn="ctr">
              <a:buNone/>
              <a:defRPr/>
            </a:lvl2pPr>
            <a:lvl3pPr marL="1300460" indent="0" algn="ctr">
              <a:buNone/>
              <a:defRPr/>
            </a:lvl3pPr>
            <a:lvl4pPr marL="1950690" indent="0" algn="ctr">
              <a:buNone/>
              <a:defRPr/>
            </a:lvl4pPr>
            <a:lvl5pPr marL="2600919" indent="0" algn="ctr">
              <a:buNone/>
              <a:defRPr/>
            </a:lvl5pPr>
            <a:lvl6pPr marL="3251149" indent="0" algn="ctr">
              <a:buNone/>
              <a:defRPr/>
            </a:lvl6pPr>
            <a:lvl7pPr marL="3901379" indent="0" algn="ctr">
              <a:buNone/>
              <a:defRPr/>
            </a:lvl7pPr>
            <a:lvl8pPr marL="4551609" indent="0" algn="ctr">
              <a:buNone/>
              <a:defRPr/>
            </a:lvl8pPr>
            <a:lvl9pPr marL="5201839"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0061555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text">
    <p:spTree>
      <p:nvGrpSpPr>
        <p:cNvPr id="1" name=""/>
        <p:cNvGrpSpPr/>
        <p:nvPr/>
      </p:nvGrpSpPr>
      <p:grpSpPr>
        <a:xfrm>
          <a:off x="0" y="0"/>
          <a:ext cx="0" cy="0"/>
          <a:chOff x="0" y="0"/>
          <a:chExt cx="0" cy="0"/>
        </a:xfrm>
      </p:grpSpPr>
      <p:pic>
        <p:nvPicPr>
          <p:cNvPr id="9" name="photo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8496300"/>
            <a:ext cx="13004800" cy="1257300"/>
          </a:xfrm>
          <a:prstGeom prst="rect">
            <a:avLst/>
          </a:prstGeom>
          <a:noFill/>
          <a:ln w="9525">
            <a:noFill/>
            <a:miter lim="800000"/>
            <a:headEnd/>
            <a:tailEnd/>
          </a:ln>
        </p:spPr>
      </p:pic>
      <p:sp>
        <p:nvSpPr>
          <p:cNvPr id="7" name="Rectangle 6"/>
          <p:cNvSpPr/>
          <p:nvPr userDrawn="1"/>
        </p:nvSpPr>
        <p:spPr bwMode="auto">
          <a:xfrm>
            <a:off x="826012" y="745068"/>
            <a:ext cx="11492988" cy="671808"/>
          </a:xfrm>
          <a:prstGeom prst="rect">
            <a:avLst/>
          </a:prstGeom>
          <a:solidFill>
            <a:srgbClr val="CBD824">
              <a:alpha val="88000"/>
            </a:srgbClr>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endParaRPr>
          </a:p>
        </p:txBody>
      </p:sp>
      <p:sp>
        <p:nvSpPr>
          <p:cNvPr id="2" name="Footer"/>
          <p:cNvSpPr>
            <a:spLocks noGrp="1"/>
          </p:cNvSpPr>
          <p:nvPr>
            <p:ph type="ftr" sz="quarter" idx="20"/>
          </p:nvPr>
        </p:nvSpPr>
        <p:spPr>
          <a:xfrm>
            <a:off x="2794000" y="9078384"/>
            <a:ext cx="6737815" cy="408516"/>
          </a:xfrm>
        </p:spPr>
        <p:txBody>
          <a:bodyPr/>
          <a:lstStyle>
            <a:lvl1pPr>
              <a:defRPr>
                <a:solidFill>
                  <a:srgbClr val="000000"/>
                </a:solidFill>
              </a:defRPr>
            </a:lvl1pPr>
          </a:lstStyle>
          <a:p>
            <a:pPr marL="342900" indent="-342900" algn="l" hangingPunct="1"/>
            <a:endParaRPr lang="en-US" dirty="0"/>
          </a:p>
        </p:txBody>
      </p:sp>
      <p:sp>
        <p:nvSpPr>
          <p:cNvPr id="31" name="Text Placeholder 30"/>
          <p:cNvSpPr>
            <a:spLocks noGrp="1"/>
          </p:cNvSpPr>
          <p:nvPr>
            <p:ph type="body" sz="quarter" idx="19" hasCustomPrompt="1"/>
          </p:nvPr>
        </p:nvSpPr>
        <p:spPr>
          <a:xfrm>
            <a:off x="1002378" y="2604507"/>
            <a:ext cx="11190427" cy="5095875"/>
          </a:xfrm>
          <a:prstGeom prst="rect">
            <a:avLst/>
          </a:prstGeom>
        </p:spPr>
        <p:txBody>
          <a:bodyPr lIns="0" tIns="0" rIns="0" bIns="0"/>
          <a:lstStyle>
            <a:lvl1pPr marL="349250" indent="-349250" algn="l">
              <a:spcBef>
                <a:spcPts val="1800"/>
              </a:spcBef>
              <a:buFont typeface="Arial" pitchFamily="34" charset="0"/>
              <a:buChar char="•"/>
              <a:defRPr sz="2400">
                <a:solidFill>
                  <a:schemeClr val="accent1"/>
                </a:solidFill>
              </a:defRPr>
            </a:lvl1pPr>
            <a:lvl2pPr marL="460375" indent="-230188" algn="l">
              <a:spcBef>
                <a:spcPts val="1800"/>
              </a:spcBef>
              <a:buFont typeface="Arial" pitchFamily="34" charset="0"/>
              <a:buChar char="•"/>
              <a:defRPr sz="2400" baseline="0">
                <a:solidFill>
                  <a:schemeClr val="bg1"/>
                </a:solidFill>
              </a:defRPr>
            </a:lvl2pPr>
            <a:lvl3pPr marL="460375" indent="-230188" algn="l">
              <a:spcBef>
                <a:spcPts val="1800"/>
              </a:spcBef>
              <a:buFont typeface="Arial" pitchFamily="34" charset="0"/>
              <a:buChar char="•"/>
              <a:defRPr sz="2400">
                <a:solidFill>
                  <a:schemeClr val="bg1"/>
                </a:solidFill>
              </a:defRPr>
            </a:lvl3pPr>
            <a:lvl4pPr marL="460375" indent="-230188" algn="l">
              <a:spcBef>
                <a:spcPts val="1800"/>
              </a:spcBef>
              <a:buFont typeface="Arial" pitchFamily="34" charset="0"/>
              <a:buChar char="•"/>
              <a:defRPr sz="2400">
                <a:solidFill>
                  <a:schemeClr val="bg1"/>
                </a:solidFill>
              </a:defRPr>
            </a:lvl4pPr>
            <a:lvl5pPr marL="460375" indent="-230188" algn="l">
              <a:spcBef>
                <a:spcPts val="1800"/>
              </a:spcBef>
              <a:buFont typeface="Arial" pitchFamily="34" charset="0"/>
              <a:buChar char="•"/>
              <a:defRPr sz="2400">
                <a:solidFill>
                  <a:schemeClr val="bg1"/>
                </a:solidFill>
              </a:defRPr>
            </a:lvl5pPr>
          </a:lstStyle>
          <a:p>
            <a:pPr lvl="0"/>
            <a:r>
              <a:rPr lang="en-US" dirty="0"/>
              <a:t>Text (24pt Arial)</a:t>
            </a:r>
          </a:p>
          <a:p>
            <a:pPr lvl="1"/>
            <a:r>
              <a:rPr lang="en-US" dirty="0"/>
              <a:t>Second level (24pt Arial)</a:t>
            </a:r>
          </a:p>
          <a:p>
            <a:pPr lvl="2"/>
            <a:r>
              <a:rPr lang="en-US" dirty="0"/>
              <a:t>Third level</a:t>
            </a:r>
          </a:p>
          <a:p>
            <a:pPr lvl="3"/>
            <a:r>
              <a:rPr lang="en-US" dirty="0"/>
              <a:t>Fourth level</a:t>
            </a:r>
          </a:p>
          <a:p>
            <a:pPr lvl="4"/>
            <a:r>
              <a:rPr lang="en-US" dirty="0"/>
              <a:t>Fifth level</a:t>
            </a:r>
          </a:p>
        </p:txBody>
      </p:sp>
      <p:sp>
        <p:nvSpPr>
          <p:cNvPr id="18" name="subtitle"/>
          <p:cNvSpPr>
            <a:spLocks noGrp="1"/>
          </p:cNvSpPr>
          <p:nvPr>
            <p:ph type="body" sz="quarter" idx="10" hasCustomPrompt="1"/>
          </p:nvPr>
        </p:nvSpPr>
        <p:spPr>
          <a:xfrm>
            <a:off x="994944" y="1520401"/>
            <a:ext cx="11465451" cy="540039"/>
          </a:xfrm>
          <a:prstGeom prst="rect">
            <a:avLst/>
          </a:prstGeom>
        </p:spPr>
        <p:txBody>
          <a:bodyPr lIns="0" tIns="0" rIns="0" bIns="0"/>
          <a:lstStyle>
            <a:lvl1pPr algn="l">
              <a:defRPr sz="2400" baseline="0">
                <a:solidFill>
                  <a:srgbClr val="686968"/>
                </a:solidFill>
                <a:latin typeface="+mn-lt"/>
              </a:defRPr>
            </a:lvl1pPr>
            <a:lvl2pPr>
              <a:defRPr sz="2300">
                <a:latin typeface="Helvetica" pitchFamily="34" charset="0"/>
              </a:defRPr>
            </a:lvl2pPr>
            <a:lvl3pPr>
              <a:defRPr sz="2300">
                <a:latin typeface="Helvetica" pitchFamily="34" charset="0"/>
              </a:defRPr>
            </a:lvl3pPr>
            <a:lvl4pPr>
              <a:defRPr sz="2300">
                <a:latin typeface="Helvetica" pitchFamily="34" charset="0"/>
              </a:defRPr>
            </a:lvl4pPr>
            <a:lvl5pPr>
              <a:defRPr sz="2300">
                <a:latin typeface="Helvetica" pitchFamily="34" charset="0"/>
              </a:defRPr>
            </a:lvl5pPr>
          </a:lstStyle>
          <a:p>
            <a:pPr lvl="0"/>
            <a:r>
              <a:rPr lang="en-US" dirty="0"/>
              <a:t>Subtitle: if not required, delete (24pt Arial)</a:t>
            </a:r>
          </a:p>
        </p:txBody>
      </p:sp>
      <p:sp>
        <p:nvSpPr>
          <p:cNvPr id="21" name="Title 1"/>
          <p:cNvSpPr>
            <a:spLocks noGrp="1"/>
          </p:cNvSpPr>
          <p:nvPr>
            <p:ph type="title" hasCustomPrompt="1"/>
          </p:nvPr>
        </p:nvSpPr>
        <p:spPr>
          <a:xfrm>
            <a:off x="994944" y="740712"/>
            <a:ext cx="11854781" cy="665018"/>
          </a:xfrm>
          <a:prstGeom prst="rect">
            <a:avLst/>
          </a:prstGeom>
          <a:noFill/>
        </p:spPr>
        <p:txBody>
          <a:bodyPr lIns="0" tIns="0" rIns="0" bIns="0"/>
          <a:lstStyle>
            <a:lvl1pPr algn="l">
              <a:defRPr sz="3600" b="1" baseline="0">
                <a:solidFill>
                  <a:srgbClr val="000000"/>
                </a:solidFill>
              </a:defRPr>
            </a:lvl1pPr>
          </a:lstStyle>
          <a:p>
            <a:r>
              <a:rPr lang="en-US" dirty="0"/>
              <a:t>Slide Title (36pt Arial Bold)</a:t>
            </a:r>
          </a:p>
        </p:txBody>
      </p:sp>
    </p:spTree>
    <p:extLst>
      <p:ext uri="{BB962C8B-B14F-4D97-AF65-F5344CB8AC3E}">
        <p14:creationId xmlns:p14="http://schemas.microsoft.com/office/powerpoint/2010/main" val="95071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text">
    <p:spTree>
      <p:nvGrpSpPr>
        <p:cNvPr id="1" name=""/>
        <p:cNvGrpSpPr/>
        <p:nvPr/>
      </p:nvGrpSpPr>
      <p:grpSpPr>
        <a:xfrm>
          <a:off x="0" y="0"/>
          <a:ext cx="0" cy="0"/>
          <a:chOff x="0" y="0"/>
          <a:chExt cx="0" cy="0"/>
        </a:xfrm>
      </p:grpSpPr>
      <p:sp>
        <p:nvSpPr>
          <p:cNvPr id="31" name="Text Placeholder 30"/>
          <p:cNvSpPr>
            <a:spLocks noGrp="1"/>
          </p:cNvSpPr>
          <p:nvPr>
            <p:ph type="body" sz="quarter" idx="19" hasCustomPrompt="1"/>
          </p:nvPr>
        </p:nvSpPr>
        <p:spPr>
          <a:xfrm>
            <a:off x="1002378" y="2604507"/>
            <a:ext cx="11190427" cy="5095875"/>
          </a:xfrm>
          <a:prstGeom prst="rect">
            <a:avLst/>
          </a:prstGeom>
        </p:spPr>
        <p:txBody>
          <a:bodyPr lIns="0" tIns="0" rIns="0" bIns="0"/>
          <a:lstStyle>
            <a:lvl1pPr marL="349250" indent="-349250" algn="l">
              <a:spcBef>
                <a:spcPts val="1800"/>
              </a:spcBef>
              <a:buFont typeface="Arial" pitchFamily="34" charset="0"/>
              <a:buChar char="•"/>
              <a:defRPr sz="2400">
                <a:solidFill>
                  <a:schemeClr val="accent1"/>
                </a:solidFill>
              </a:defRPr>
            </a:lvl1pPr>
            <a:lvl2pPr marL="460375" indent="-230188" algn="l">
              <a:spcBef>
                <a:spcPts val="1800"/>
              </a:spcBef>
              <a:buFont typeface="Arial" pitchFamily="34" charset="0"/>
              <a:buChar char="•"/>
              <a:defRPr sz="2400" baseline="0">
                <a:solidFill>
                  <a:schemeClr val="bg1"/>
                </a:solidFill>
              </a:defRPr>
            </a:lvl2pPr>
            <a:lvl3pPr marL="460375" indent="-230188" algn="l">
              <a:spcBef>
                <a:spcPts val="1800"/>
              </a:spcBef>
              <a:buFont typeface="Arial" pitchFamily="34" charset="0"/>
              <a:buChar char="•"/>
              <a:defRPr sz="2400">
                <a:solidFill>
                  <a:schemeClr val="bg1"/>
                </a:solidFill>
              </a:defRPr>
            </a:lvl3pPr>
            <a:lvl4pPr marL="460375" indent="-230188" algn="l">
              <a:spcBef>
                <a:spcPts val="1800"/>
              </a:spcBef>
              <a:buFont typeface="Arial" pitchFamily="34" charset="0"/>
              <a:buChar char="•"/>
              <a:defRPr sz="2400">
                <a:solidFill>
                  <a:schemeClr val="bg1"/>
                </a:solidFill>
              </a:defRPr>
            </a:lvl4pPr>
            <a:lvl5pPr marL="460375" indent="-230188" algn="l">
              <a:spcBef>
                <a:spcPts val="1800"/>
              </a:spcBef>
              <a:buFont typeface="Arial" pitchFamily="34" charset="0"/>
              <a:buChar char="•"/>
              <a:defRPr sz="2400">
                <a:solidFill>
                  <a:schemeClr val="bg1"/>
                </a:solidFill>
              </a:defRPr>
            </a:lvl5pPr>
          </a:lstStyle>
          <a:p>
            <a:pPr lvl="0"/>
            <a:r>
              <a:rPr lang="en-US" dirty="0"/>
              <a:t>Text (24pt Arial)</a:t>
            </a:r>
          </a:p>
          <a:p>
            <a:pPr lvl="1"/>
            <a:r>
              <a:rPr lang="en-US" dirty="0"/>
              <a:t>Second level (24pt Arial)</a:t>
            </a:r>
          </a:p>
          <a:p>
            <a:pPr lvl="2"/>
            <a:r>
              <a:rPr lang="en-US" dirty="0"/>
              <a:t>Third level</a:t>
            </a:r>
          </a:p>
          <a:p>
            <a:pPr lvl="3"/>
            <a:r>
              <a:rPr lang="en-US" dirty="0"/>
              <a:t>Fourth level</a:t>
            </a:r>
          </a:p>
          <a:p>
            <a:pPr lvl="4"/>
            <a:r>
              <a:rPr lang="en-US" dirty="0"/>
              <a:t>Fifth level</a:t>
            </a:r>
          </a:p>
        </p:txBody>
      </p:sp>
      <p:sp>
        <p:nvSpPr>
          <p:cNvPr id="18" name="subtitle"/>
          <p:cNvSpPr>
            <a:spLocks noGrp="1"/>
          </p:cNvSpPr>
          <p:nvPr>
            <p:ph type="body" sz="quarter" idx="10" hasCustomPrompt="1"/>
          </p:nvPr>
        </p:nvSpPr>
        <p:spPr>
          <a:xfrm>
            <a:off x="994944" y="1520401"/>
            <a:ext cx="11465451" cy="540039"/>
          </a:xfrm>
          <a:prstGeom prst="rect">
            <a:avLst/>
          </a:prstGeom>
        </p:spPr>
        <p:txBody>
          <a:bodyPr lIns="0" tIns="0" rIns="0" bIns="0"/>
          <a:lstStyle>
            <a:lvl1pPr algn="l">
              <a:defRPr sz="2400" baseline="0">
                <a:solidFill>
                  <a:srgbClr val="00663E"/>
                </a:solidFill>
                <a:latin typeface="+mn-lt"/>
              </a:defRPr>
            </a:lvl1pPr>
            <a:lvl2pPr>
              <a:defRPr sz="2300">
                <a:latin typeface="Helvetica" pitchFamily="34" charset="0"/>
              </a:defRPr>
            </a:lvl2pPr>
            <a:lvl3pPr>
              <a:defRPr sz="2300">
                <a:latin typeface="Helvetica" pitchFamily="34" charset="0"/>
              </a:defRPr>
            </a:lvl3pPr>
            <a:lvl4pPr>
              <a:defRPr sz="2300">
                <a:latin typeface="Helvetica" pitchFamily="34" charset="0"/>
              </a:defRPr>
            </a:lvl4pPr>
            <a:lvl5pPr>
              <a:defRPr sz="2300">
                <a:latin typeface="Helvetica" pitchFamily="34" charset="0"/>
              </a:defRPr>
            </a:lvl5pPr>
          </a:lstStyle>
          <a:p>
            <a:pPr lvl="0"/>
            <a:r>
              <a:rPr lang="en-US" dirty="0"/>
              <a:t>Subtitle: if not required, delete (24pt Arial)</a:t>
            </a:r>
          </a:p>
        </p:txBody>
      </p:sp>
      <p:sp>
        <p:nvSpPr>
          <p:cNvPr id="21" name="Title 1"/>
          <p:cNvSpPr>
            <a:spLocks noGrp="1"/>
          </p:cNvSpPr>
          <p:nvPr>
            <p:ph type="title" hasCustomPrompt="1"/>
          </p:nvPr>
        </p:nvSpPr>
        <p:spPr>
          <a:xfrm>
            <a:off x="994944" y="740712"/>
            <a:ext cx="11854781" cy="665018"/>
          </a:xfrm>
          <a:prstGeom prst="rect">
            <a:avLst/>
          </a:prstGeom>
          <a:noFill/>
        </p:spPr>
        <p:txBody>
          <a:bodyPr lIns="0" tIns="0" rIns="0" bIns="0"/>
          <a:lstStyle>
            <a:lvl1pPr algn="l">
              <a:defRPr sz="3600" b="1" baseline="0">
                <a:solidFill>
                  <a:srgbClr val="00663E"/>
                </a:solidFill>
              </a:defRPr>
            </a:lvl1pPr>
          </a:lstStyle>
          <a:p>
            <a:r>
              <a:rPr lang="en-US" dirty="0"/>
              <a:t>Slide Title (36pt Arial Bold)</a:t>
            </a:r>
          </a:p>
        </p:txBody>
      </p:sp>
      <p:pic>
        <p:nvPicPr>
          <p:cNvPr id="8" name="photo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8496300"/>
            <a:ext cx="13004800" cy="1257300"/>
          </a:xfrm>
          <a:prstGeom prst="rect">
            <a:avLst/>
          </a:prstGeom>
          <a:noFill/>
          <a:ln w="9525">
            <a:noFill/>
            <a:miter lim="800000"/>
            <a:headEnd/>
            <a:tailEnd/>
          </a:ln>
        </p:spPr>
      </p:pic>
      <p:sp>
        <p:nvSpPr>
          <p:cNvPr id="10" name="Footer"/>
          <p:cNvSpPr>
            <a:spLocks noGrp="1"/>
          </p:cNvSpPr>
          <p:nvPr>
            <p:ph type="ftr" sz="quarter" idx="20"/>
          </p:nvPr>
        </p:nvSpPr>
        <p:spPr>
          <a:xfrm>
            <a:off x="2794000" y="9078384"/>
            <a:ext cx="6737815" cy="408516"/>
          </a:xfrm>
        </p:spPr>
        <p:txBody>
          <a:bodyPr/>
          <a:lstStyle>
            <a:lvl1pPr>
              <a:defRPr>
                <a:solidFill>
                  <a:srgbClr val="000000"/>
                </a:solidFill>
              </a:defRPr>
            </a:lvl1pPr>
          </a:lstStyle>
          <a:p>
            <a:pPr marL="342900" indent="-342900" algn="l" hangingPunct="1"/>
            <a:endParaRPr lang="en-US" dirty="0"/>
          </a:p>
        </p:txBody>
      </p:sp>
    </p:spTree>
    <p:extLst>
      <p:ext uri="{BB962C8B-B14F-4D97-AF65-F5344CB8AC3E}">
        <p14:creationId xmlns:p14="http://schemas.microsoft.com/office/powerpoint/2010/main" val="183371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pic>
        <p:nvPicPr>
          <p:cNvPr id="8" name="photo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8496300"/>
            <a:ext cx="13004800" cy="1257300"/>
          </a:xfrm>
          <a:prstGeom prst="rect">
            <a:avLst/>
          </a:prstGeom>
          <a:noFill/>
          <a:ln w="9525">
            <a:noFill/>
            <a:miter lim="800000"/>
            <a:headEnd/>
            <a:tailEnd/>
          </a:ln>
        </p:spPr>
      </p:pic>
      <p:sp>
        <p:nvSpPr>
          <p:cNvPr id="2" name="Footer"/>
          <p:cNvSpPr>
            <a:spLocks noGrp="1"/>
          </p:cNvSpPr>
          <p:nvPr>
            <p:ph type="ftr" sz="quarter" idx="20"/>
          </p:nvPr>
        </p:nvSpPr>
        <p:spPr>
          <a:xfrm>
            <a:off x="2808549" y="9083082"/>
            <a:ext cx="8211015" cy="352425"/>
          </a:xfrm>
        </p:spPr>
        <p:txBody>
          <a:bodyPr/>
          <a:lstStyle>
            <a:lvl1pPr>
              <a:defRPr>
                <a:solidFill>
                  <a:schemeClr val="accent5">
                    <a:lumMod val="10000"/>
                  </a:schemeClr>
                </a:solidFill>
              </a:defRPr>
            </a:lvl1pPr>
          </a:lstStyle>
          <a:p>
            <a:pPr marL="342900" indent="-342900" algn="l" hangingPunct="1"/>
            <a:endParaRPr lang="en-US" dirty="0"/>
          </a:p>
        </p:txBody>
      </p:sp>
      <p:sp>
        <p:nvSpPr>
          <p:cNvPr id="31" name="Text Placeholder 30"/>
          <p:cNvSpPr>
            <a:spLocks noGrp="1"/>
          </p:cNvSpPr>
          <p:nvPr>
            <p:ph type="body" sz="quarter" idx="19" hasCustomPrompt="1"/>
          </p:nvPr>
        </p:nvSpPr>
        <p:spPr>
          <a:xfrm>
            <a:off x="1002378" y="2604507"/>
            <a:ext cx="11190427" cy="5095875"/>
          </a:xfrm>
          <a:prstGeom prst="rect">
            <a:avLst/>
          </a:prstGeom>
        </p:spPr>
        <p:txBody>
          <a:bodyPr lIns="0" tIns="0" rIns="0" bIns="0"/>
          <a:lstStyle>
            <a:lvl1pPr marL="349250" indent="-349250" algn="l">
              <a:spcBef>
                <a:spcPts val="1800"/>
              </a:spcBef>
              <a:buFont typeface="Arial" pitchFamily="34" charset="0"/>
              <a:buChar char="•"/>
              <a:defRPr sz="2400">
                <a:solidFill>
                  <a:schemeClr val="accent1"/>
                </a:solidFill>
              </a:defRPr>
            </a:lvl1pPr>
            <a:lvl2pPr marL="460375" indent="-230188" algn="l">
              <a:spcBef>
                <a:spcPts val="1800"/>
              </a:spcBef>
              <a:buFont typeface="Arial" pitchFamily="34" charset="0"/>
              <a:buChar char="•"/>
              <a:defRPr sz="2400" baseline="0">
                <a:solidFill>
                  <a:schemeClr val="bg1"/>
                </a:solidFill>
              </a:defRPr>
            </a:lvl2pPr>
            <a:lvl3pPr marL="460375" indent="-230188" algn="l">
              <a:spcBef>
                <a:spcPts val="1800"/>
              </a:spcBef>
              <a:buFont typeface="Arial" pitchFamily="34" charset="0"/>
              <a:buChar char="•"/>
              <a:defRPr sz="2400">
                <a:solidFill>
                  <a:schemeClr val="bg1"/>
                </a:solidFill>
              </a:defRPr>
            </a:lvl3pPr>
            <a:lvl4pPr marL="460375" indent="-230188" algn="l">
              <a:spcBef>
                <a:spcPts val="1800"/>
              </a:spcBef>
              <a:buFont typeface="Arial" pitchFamily="34" charset="0"/>
              <a:buChar char="•"/>
              <a:defRPr sz="2400">
                <a:solidFill>
                  <a:schemeClr val="bg1"/>
                </a:solidFill>
              </a:defRPr>
            </a:lvl4pPr>
            <a:lvl5pPr marL="460375" indent="-230188" algn="l">
              <a:spcBef>
                <a:spcPts val="1800"/>
              </a:spcBef>
              <a:buFont typeface="Arial" pitchFamily="34" charset="0"/>
              <a:buChar char="•"/>
              <a:defRPr sz="2400">
                <a:solidFill>
                  <a:schemeClr val="bg1"/>
                </a:solidFill>
              </a:defRPr>
            </a:lvl5pPr>
          </a:lstStyle>
          <a:p>
            <a:pPr lvl="0"/>
            <a:r>
              <a:rPr lang="en-US" dirty="0"/>
              <a:t>Text (24pt Arial)</a:t>
            </a:r>
          </a:p>
          <a:p>
            <a:pPr lvl="1"/>
            <a:r>
              <a:rPr lang="en-US" dirty="0"/>
              <a:t>Second level (24pt Arial)</a:t>
            </a:r>
          </a:p>
          <a:p>
            <a:pPr lvl="2"/>
            <a:r>
              <a:rPr lang="en-US" dirty="0"/>
              <a:t>Third level</a:t>
            </a:r>
          </a:p>
          <a:p>
            <a:pPr lvl="3"/>
            <a:r>
              <a:rPr lang="en-US" dirty="0"/>
              <a:t>Fourth level</a:t>
            </a:r>
          </a:p>
          <a:p>
            <a:pPr lvl="4"/>
            <a:r>
              <a:rPr lang="en-US" dirty="0"/>
              <a:t>Fifth level</a:t>
            </a:r>
          </a:p>
        </p:txBody>
      </p:sp>
      <p:sp>
        <p:nvSpPr>
          <p:cNvPr id="18" name="subtitle"/>
          <p:cNvSpPr>
            <a:spLocks noGrp="1"/>
          </p:cNvSpPr>
          <p:nvPr>
            <p:ph type="body" sz="quarter" idx="10" hasCustomPrompt="1"/>
          </p:nvPr>
        </p:nvSpPr>
        <p:spPr>
          <a:xfrm>
            <a:off x="994944" y="1520401"/>
            <a:ext cx="11465451" cy="540039"/>
          </a:xfrm>
          <a:prstGeom prst="rect">
            <a:avLst/>
          </a:prstGeom>
        </p:spPr>
        <p:txBody>
          <a:bodyPr lIns="0" tIns="0" rIns="0" bIns="0"/>
          <a:lstStyle>
            <a:lvl1pPr algn="l">
              <a:defRPr sz="2400" baseline="0">
                <a:solidFill>
                  <a:srgbClr val="00663E"/>
                </a:solidFill>
                <a:latin typeface="+mn-lt"/>
              </a:defRPr>
            </a:lvl1pPr>
            <a:lvl2pPr>
              <a:defRPr sz="2300">
                <a:latin typeface="Helvetica" pitchFamily="34" charset="0"/>
              </a:defRPr>
            </a:lvl2pPr>
            <a:lvl3pPr>
              <a:defRPr sz="2300">
                <a:latin typeface="Helvetica" pitchFamily="34" charset="0"/>
              </a:defRPr>
            </a:lvl3pPr>
            <a:lvl4pPr>
              <a:defRPr sz="2300">
                <a:latin typeface="Helvetica" pitchFamily="34" charset="0"/>
              </a:defRPr>
            </a:lvl4pPr>
            <a:lvl5pPr>
              <a:defRPr sz="2300">
                <a:latin typeface="Helvetica" pitchFamily="34" charset="0"/>
              </a:defRPr>
            </a:lvl5pPr>
          </a:lstStyle>
          <a:p>
            <a:pPr lvl="0"/>
            <a:r>
              <a:rPr lang="en-US" dirty="0"/>
              <a:t>Subtitle: if not required, delete (24pt Arial)</a:t>
            </a:r>
          </a:p>
        </p:txBody>
      </p:sp>
      <p:sp>
        <p:nvSpPr>
          <p:cNvPr id="21" name="Title 1"/>
          <p:cNvSpPr>
            <a:spLocks noGrp="1"/>
          </p:cNvSpPr>
          <p:nvPr>
            <p:ph type="title" hasCustomPrompt="1"/>
          </p:nvPr>
        </p:nvSpPr>
        <p:spPr>
          <a:xfrm>
            <a:off x="994944" y="740712"/>
            <a:ext cx="11854781" cy="665018"/>
          </a:xfrm>
          <a:prstGeom prst="rect">
            <a:avLst/>
          </a:prstGeom>
          <a:noFill/>
        </p:spPr>
        <p:txBody>
          <a:bodyPr lIns="0" tIns="0" rIns="0" bIns="0"/>
          <a:lstStyle>
            <a:lvl1pPr algn="l">
              <a:defRPr sz="3600" b="1" baseline="0">
                <a:solidFill>
                  <a:srgbClr val="00663E"/>
                </a:solidFill>
              </a:defRPr>
            </a:lvl1pPr>
          </a:lstStyle>
          <a:p>
            <a:r>
              <a:rPr lang="en-US" dirty="0"/>
              <a:t>Slide Title (36pt Arial Bold)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Single Graph">
    <p:spTree>
      <p:nvGrpSpPr>
        <p:cNvPr id="1" name=""/>
        <p:cNvGrpSpPr/>
        <p:nvPr/>
      </p:nvGrpSpPr>
      <p:grpSpPr>
        <a:xfrm>
          <a:off x="0" y="0"/>
          <a:ext cx="0" cy="0"/>
          <a:chOff x="0" y="0"/>
          <a:chExt cx="0" cy="0"/>
        </a:xfrm>
      </p:grpSpPr>
      <p:pic>
        <p:nvPicPr>
          <p:cNvPr id="14" name="photobar"/>
          <p:cNvPicPr>
            <a:picLocks noChangeAspect="1"/>
          </p:cNvPicPr>
          <p:nvPr/>
        </p:nvPicPr>
        <p:blipFill>
          <a:blip r:embed="rId2" cstate="print"/>
          <a:srcRect/>
          <a:stretch>
            <a:fillRect/>
          </a:stretch>
        </p:blipFill>
        <p:spPr bwMode="auto">
          <a:xfrm>
            <a:off x="0" y="8496300"/>
            <a:ext cx="13004800" cy="1257300"/>
          </a:xfrm>
          <a:prstGeom prst="rect">
            <a:avLst/>
          </a:prstGeom>
          <a:noFill/>
          <a:ln w="9525">
            <a:noFill/>
            <a:miter lim="800000"/>
            <a:headEnd/>
            <a:tailEnd/>
          </a:ln>
        </p:spPr>
      </p:pic>
      <p:pic>
        <p:nvPicPr>
          <p:cNvPr id="12" name="logo" descr="PotashCorp clrP.eps"/>
          <p:cNvPicPr>
            <a:picLocks noChangeAspect="1"/>
          </p:cNvPicPr>
          <p:nvPr/>
        </p:nvPicPr>
        <p:blipFill>
          <a:blip r:embed="rId3" cstate="print"/>
          <a:srcRect r="78218"/>
          <a:stretch>
            <a:fillRect/>
          </a:stretch>
        </p:blipFill>
        <p:spPr bwMode="auto">
          <a:xfrm>
            <a:off x="431800" y="8966200"/>
            <a:ext cx="695325" cy="579438"/>
          </a:xfrm>
          <a:prstGeom prst="rect">
            <a:avLst/>
          </a:prstGeom>
          <a:noFill/>
          <a:ln w="9525">
            <a:noFill/>
            <a:miter lim="800000"/>
            <a:headEnd/>
            <a:tailEnd/>
          </a:ln>
        </p:spPr>
      </p:pic>
      <p:sp>
        <p:nvSpPr>
          <p:cNvPr id="2" name="footer"/>
          <p:cNvSpPr>
            <a:spLocks noGrp="1"/>
          </p:cNvSpPr>
          <p:nvPr>
            <p:ph type="ftr" sz="quarter" idx="22"/>
          </p:nvPr>
        </p:nvSpPr>
        <p:spPr/>
        <p:txBody>
          <a:bodyPr/>
          <a:lstStyle/>
          <a:p>
            <a:pPr marL="342900" indent="-342900" algn="l" hangingPunct="1"/>
            <a:endParaRPr lang="en-US"/>
          </a:p>
        </p:txBody>
      </p:sp>
      <p:sp>
        <p:nvSpPr>
          <p:cNvPr id="31" name="footnotes"/>
          <p:cNvSpPr>
            <a:spLocks noGrp="1"/>
          </p:cNvSpPr>
          <p:nvPr>
            <p:ph type="body" sz="quarter" idx="19" hasCustomPrompt="1"/>
          </p:nvPr>
        </p:nvSpPr>
        <p:spPr>
          <a:xfrm>
            <a:off x="2752725" y="7872721"/>
            <a:ext cx="8986556" cy="594004"/>
          </a:xfrm>
          <a:prstGeom prst="rect">
            <a:avLst/>
          </a:prstGeom>
        </p:spPr>
        <p:txBody>
          <a:bodyPr lIns="0" tIns="0" rIns="0" bIns="0"/>
          <a:lstStyle>
            <a:lvl1pPr marL="0" indent="0" algn="l">
              <a:spcBef>
                <a:spcPts val="576"/>
              </a:spcBef>
              <a:defRPr sz="1400">
                <a:solidFill>
                  <a:srgbClr val="00663E"/>
                </a:solidFill>
              </a:defRPr>
            </a:lvl1pPr>
            <a:lvl2pPr marL="739775" indent="-228600" algn="l">
              <a:spcBef>
                <a:spcPts val="576"/>
              </a:spcBef>
              <a:buFont typeface="Arial" pitchFamily="34" charset="0"/>
              <a:buChar char="•"/>
              <a:defRPr sz="1400" baseline="0">
                <a:solidFill>
                  <a:srgbClr val="00663E"/>
                </a:solidFill>
              </a:defRPr>
            </a:lvl2pPr>
            <a:lvl3pPr marL="739775" indent="-228600" algn="l">
              <a:spcBef>
                <a:spcPts val="576"/>
              </a:spcBef>
              <a:buFont typeface="Arial" pitchFamily="34" charset="0"/>
              <a:buChar char="•"/>
              <a:defRPr sz="1400">
                <a:solidFill>
                  <a:srgbClr val="00663E"/>
                </a:solidFill>
              </a:defRPr>
            </a:lvl3pPr>
            <a:lvl4pPr marL="739775" indent="-228600" algn="l">
              <a:spcBef>
                <a:spcPts val="576"/>
              </a:spcBef>
              <a:buFont typeface="Arial" pitchFamily="34" charset="0"/>
              <a:buChar char="•"/>
              <a:defRPr sz="1400">
                <a:solidFill>
                  <a:srgbClr val="00663E"/>
                </a:solidFill>
              </a:defRPr>
            </a:lvl4pPr>
            <a:lvl5pPr marL="739775" indent="-228600" algn="l">
              <a:spcBef>
                <a:spcPts val="576"/>
              </a:spcBef>
              <a:buFont typeface="Arial" pitchFamily="34" charset="0"/>
              <a:buChar char="•"/>
              <a:defRPr sz="1400">
                <a:solidFill>
                  <a:srgbClr val="00663E"/>
                </a:solidFill>
              </a:defRPr>
            </a:lvl5pPr>
          </a:lstStyle>
          <a:p>
            <a:pPr lvl="0"/>
            <a:r>
              <a:rPr lang="en-US" dirty="0"/>
              <a:t>Footnotes: 14pt Arial</a:t>
            </a:r>
          </a:p>
        </p:txBody>
      </p:sp>
      <p:sp>
        <p:nvSpPr>
          <p:cNvPr id="20" name="Chart Placeholder 19"/>
          <p:cNvSpPr>
            <a:spLocks noGrp="1"/>
          </p:cNvSpPr>
          <p:nvPr>
            <p:ph type="chart" sz="quarter" idx="16"/>
          </p:nvPr>
        </p:nvSpPr>
        <p:spPr>
          <a:xfrm>
            <a:off x="1495425" y="2901951"/>
            <a:ext cx="9417902" cy="4666010"/>
          </a:xfrm>
          <a:prstGeom prst="rect">
            <a:avLst/>
          </a:prstGeom>
        </p:spPr>
        <p:txBody>
          <a:bodyPr/>
          <a:lstStyle/>
          <a:p>
            <a:r>
              <a:rPr lang="en-US"/>
              <a:t>Click icon to add chart</a:t>
            </a:r>
          </a:p>
        </p:txBody>
      </p:sp>
      <p:sp>
        <p:nvSpPr>
          <p:cNvPr id="13" name="right value"/>
          <p:cNvSpPr>
            <a:spLocks noGrp="1"/>
          </p:cNvSpPr>
          <p:nvPr>
            <p:ph type="body" sz="quarter" idx="21" hasCustomPrompt="1"/>
          </p:nvPr>
        </p:nvSpPr>
        <p:spPr>
          <a:xfrm>
            <a:off x="6279777" y="2720895"/>
            <a:ext cx="3010273" cy="357822"/>
          </a:xfrm>
          <a:prstGeom prst="rect">
            <a:avLst/>
          </a:prstGeom>
        </p:spPr>
        <p:txBody>
          <a:bodyPr lIns="0" tIns="0" rIns="0" bIns="0"/>
          <a:lstStyle>
            <a:lvl1pPr algn="r">
              <a:defRPr sz="1400" baseline="0">
                <a:solidFill>
                  <a:srgbClr val="00663E"/>
                </a:solidFill>
              </a:defRPr>
            </a:lvl1pPr>
            <a:lvl2pPr>
              <a:defRPr sz="1400">
                <a:solidFill>
                  <a:srgbClr val="00663E"/>
                </a:solidFill>
              </a:defRPr>
            </a:lvl2pPr>
            <a:lvl3pPr>
              <a:defRPr sz="1400">
                <a:solidFill>
                  <a:srgbClr val="00663E"/>
                </a:solidFill>
              </a:defRPr>
            </a:lvl3pPr>
            <a:lvl4pPr>
              <a:defRPr sz="1400">
                <a:solidFill>
                  <a:srgbClr val="00663E"/>
                </a:solidFill>
              </a:defRPr>
            </a:lvl4pPr>
            <a:lvl5pPr>
              <a:defRPr sz="1400">
                <a:solidFill>
                  <a:srgbClr val="00663E"/>
                </a:solidFill>
              </a:defRPr>
            </a:lvl5pPr>
          </a:lstStyle>
          <a:p>
            <a:pPr lvl="0"/>
            <a:r>
              <a:rPr lang="en-US" dirty="0"/>
              <a:t>Number of Units: 14pt Arial</a:t>
            </a:r>
          </a:p>
        </p:txBody>
      </p:sp>
      <p:sp>
        <p:nvSpPr>
          <p:cNvPr id="18" name="left value"/>
          <p:cNvSpPr>
            <a:spLocks noGrp="1"/>
          </p:cNvSpPr>
          <p:nvPr>
            <p:ph type="body" sz="quarter" idx="15" hasCustomPrompt="1"/>
          </p:nvPr>
        </p:nvSpPr>
        <p:spPr>
          <a:xfrm>
            <a:off x="2745442" y="2718448"/>
            <a:ext cx="3520887" cy="360270"/>
          </a:xfrm>
          <a:prstGeom prst="rect">
            <a:avLst/>
          </a:prstGeom>
        </p:spPr>
        <p:txBody>
          <a:bodyPr lIns="0" tIns="0" rIns="0" bIns="0"/>
          <a:lstStyle>
            <a:lvl1pPr algn="l">
              <a:defRPr sz="1400" baseline="0">
                <a:solidFill>
                  <a:srgbClr val="00663E"/>
                </a:solidFill>
              </a:defRPr>
            </a:lvl1pPr>
            <a:lvl2pPr>
              <a:defRPr sz="1400">
                <a:solidFill>
                  <a:srgbClr val="00663E"/>
                </a:solidFill>
              </a:defRPr>
            </a:lvl2pPr>
            <a:lvl3pPr>
              <a:defRPr sz="1400">
                <a:solidFill>
                  <a:srgbClr val="00663E"/>
                </a:solidFill>
              </a:defRPr>
            </a:lvl3pPr>
            <a:lvl4pPr>
              <a:defRPr sz="1400">
                <a:solidFill>
                  <a:srgbClr val="00663E"/>
                </a:solidFill>
              </a:defRPr>
            </a:lvl4pPr>
            <a:lvl5pPr>
              <a:defRPr sz="1400">
                <a:solidFill>
                  <a:srgbClr val="00663E"/>
                </a:solidFill>
              </a:defRPr>
            </a:lvl5pPr>
          </a:lstStyle>
          <a:p>
            <a:pPr lvl="0"/>
            <a:r>
              <a:rPr lang="en-US" dirty="0"/>
              <a:t>Number of Units: 14pt Arial</a:t>
            </a:r>
          </a:p>
        </p:txBody>
      </p:sp>
      <p:sp>
        <p:nvSpPr>
          <p:cNvPr id="15" name="subtitle"/>
          <p:cNvSpPr>
            <a:spLocks noGrp="1"/>
          </p:cNvSpPr>
          <p:nvPr>
            <p:ph type="body" sz="quarter" idx="10" hasCustomPrompt="1"/>
          </p:nvPr>
        </p:nvSpPr>
        <p:spPr>
          <a:xfrm>
            <a:off x="994944" y="1520401"/>
            <a:ext cx="11465451" cy="540039"/>
          </a:xfrm>
          <a:prstGeom prst="rect">
            <a:avLst/>
          </a:prstGeom>
        </p:spPr>
        <p:txBody>
          <a:bodyPr lIns="0" tIns="0" rIns="0" bIns="0"/>
          <a:lstStyle>
            <a:lvl1pPr algn="l">
              <a:defRPr lang="en-US" sz="2400" baseline="0" dirty="0" smtClean="0">
                <a:solidFill>
                  <a:srgbClr val="00663E"/>
                </a:solidFill>
              </a:defRPr>
            </a:lvl1pPr>
          </a:lstStyle>
          <a:p>
            <a:pPr lvl="0" algn="l"/>
            <a:r>
              <a:rPr lang="en-US" dirty="0"/>
              <a:t>Subtitle: if not required, delete (24pt Arial)</a:t>
            </a:r>
          </a:p>
        </p:txBody>
      </p:sp>
      <p:sp>
        <p:nvSpPr>
          <p:cNvPr id="17" name="Title 1"/>
          <p:cNvSpPr>
            <a:spLocks noGrp="1"/>
          </p:cNvSpPr>
          <p:nvPr>
            <p:ph type="title" hasCustomPrompt="1"/>
          </p:nvPr>
        </p:nvSpPr>
        <p:spPr>
          <a:xfrm>
            <a:off x="994944" y="740712"/>
            <a:ext cx="11854781" cy="665018"/>
          </a:xfrm>
          <a:prstGeom prst="rect">
            <a:avLst/>
          </a:prstGeom>
          <a:noFill/>
        </p:spPr>
        <p:txBody>
          <a:bodyPr lIns="0" rIns="0"/>
          <a:lstStyle>
            <a:lvl1pPr algn="l">
              <a:defRPr sz="3600" b="1" baseline="0">
                <a:solidFill>
                  <a:srgbClr val="00663E"/>
                </a:solidFill>
              </a:defRPr>
            </a:lvl1pPr>
          </a:lstStyle>
          <a:p>
            <a:r>
              <a:rPr lang="en-US" dirty="0"/>
              <a:t>Slide Title (36pt Arial Bold)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Start">
    <p:spTree>
      <p:nvGrpSpPr>
        <p:cNvPr id="1" name=""/>
        <p:cNvGrpSpPr/>
        <p:nvPr/>
      </p:nvGrpSpPr>
      <p:grpSpPr>
        <a:xfrm>
          <a:off x="0" y="0"/>
          <a:ext cx="0" cy="0"/>
          <a:chOff x="0" y="0"/>
          <a:chExt cx="0" cy="0"/>
        </a:xfrm>
      </p:grpSpPr>
      <p:sp>
        <p:nvSpPr>
          <p:cNvPr id="9" name="title"/>
          <p:cNvSpPr>
            <a:spLocks noGrp="1"/>
          </p:cNvSpPr>
          <p:nvPr>
            <p:ph type="body" sz="quarter" idx="10" hasCustomPrompt="1"/>
          </p:nvPr>
        </p:nvSpPr>
        <p:spPr>
          <a:xfrm>
            <a:off x="1495425" y="3314700"/>
            <a:ext cx="6858000" cy="1300162"/>
          </a:xfrm>
          <a:prstGeom prst="rect">
            <a:avLst/>
          </a:prstGeom>
        </p:spPr>
        <p:txBody>
          <a:bodyPr lIns="0" tIns="0" rIns="0" bIns="0"/>
          <a:lstStyle>
            <a:lvl1pPr marL="0" indent="0" algn="l">
              <a:defRPr sz="4800" b="1" baseline="0">
                <a:solidFill>
                  <a:srgbClr val="4FA735"/>
                </a:solidFill>
              </a:defRPr>
            </a:lvl1pPr>
            <a:lvl2pPr>
              <a:defRPr sz="4800" b="1"/>
            </a:lvl2pPr>
            <a:lvl3pPr>
              <a:defRPr sz="4800" b="1"/>
            </a:lvl3pPr>
            <a:lvl4pPr>
              <a:defRPr sz="4800" b="1"/>
            </a:lvl4pPr>
            <a:lvl5pPr>
              <a:defRPr sz="4800" b="1"/>
            </a:lvl5pPr>
          </a:lstStyle>
          <a:p>
            <a:pPr lvl="0"/>
            <a:r>
              <a:rPr lang="en-US" dirty="0"/>
              <a:t>Slide Section Start: 48pt Arial Bold</a:t>
            </a:r>
          </a:p>
        </p:txBody>
      </p:sp>
      <p:pic>
        <p:nvPicPr>
          <p:cNvPr id="7" name="photo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8496300"/>
            <a:ext cx="13004800" cy="12573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Graph w/text">
    <p:spTree>
      <p:nvGrpSpPr>
        <p:cNvPr id="1" name=""/>
        <p:cNvGrpSpPr/>
        <p:nvPr/>
      </p:nvGrpSpPr>
      <p:grpSpPr>
        <a:xfrm>
          <a:off x="0" y="0"/>
          <a:ext cx="0" cy="0"/>
          <a:chOff x="0" y="0"/>
          <a:chExt cx="0" cy="0"/>
        </a:xfrm>
      </p:grpSpPr>
      <p:pic>
        <p:nvPicPr>
          <p:cNvPr id="14" name="photobar"/>
          <p:cNvPicPr>
            <a:picLocks noChangeAspect="1"/>
          </p:cNvPicPr>
          <p:nvPr/>
        </p:nvPicPr>
        <p:blipFill>
          <a:blip r:embed="rId2" cstate="print"/>
          <a:srcRect/>
          <a:stretch>
            <a:fillRect/>
          </a:stretch>
        </p:blipFill>
        <p:spPr bwMode="auto">
          <a:xfrm>
            <a:off x="0" y="8496300"/>
            <a:ext cx="13004800" cy="1257300"/>
          </a:xfrm>
          <a:prstGeom prst="rect">
            <a:avLst/>
          </a:prstGeom>
          <a:noFill/>
          <a:ln w="9525">
            <a:noFill/>
            <a:miter lim="800000"/>
            <a:headEnd/>
            <a:tailEnd/>
          </a:ln>
        </p:spPr>
      </p:pic>
      <p:pic>
        <p:nvPicPr>
          <p:cNvPr id="24" name="logo" descr="PotashCorp clrP.eps"/>
          <p:cNvPicPr>
            <a:picLocks noChangeAspect="1"/>
          </p:cNvPicPr>
          <p:nvPr/>
        </p:nvPicPr>
        <p:blipFill>
          <a:blip r:embed="rId3" cstate="print"/>
          <a:srcRect r="78218"/>
          <a:stretch>
            <a:fillRect/>
          </a:stretch>
        </p:blipFill>
        <p:spPr bwMode="auto">
          <a:xfrm>
            <a:off x="431800" y="8966200"/>
            <a:ext cx="695325" cy="579438"/>
          </a:xfrm>
          <a:prstGeom prst="rect">
            <a:avLst/>
          </a:prstGeom>
          <a:noFill/>
          <a:ln w="9525">
            <a:noFill/>
            <a:miter lim="800000"/>
            <a:headEnd/>
            <a:tailEnd/>
          </a:ln>
        </p:spPr>
      </p:pic>
      <p:sp>
        <p:nvSpPr>
          <p:cNvPr id="2" name="Footer"/>
          <p:cNvSpPr>
            <a:spLocks noGrp="1"/>
          </p:cNvSpPr>
          <p:nvPr>
            <p:ph type="ftr" sz="quarter" idx="21"/>
          </p:nvPr>
        </p:nvSpPr>
        <p:spPr/>
        <p:txBody>
          <a:bodyPr/>
          <a:lstStyle/>
          <a:p>
            <a:pPr marL="342900" indent="-342900" algn="l" hangingPunct="1"/>
            <a:endParaRPr lang="en-US"/>
          </a:p>
        </p:txBody>
      </p:sp>
      <p:sp>
        <p:nvSpPr>
          <p:cNvPr id="12" name="Text Placeholder 30"/>
          <p:cNvSpPr>
            <a:spLocks noGrp="1"/>
          </p:cNvSpPr>
          <p:nvPr>
            <p:ph type="body" sz="quarter" idx="20" hasCustomPrompt="1"/>
          </p:nvPr>
        </p:nvSpPr>
        <p:spPr>
          <a:xfrm>
            <a:off x="1169896" y="7866530"/>
            <a:ext cx="5216036" cy="510988"/>
          </a:xfrm>
          <a:prstGeom prst="rect">
            <a:avLst/>
          </a:prstGeom>
        </p:spPr>
        <p:txBody>
          <a:bodyPr lIns="0" tIns="0" rIns="0" bIns="0"/>
          <a:lstStyle>
            <a:lvl1pPr marL="0" indent="0" algn="l">
              <a:spcBef>
                <a:spcPts val="576"/>
              </a:spcBef>
              <a:defRPr sz="1400" baseline="0">
                <a:solidFill>
                  <a:srgbClr val="00663E"/>
                </a:solidFill>
              </a:defRPr>
            </a:lvl1pPr>
            <a:lvl2pPr marL="739775" indent="-228600" algn="l">
              <a:spcBef>
                <a:spcPts val="576"/>
              </a:spcBef>
              <a:buFont typeface="Arial" pitchFamily="34" charset="0"/>
              <a:buChar char="•"/>
              <a:defRPr sz="1400" baseline="0">
                <a:solidFill>
                  <a:srgbClr val="00663E"/>
                </a:solidFill>
              </a:defRPr>
            </a:lvl2pPr>
            <a:lvl3pPr marL="739775" indent="-228600" algn="l">
              <a:spcBef>
                <a:spcPts val="576"/>
              </a:spcBef>
              <a:buFont typeface="Arial" pitchFamily="34" charset="0"/>
              <a:buChar char="•"/>
              <a:defRPr sz="1400">
                <a:solidFill>
                  <a:srgbClr val="00663E"/>
                </a:solidFill>
              </a:defRPr>
            </a:lvl3pPr>
            <a:lvl4pPr marL="739775" indent="-228600" algn="l">
              <a:spcBef>
                <a:spcPts val="576"/>
              </a:spcBef>
              <a:buFont typeface="Arial" pitchFamily="34" charset="0"/>
              <a:buChar char="•"/>
              <a:defRPr sz="1400">
                <a:solidFill>
                  <a:srgbClr val="00663E"/>
                </a:solidFill>
              </a:defRPr>
            </a:lvl4pPr>
            <a:lvl5pPr marL="739775" indent="-228600" algn="l">
              <a:spcBef>
                <a:spcPts val="576"/>
              </a:spcBef>
              <a:buFont typeface="Arial" pitchFamily="34" charset="0"/>
              <a:buChar char="•"/>
              <a:defRPr sz="1400">
                <a:solidFill>
                  <a:srgbClr val="00663E"/>
                </a:solidFill>
              </a:defRPr>
            </a:lvl5pPr>
          </a:lstStyle>
          <a:p>
            <a:pPr lvl="0"/>
            <a:r>
              <a:rPr lang="en-US" dirty="0"/>
              <a:t>Footnotes: 14pt Arial</a:t>
            </a:r>
          </a:p>
        </p:txBody>
      </p:sp>
      <p:cxnSp>
        <p:nvCxnSpPr>
          <p:cNvPr id="15" name="divider"/>
          <p:cNvCxnSpPr/>
          <p:nvPr/>
        </p:nvCxnSpPr>
        <p:spPr bwMode="auto">
          <a:xfrm>
            <a:off x="6502400" y="2667000"/>
            <a:ext cx="0" cy="4495800"/>
          </a:xfrm>
          <a:prstGeom prst="line">
            <a:avLst/>
          </a:prstGeom>
          <a:solidFill>
            <a:srgbClr val="095CC4"/>
          </a:solidFill>
          <a:ln w="25400" cap="flat" cmpd="sng" algn="ctr">
            <a:solidFill>
              <a:srgbClr val="D8E8C9"/>
            </a:solidFill>
            <a:prstDash val="sysDot"/>
            <a:miter lim="0"/>
            <a:headEnd type="none" w="med" len="med"/>
            <a:tailEnd type="none" w="med" len="med"/>
          </a:ln>
          <a:effectLst/>
        </p:spPr>
      </p:cxnSp>
      <p:sp>
        <p:nvSpPr>
          <p:cNvPr id="31" name="Text Placeholder 30"/>
          <p:cNvSpPr>
            <a:spLocks noGrp="1"/>
          </p:cNvSpPr>
          <p:nvPr>
            <p:ph type="body" sz="quarter" idx="19" hasCustomPrompt="1"/>
          </p:nvPr>
        </p:nvSpPr>
        <p:spPr>
          <a:xfrm>
            <a:off x="6817660" y="2597073"/>
            <a:ext cx="5392270" cy="5095875"/>
          </a:xfrm>
          <a:prstGeom prst="rect">
            <a:avLst/>
          </a:prstGeom>
        </p:spPr>
        <p:txBody>
          <a:bodyPr lIns="0" tIns="0" rIns="0" bIns="0"/>
          <a:lstStyle>
            <a:lvl1pPr marL="349250" indent="-349250" algn="l">
              <a:spcBef>
                <a:spcPts val="1800"/>
              </a:spcBef>
              <a:defRPr sz="2400">
                <a:solidFill>
                  <a:schemeClr val="accent1"/>
                </a:solidFill>
              </a:defRPr>
            </a:lvl1pPr>
            <a:lvl2pPr marL="460375" indent="-230188" algn="l">
              <a:spcBef>
                <a:spcPts val="1800"/>
              </a:spcBef>
              <a:buFont typeface="Arial" pitchFamily="34" charset="0"/>
              <a:buChar char="•"/>
              <a:defRPr sz="2400" baseline="0">
                <a:solidFill>
                  <a:srgbClr val="00663E"/>
                </a:solidFill>
              </a:defRPr>
            </a:lvl2pPr>
            <a:lvl3pPr marL="460375" indent="-230188" algn="l">
              <a:spcBef>
                <a:spcPts val="1800"/>
              </a:spcBef>
              <a:buFont typeface="Arial" pitchFamily="34" charset="0"/>
              <a:buChar char="•"/>
              <a:defRPr sz="2400">
                <a:solidFill>
                  <a:srgbClr val="00663E"/>
                </a:solidFill>
              </a:defRPr>
            </a:lvl3pPr>
            <a:lvl4pPr marL="460375" indent="-230188" algn="l">
              <a:spcBef>
                <a:spcPts val="1800"/>
              </a:spcBef>
              <a:buFont typeface="Arial" pitchFamily="34" charset="0"/>
              <a:buChar char="•"/>
              <a:defRPr sz="2400">
                <a:solidFill>
                  <a:srgbClr val="00663E"/>
                </a:solidFill>
              </a:defRPr>
            </a:lvl4pPr>
            <a:lvl5pPr marL="460375" indent="-230188" algn="l">
              <a:spcBef>
                <a:spcPts val="1800"/>
              </a:spcBef>
              <a:buFont typeface="Arial" pitchFamily="34" charset="0"/>
              <a:buChar char="•"/>
              <a:defRPr sz="2400">
                <a:solidFill>
                  <a:srgbClr val="00663E"/>
                </a:solidFill>
              </a:defRPr>
            </a:lvl5pPr>
          </a:lstStyle>
          <a:p>
            <a:pPr lvl="0"/>
            <a:r>
              <a:rPr lang="en-US" dirty="0"/>
              <a:t>Text (24pt Arial)</a:t>
            </a:r>
          </a:p>
          <a:p>
            <a:pPr lvl="1"/>
            <a:r>
              <a:rPr lang="en-US" dirty="0"/>
              <a:t>Second level (24 pt Arial)</a:t>
            </a:r>
          </a:p>
          <a:p>
            <a:pPr lvl="2"/>
            <a:r>
              <a:rPr lang="en-US" dirty="0"/>
              <a:t>Third level</a:t>
            </a:r>
          </a:p>
          <a:p>
            <a:pPr lvl="3"/>
            <a:r>
              <a:rPr lang="en-US" dirty="0"/>
              <a:t>Fourth level</a:t>
            </a:r>
          </a:p>
          <a:p>
            <a:pPr lvl="4"/>
            <a:r>
              <a:rPr lang="en-US" dirty="0"/>
              <a:t>Fifth level</a:t>
            </a:r>
          </a:p>
        </p:txBody>
      </p:sp>
      <p:sp>
        <p:nvSpPr>
          <p:cNvPr id="20" name="Chart Placeholder 19"/>
          <p:cNvSpPr>
            <a:spLocks noGrp="1"/>
          </p:cNvSpPr>
          <p:nvPr>
            <p:ph type="chart" sz="quarter" idx="16"/>
          </p:nvPr>
        </p:nvSpPr>
        <p:spPr>
          <a:xfrm>
            <a:off x="1169335" y="3314700"/>
            <a:ext cx="4559113" cy="4457700"/>
          </a:xfrm>
          <a:prstGeom prst="rect">
            <a:avLst/>
          </a:prstGeom>
        </p:spPr>
        <p:txBody>
          <a:bodyPr/>
          <a:lstStyle/>
          <a:p>
            <a:r>
              <a:rPr lang="en-US"/>
              <a:t>Click icon to add chart</a:t>
            </a:r>
          </a:p>
        </p:txBody>
      </p:sp>
      <p:sp>
        <p:nvSpPr>
          <p:cNvPr id="17" name="Text Placeholder 17"/>
          <p:cNvSpPr>
            <a:spLocks noGrp="1"/>
          </p:cNvSpPr>
          <p:nvPr>
            <p:ph type="body" sz="quarter" idx="15" hasCustomPrompt="1"/>
          </p:nvPr>
        </p:nvSpPr>
        <p:spPr>
          <a:xfrm>
            <a:off x="994482" y="2723925"/>
            <a:ext cx="4743450" cy="323850"/>
          </a:xfrm>
          <a:prstGeom prst="rect">
            <a:avLst/>
          </a:prstGeom>
        </p:spPr>
        <p:txBody>
          <a:bodyPr lIns="0" tIns="0" rIns="0" bIns="0"/>
          <a:lstStyle>
            <a:lvl1pPr algn="l">
              <a:defRPr sz="1400" baseline="0">
                <a:solidFill>
                  <a:srgbClr val="00663E"/>
                </a:solidFill>
              </a:defRPr>
            </a:lvl1pPr>
            <a:lvl2pPr>
              <a:defRPr sz="1400">
                <a:solidFill>
                  <a:srgbClr val="00663E"/>
                </a:solidFill>
              </a:defRPr>
            </a:lvl2pPr>
            <a:lvl3pPr>
              <a:defRPr sz="1400">
                <a:solidFill>
                  <a:srgbClr val="00663E"/>
                </a:solidFill>
              </a:defRPr>
            </a:lvl3pPr>
            <a:lvl4pPr>
              <a:defRPr sz="1400">
                <a:solidFill>
                  <a:srgbClr val="00663E"/>
                </a:solidFill>
              </a:defRPr>
            </a:lvl4pPr>
            <a:lvl5pPr>
              <a:defRPr sz="1400">
                <a:solidFill>
                  <a:srgbClr val="00663E"/>
                </a:solidFill>
              </a:defRPr>
            </a:lvl5pPr>
          </a:lstStyle>
          <a:p>
            <a:pPr lvl="0"/>
            <a:r>
              <a:rPr lang="en-US" dirty="0"/>
              <a:t>Number of Units: 14pt Arial</a:t>
            </a:r>
          </a:p>
        </p:txBody>
      </p:sp>
      <p:sp>
        <p:nvSpPr>
          <p:cNvPr id="4" name="left title"/>
          <p:cNvSpPr>
            <a:spLocks noGrp="1"/>
          </p:cNvSpPr>
          <p:nvPr>
            <p:ph type="body" sz="quarter" idx="22"/>
          </p:nvPr>
        </p:nvSpPr>
        <p:spPr>
          <a:xfrm>
            <a:off x="994481" y="2301804"/>
            <a:ext cx="5283200" cy="295275"/>
          </a:xfrm>
          <a:prstGeom prst="rect">
            <a:avLst/>
          </a:prstGeom>
        </p:spPr>
        <p:txBody>
          <a:bodyPr lIns="0" tIns="0" rIns="0" bIns="0"/>
          <a:lstStyle>
            <a:lvl1pPr>
              <a:defRPr lang="en-US" sz="1600" b="1" baseline="0" smtClean="0">
                <a:solidFill>
                  <a:srgbClr val="00663E"/>
                </a:solidFill>
              </a:defRPr>
            </a:lvl1pPr>
            <a:lvl2pPr>
              <a:defRPr lang="en-US" sz="2400" smtClean="0"/>
            </a:lvl2pPr>
            <a:lvl3pPr>
              <a:defRPr lang="en-US" sz="2000" smtClean="0"/>
            </a:lvl3pPr>
            <a:lvl4pPr>
              <a:defRPr lang="en-US" sz="1800" smtClean="0"/>
            </a:lvl4pPr>
            <a:lvl5pPr>
              <a:defRPr lang="en-US" sz="1800"/>
            </a:lvl5pPr>
          </a:lstStyle>
          <a:p>
            <a:pPr lvl="0" algn="l"/>
            <a:r>
              <a:rPr lang="en-US"/>
              <a:t>Click to edit Master text styles</a:t>
            </a:r>
          </a:p>
        </p:txBody>
      </p:sp>
      <p:sp>
        <p:nvSpPr>
          <p:cNvPr id="18" name="subtitle"/>
          <p:cNvSpPr>
            <a:spLocks noGrp="1"/>
          </p:cNvSpPr>
          <p:nvPr>
            <p:ph type="body" sz="quarter" idx="10" hasCustomPrompt="1"/>
          </p:nvPr>
        </p:nvSpPr>
        <p:spPr>
          <a:xfrm>
            <a:off x="994944" y="1520401"/>
            <a:ext cx="11465451" cy="540039"/>
          </a:xfrm>
          <a:prstGeom prst="rect">
            <a:avLst/>
          </a:prstGeom>
        </p:spPr>
        <p:txBody>
          <a:bodyPr lIns="0" tIns="0" rIns="0" bIns="0"/>
          <a:lstStyle>
            <a:lvl1pPr>
              <a:defRPr lang="en-US" sz="2400" baseline="0" dirty="0" smtClean="0">
                <a:solidFill>
                  <a:srgbClr val="00663E"/>
                </a:solidFill>
              </a:defRPr>
            </a:lvl1pPr>
          </a:lstStyle>
          <a:p>
            <a:pPr lvl="0" algn="l"/>
            <a:r>
              <a:rPr lang="en-US" dirty="0"/>
              <a:t>Subtitle: if not required, delete (24pt Arial)</a:t>
            </a:r>
          </a:p>
        </p:txBody>
      </p:sp>
      <p:sp>
        <p:nvSpPr>
          <p:cNvPr id="21" name="Title 1"/>
          <p:cNvSpPr>
            <a:spLocks noGrp="1"/>
          </p:cNvSpPr>
          <p:nvPr>
            <p:ph type="title" hasCustomPrompt="1"/>
          </p:nvPr>
        </p:nvSpPr>
        <p:spPr>
          <a:xfrm>
            <a:off x="994944" y="740712"/>
            <a:ext cx="11854781" cy="665018"/>
          </a:xfrm>
          <a:prstGeom prst="rect">
            <a:avLst/>
          </a:prstGeom>
          <a:noFill/>
        </p:spPr>
        <p:txBody>
          <a:bodyPr lIns="0" tIns="0" rIns="0" bIns="0"/>
          <a:lstStyle>
            <a:lvl1pPr algn="l">
              <a:defRPr sz="3600" b="1" baseline="0">
                <a:solidFill>
                  <a:srgbClr val="00663E"/>
                </a:solidFill>
              </a:defRPr>
            </a:lvl1pPr>
          </a:lstStyle>
          <a:p>
            <a:r>
              <a:rPr lang="en-US" dirty="0"/>
              <a:t>Slide Title (36pt Arial Bold)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with text">
    <p:spTree>
      <p:nvGrpSpPr>
        <p:cNvPr id="1" name=""/>
        <p:cNvGrpSpPr/>
        <p:nvPr/>
      </p:nvGrpSpPr>
      <p:grpSpPr>
        <a:xfrm>
          <a:off x="0" y="0"/>
          <a:ext cx="0" cy="0"/>
          <a:chOff x="0" y="0"/>
          <a:chExt cx="0" cy="0"/>
        </a:xfrm>
      </p:grpSpPr>
      <p:pic>
        <p:nvPicPr>
          <p:cNvPr id="12" name="photobar"/>
          <p:cNvPicPr>
            <a:picLocks noChangeAspect="1"/>
          </p:cNvPicPr>
          <p:nvPr/>
        </p:nvPicPr>
        <p:blipFill>
          <a:blip r:embed="rId2" cstate="print"/>
          <a:srcRect/>
          <a:stretch>
            <a:fillRect/>
          </a:stretch>
        </p:blipFill>
        <p:spPr bwMode="auto">
          <a:xfrm>
            <a:off x="0" y="8496300"/>
            <a:ext cx="13004800" cy="1257300"/>
          </a:xfrm>
          <a:prstGeom prst="rect">
            <a:avLst/>
          </a:prstGeom>
          <a:noFill/>
          <a:ln w="9525">
            <a:noFill/>
            <a:miter lim="800000"/>
            <a:headEnd/>
            <a:tailEnd/>
          </a:ln>
        </p:spPr>
      </p:pic>
      <p:pic>
        <p:nvPicPr>
          <p:cNvPr id="15" name="logo" descr="PotashCorp clrP.eps"/>
          <p:cNvPicPr>
            <a:picLocks noChangeAspect="1"/>
          </p:cNvPicPr>
          <p:nvPr/>
        </p:nvPicPr>
        <p:blipFill>
          <a:blip r:embed="rId3" cstate="print"/>
          <a:srcRect r="78218"/>
          <a:stretch>
            <a:fillRect/>
          </a:stretch>
        </p:blipFill>
        <p:spPr bwMode="auto">
          <a:xfrm>
            <a:off x="431800" y="8966200"/>
            <a:ext cx="695325" cy="579438"/>
          </a:xfrm>
          <a:prstGeom prst="rect">
            <a:avLst/>
          </a:prstGeom>
          <a:noFill/>
          <a:ln w="9525">
            <a:noFill/>
            <a:miter lim="800000"/>
            <a:headEnd/>
            <a:tailEnd/>
          </a:ln>
        </p:spPr>
      </p:pic>
      <p:sp>
        <p:nvSpPr>
          <p:cNvPr id="2" name="Footer Placeholder 1"/>
          <p:cNvSpPr>
            <a:spLocks noGrp="1"/>
          </p:cNvSpPr>
          <p:nvPr>
            <p:ph type="ftr" sz="quarter" idx="20"/>
          </p:nvPr>
        </p:nvSpPr>
        <p:spPr/>
        <p:txBody>
          <a:bodyPr/>
          <a:lstStyle/>
          <a:p>
            <a:pPr marL="342900" indent="-342900" algn="l" hangingPunct="1"/>
            <a:endParaRPr lang="en-US"/>
          </a:p>
        </p:txBody>
      </p:sp>
      <p:cxnSp>
        <p:nvCxnSpPr>
          <p:cNvPr id="7" name="divider"/>
          <p:cNvCxnSpPr/>
          <p:nvPr/>
        </p:nvCxnSpPr>
        <p:spPr bwMode="auto">
          <a:xfrm>
            <a:off x="6502400" y="2667000"/>
            <a:ext cx="0" cy="4495800"/>
          </a:xfrm>
          <a:prstGeom prst="line">
            <a:avLst/>
          </a:prstGeom>
          <a:solidFill>
            <a:srgbClr val="095CC4"/>
          </a:solidFill>
          <a:ln w="25400" cap="flat" cmpd="sng" algn="ctr">
            <a:solidFill>
              <a:srgbClr val="EAEAEA"/>
            </a:solidFill>
            <a:prstDash val="sysDot"/>
            <a:miter lim="0"/>
            <a:headEnd type="none" w="med" len="med"/>
            <a:tailEnd type="none" w="med" len="med"/>
          </a:ln>
          <a:effectLst/>
        </p:spPr>
      </p:cxnSp>
      <p:sp>
        <p:nvSpPr>
          <p:cNvPr id="17" name="Text Placeholder 30"/>
          <p:cNvSpPr>
            <a:spLocks noGrp="1"/>
          </p:cNvSpPr>
          <p:nvPr>
            <p:ph type="body" sz="quarter" idx="19" hasCustomPrompt="1"/>
          </p:nvPr>
        </p:nvSpPr>
        <p:spPr>
          <a:xfrm>
            <a:off x="7022016" y="3314699"/>
            <a:ext cx="4901698" cy="4275564"/>
          </a:xfrm>
          <a:prstGeom prst="rect">
            <a:avLst/>
          </a:prstGeom>
        </p:spPr>
        <p:txBody>
          <a:bodyPr lIns="0" tIns="0" rIns="0" bIns="0"/>
          <a:lstStyle>
            <a:lvl1pPr marL="349250" indent="-349250" algn="l">
              <a:spcBef>
                <a:spcPts val="1800"/>
              </a:spcBef>
              <a:defRPr sz="2400">
                <a:solidFill>
                  <a:schemeClr val="accent1"/>
                </a:solidFill>
              </a:defRPr>
            </a:lvl1pPr>
            <a:lvl2pPr marL="460375" indent="-230188" algn="l">
              <a:spcBef>
                <a:spcPts val="1800"/>
              </a:spcBef>
              <a:buFont typeface="Arial" pitchFamily="34" charset="0"/>
              <a:buChar char="•"/>
              <a:defRPr sz="2400" baseline="0">
                <a:solidFill>
                  <a:srgbClr val="00663E"/>
                </a:solidFill>
              </a:defRPr>
            </a:lvl2pPr>
            <a:lvl3pPr marL="460375" indent="-230188" algn="l">
              <a:spcBef>
                <a:spcPts val="1800"/>
              </a:spcBef>
              <a:buFont typeface="Arial" pitchFamily="34" charset="0"/>
              <a:buChar char="•"/>
              <a:defRPr sz="2400">
                <a:solidFill>
                  <a:srgbClr val="00663E"/>
                </a:solidFill>
              </a:defRPr>
            </a:lvl3pPr>
            <a:lvl4pPr marL="460375" indent="-230188" algn="l">
              <a:spcBef>
                <a:spcPts val="1800"/>
              </a:spcBef>
              <a:buFont typeface="Arial" pitchFamily="34" charset="0"/>
              <a:buChar char="•"/>
              <a:defRPr sz="2400">
                <a:solidFill>
                  <a:srgbClr val="00663E"/>
                </a:solidFill>
              </a:defRPr>
            </a:lvl4pPr>
            <a:lvl5pPr marL="460375" indent="-230188" algn="l">
              <a:spcBef>
                <a:spcPts val="1800"/>
              </a:spcBef>
              <a:buFont typeface="Arial" pitchFamily="34" charset="0"/>
              <a:buChar char="•"/>
              <a:defRPr sz="2400">
                <a:solidFill>
                  <a:srgbClr val="00663E"/>
                </a:solidFill>
              </a:defRPr>
            </a:lvl5pPr>
          </a:lstStyle>
          <a:p>
            <a:pPr lvl="0"/>
            <a:r>
              <a:rPr lang="en-US" dirty="0"/>
              <a:t>Text (24pt Arial)</a:t>
            </a:r>
          </a:p>
          <a:p>
            <a:pPr lvl="1"/>
            <a:r>
              <a:rPr lang="en-US" dirty="0"/>
              <a:t>Second level (24pt Arial)</a:t>
            </a:r>
          </a:p>
          <a:p>
            <a:pPr lvl="2"/>
            <a:r>
              <a:rPr lang="en-US" dirty="0"/>
              <a:t>Third level</a:t>
            </a:r>
          </a:p>
          <a:p>
            <a:pPr lvl="3"/>
            <a:r>
              <a:rPr lang="en-US" dirty="0"/>
              <a:t>Fourth level</a:t>
            </a:r>
          </a:p>
          <a:p>
            <a:pPr lvl="4"/>
            <a:r>
              <a:rPr lang="en-US" dirty="0"/>
              <a:t>Fifth level</a:t>
            </a:r>
          </a:p>
        </p:txBody>
      </p:sp>
      <p:sp>
        <p:nvSpPr>
          <p:cNvPr id="13" name="right title"/>
          <p:cNvSpPr>
            <a:spLocks noGrp="1"/>
          </p:cNvSpPr>
          <p:nvPr>
            <p:ph type="body" sz="quarter" idx="12" hasCustomPrompt="1"/>
          </p:nvPr>
        </p:nvSpPr>
        <p:spPr>
          <a:xfrm>
            <a:off x="7022015" y="2595919"/>
            <a:ext cx="4676628" cy="519834"/>
          </a:xfrm>
          <a:prstGeom prst="rect">
            <a:avLst/>
          </a:prstGeom>
        </p:spPr>
        <p:txBody>
          <a:bodyPr lIns="0" tIns="0" rIns="0" bIns="0"/>
          <a:lstStyle>
            <a:lvl1pPr marL="0" indent="0" algn="l">
              <a:defRPr sz="2400" b="1" baseline="0">
                <a:solidFill>
                  <a:schemeClr val="bg1"/>
                </a:solidFill>
              </a:defRPr>
            </a:lvl1pPr>
            <a:lvl2pPr>
              <a:defRPr sz="2400" b="1"/>
            </a:lvl2pPr>
            <a:lvl3pPr>
              <a:defRPr sz="2400" b="1"/>
            </a:lvl3pPr>
            <a:lvl4pPr>
              <a:defRPr sz="2400" b="1"/>
            </a:lvl4pPr>
            <a:lvl5pPr>
              <a:defRPr sz="2400" b="1"/>
            </a:lvl5pPr>
          </a:lstStyle>
          <a:p>
            <a:pPr lvl="0"/>
            <a:r>
              <a:rPr lang="en-US" dirty="0"/>
              <a:t>Subhead: 24pt Arial Bold</a:t>
            </a:r>
          </a:p>
        </p:txBody>
      </p:sp>
      <p:sp>
        <p:nvSpPr>
          <p:cNvPr id="3" name="Content Placeholder 2"/>
          <p:cNvSpPr>
            <a:spLocks noGrp="1"/>
          </p:cNvSpPr>
          <p:nvPr>
            <p:ph idx="1" hasCustomPrompt="1"/>
          </p:nvPr>
        </p:nvSpPr>
        <p:spPr>
          <a:xfrm>
            <a:off x="1101436" y="2660073"/>
            <a:ext cx="4761481" cy="4468092"/>
          </a:xfrm>
          <a:prstGeom prst="rect">
            <a:avLst/>
          </a:prstGeom>
        </p:spPr>
        <p:txBody>
          <a:bodyPr/>
          <a:lstStyle>
            <a:lvl1pPr algn="l">
              <a:defRPr sz="2400" b="1">
                <a:solidFill>
                  <a:schemeClr val="bg1"/>
                </a:solidFill>
              </a:defRPr>
            </a:lvl1pPr>
            <a:lvl2pPr marL="685800" indent="-342900" algn="l">
              <a:buFont typeface="Arial" pitchFamily="34" charset="0"/>
              <a:buChar char="•"/>
              <a:defRPr sz="2400">
                <a:solidFill>
                  <a:schemeClr val="tx1"/>
                </a:solidFill>
              </a:defRPr>
            </a:lvl2pPr>
            <a:lvl3pPr marL="1028700" indent="-342900" algn="l">
              <a:buFont typeface="Arial" pitchFamily="34" charset="0"/>
              <a:buChar char="•"/>
              <a:defRPr sz="2400">
                <a:solidFill>
                  <a:schemeClr val="tx1"/>
                </a:solidFill>
              </a:defRPr>
            </a:lvl3pPr>
            <a:lvl4pPr marL="1371600" indent="-342900" algn="l">
              <a:buFont typeface="Arial" pitchFamily="34" charset="0"/>
              <a:buChar char="•"/>
              <a:defRPr sz="2400">
                <a:solidFill>
                  <a:schemeClr val="tx1"/>
                </a:solidFill>
              </a:defRPr>
            </a:lvl4pPr>
            <a:lvl5pPr algn="l">
              <a:defRPr sz="2400"/>
            </a:lvl5pPr>
          </a:lstStyle>
          <a:p>
            <a:pPr lvl="0"/>
            <a:r>
              <a:rPr lang="en-US" dirty="0"/>
              <a:t>Click to insert picture</a:t>
            </a:r>
          </a:p>
        </p:txBody>
      </p:sp>
      <p:sp>
        <p:nvSpPr>
          <p:cNvPr id="19" name="subtitle"/>
          <p:cNvSpPr>
            <a:spLocks noGrp="1"/>
          </p:cNvSpPr>
          <p:nvPr>
            <p:ph type="body" sz="quarter" idx="10" hasCustomPrompt="1"/>
          </p:nvPr>
        </p:nvSpPr>
        <p:spPr>
          <a:xfrm>
            <a:off x="994944" y="1520401"/>
            <a:ext cx="11465451" cy="540039"/>
          </a:xfrm>
          <a:prstGeom prst="rect">
            <a:avLst/>
          </a:prstGeom>
        </p:spPr>
        <p:txBody>
          <a:bodyPr lIns="0" tIns="0" rIns="0" bIns="0"/>
          <a:lstStyle>
            <a:lvl1pPr>
              <a:defRPr lang="en-US" sz="2400" baseline="0" dirty="0" smtClean="0">
                <a:solidFill>
                  <a:srgbClr val="00663E"/>
                </a:solidFill>
              </a:defRPr>
            </a:lvl1pPr>
          </a:lstStyle>
          <a:p>
            <a:pPr lvl="0" algn="l"/>
            <a:r>
              <a:rPr lang="en-US" dirty="0"/>
              <a:t>Subtitle: if not required, delete (24pt Arial)</a:t>
            </a:r>
          </a:p>
        </p:txBody>
      </p:sp>
      <p:sp>
        <p:nvSpPr>
          <p:cNvPr id="20" name="Title 1"/>
          <p:cNvSpPr>
            <a:spLocks noGrp="1"/>
          </p:cNvSpPr>
          <p:nvPr>
            <p:ph type="title" hasCustomPrompt="1"/>
          </p:nvPr>
        </p:nvSpPr>
        <p:spPr>
          <a:xfrm>
            <a:off x="994944" y="740712"/>
            <a:ext cx="11854781" cy="665018"/>
          </a:xfrm>
          <a:prstGeom prst="rect">
            <a:avLst/>
          </a:prstGeom>
          <a:noFill/>
        </p:spPr>
        <p:txBody>
          <a:bodyPr lIns="0" tIns="0" rIns="0" bIns="0"/>
          <a:lstStyle>
            <a:lvl1pPr algn="l">
              <a:defRPr sz="3600" b="1" baseline="0">
                <a:solidFill>
                  <a:srgbClr val="00663E"/>
                </a:solidFill>
              </a:defRPr>
            </a:lvl1pPr>
          </a:lstStyle>
          <a:p>
            <a:r>
              <a:rPr lang="en-US" dirty="0"/>
              <a:t>Slide Title (36pt Arial Bold)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1371600" y="9124951"/>
            <a:ext cx="8211015" cy="352425"/>
          </a:xfrm>
          <a:prstGeom prst="rect">
            <a:avLst/>
          </a:prstGeom>
        </p:spPr>
        <p:txBody>
          <a:bodyPr lIns="0" tIns="0" rIns="0" bIns="0"/>
          <a:lstStyle>
            <a:lvl1pPr>
              <a:defRPr lang="en-US" sz="1400" b="1" dirty="0">
                <a:solidFill>
                  <a:srgbClr val="FFFFFF"/>
                </a:solidFill>
                <a:latin typeface="+mn-lt"/>
                <a:ea typeface="ＭＳ Ｐゴシック" charset="0"/>
                <a:cs typeface="ＭＳ Ｐゴシック" charset="0"/>
              </a:defRPr>
            </a:lvl1pPr>
          </a:lstStyle>
          <a:p>
            <a:pPr marL="342900" indent="-342900" algn="l" hangingPunct="1"/>
            <a:endParaRPr lang="en-US"/>
          </a:p>
        </p:txBody>
      </p:sp>
      <p:sp>
        <p:nvSpPr>
          <p:cNvPr id="3" name="Title Placeholder 2"/>
          <p:cNvSpPr>
            <a:spLocks noGrp="1"/>
          </p:cNvSpPr>
          <p:nvPr>
            <p:ph type="title"/>
          </p:nvPr>
        </p:nvSpPr>
        <p:spPr>
          <a:xfrm>
            <a:off x="994944" y="748146"/>
            <a:ext cx="11854781" cy="665018"/>
          </a:xfrm>
          <a:prstGeom prst="rect">
            <a:avLst/>
          </a:prstGeom>
          <a:noFill/>
        </p:spPr>
        <p:txBody>
          <a:bodyPr vert="horz" lIns="0" tIns="45720" rIns="0" bIns="45720" rtlCol="0" anchor="ctr">
            <a:normAutofit/>
          </a:bodyPr>
          <a:lstStyle/>
          <a:p>
            <a:pPr lvl="0" algn="l"/>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84" r:id="rId1"/>
    <p:sldLayoutId id="2147483803" r:id="rId2"/>
    <p:sldLayoutId id="2147483804" r:id="rId3"/>
    <p:sldLayoutId id="2147483805" r:id="rId4"/>
    <p:sldLayoutId id="2147483785" r:id="rId5"/>
    <p:sldLayoutId id="2147483786" r:id="rId6"/>
    <p:sldLayoutId id="2147483787" r:id="rId7"/>
    <p:sldLayoutId id="2147483788" r:id="rId8"/>
    <p:sldLayoutId id="2147483789" r:id="rId9"/>
    <p:sldLayoutId id="2147483790" r:id="rId10"/>
    <p:sldLayoutId id="2147483798" r:id="rId11"/>
    <p:sldLayoutId id="2147483791" r:id="rId12"/>
    <p:sldLayoutId id="2147483792" r:id="rId13"/>
    <p:sldLayoutId id="2147483793" r:id="rId14"/>
    <p:sldLayoutId id="2147483797" r:id="rId15"/>
    <p:sldLayoutId id="2147483795" r:id="rId16"/>
    <p:sldLayoutId id="2147483796" r:id="rId17"/>
    <p:sldLayoutId id="2147483801" r:id="rId18"/>
    <p:sldLayoutId id="2147483802" r:id="rId19"/>
    <p:sldLayoutId id="2147483806" r:id="rId20"/>
    <p:sldLayoutId id="2147483807" r:id="rId21"/>
    <p:sldLayoutId id="2147483808" r:id="rId22"/>
    <p:sldLayoutId id="2147483809" r:id="rId23"/>
  </p:sldLayoutIdLst>
  <p:hf sldNum="0" hdr="0" dt="0"/>
  <p:txStyles>
    <p:titleStyle>
      <a:lvl1pPr algn="ctr" defTabSz="584200" rtl="0" eaLnBrk="1" fontAlgn="base" hangingPunct="1">
        <a:spcBef>
          <a:spcPct val="0"/>
        </a:spcBef>
        <a:spcAft>
          <a:spcPct val="0"/>
        </a:spcAft>
        <a:defRPr lang="en-US" sz="3600" b="1" baseline="0" dirty="0" smtClean="0">
          <a:solidFill>
            <a:srgbClr val="00663E"/>
          </a:solidFill>
          <a:latin typeface="+mj-lt"/>
          <a:ea typeface="ＭＳ Ｐゴシック" charset="0"/>
          <a:cs typeface="ＭＳ Ｐゴシック" charset="0"/>
          <a:sym typeface="Helvetica Light" pitchFamily="-1" charset="0"/>
        </a:defRPr>
      </a:lvl1pPr>
      <a:lvl2pPr algn="ctr" defTabSz="584200" rtl="0" eaLnBrk="1" fontAlgn="base" hangingPunct="1">
        <a:spcBef>
          <a:spcPct val="0"/>
        </a:spcBef>
        <a:spcAft>
          <a:spcPct val="0"/>
        </a:spcAft>
        <a:defRPr sz="8000">
          <a:solidFill>
            <a:srgbClr val="000000"/>
          </a:solidFill>
          <a:latin typeface="Arial" charset="0"/>
          <a:ea typeface="ＭＳ Ｐゴシック" charset="0"/>
          <a:cs typeface="ＭＳ Ｐゴシック" charset="0"/>
          <a:sym typeface="Helvetica Light" pitchFamily="-1" charset="0"/>
        </a:defRPr>
      </a:lvl2pPr>
      <a:lvl3pPr algn="ctr" defTabSz="584200" rtl="0" eaLnBrk="1" fontAlgn="base" hangingPunct="1">
        <a:spcBef>
          <a:spcPct val="0"/>
        </a:spcBef>
        <a:spcAft>
          <a:spcPct val="0"/>
        </a:spcAft>
        <a:defRPr sz="8000">
          <a:solidFill>
            <a:srgbClr val="000000"/>
          </a:solidFill>
          <a:latin typeface="Arial" charset="0"/>
          <a:ea typeface="ＭＳ Ｐゴシック" charset="0"/>
          <a:cs typeface="ＭＳ Ｐゴシック" charset="0"/>
          <a:sym typeface="Helvetica Light" pitchFamily="-1" charset="0"/>
        </a:defRPr>
      </a:lvl3pPr>
      <a:lvl4pPr algn="ctr" defTabSz="584200" rtl="0" eaLnBrk="1" fontAlgn="base" hangingPunct="1">
        <a:spcBef>
          <a:spcPct val="0"/>
        </a:spcBef>
        <a:spcAft>
          <a:spcPct val="0"/>
        </a:spcAft>
        <a:defRPr sz="8000">
          <a:solidFill>
            <a:srgbClr val="000000"/>
          </a:solidFill>
          <a:latin typeface="Arial" charset="0"/>
          <a:ea typeface="ＭＳ Ｐゴシック" charset="0"/>
          <a:cs typeface="ＭＳ Ｐゴシック" charset="0"/>
          <a:sym typeface="Helvetica Light" pitchFamily="-1" charset="0"/>
        </a:defRPr>
      </a:lvl4pPr>
      <a:lvl5pPr algn="ctr" defTabSz="584200" rtl="0" eaLnBrk="1" fontAlgn="base" hangingPunct="1">
        <a:spcBef>
          <a:spcPct val="0"/>
        </a:spcBef>
        <a:spcAft>
          <a:spcPct val="0"/>
        </a:spcAft>
        <a:defRPr sz="8000">
          <a:solidFill>
            <a:srgbClr val="000000"/>
          </a:solidFill>
          <a:latin typeface="Arial" charset="0"/>
          <a:ea typeface="ＭＳ Ｐゴシック" charset="0"/>
          <a:cs typeface="ＭＳ Ｐゴシック" charset="0"/>
          <a:sym typeface="Helvetica Light" pitchFamily="-1" charset="0"/>
        </a:defRPr>
      </a:lvl5pPr>
      <a:lvl6pPr marL="457200" algn="ctr" defTabSz="584200" rtl="0" eaLnBrk="1" fontAlgn="base" hangingPunct="1">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eaLnBrk="1" fontAlgn="base" hangingPunct="1">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eaLnBrk="1" fontAlgn="base" hangingPunct="1">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eaLnBrk="1" fontAlgn="base" hangingPunct="1">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ctr" defTabSz="584200" rtl="0" eaLnBrk="1" fontAlgn="base" hangingPunct="1">
        <a:spcBef>
          <a:spcPct val="0"/>
        </a:spcBef>
        <a:spcAft>
          <a:spcPct val="0"/>
        </a:spcAft>
        <a:defRPr sz="3200">
          <a:solidFill>
            <a:srgbClr val="000000"/>
          </a:solidFill>
          <a:latin typeface="+mn-lt"/>
          <a:ea typeface="ＭＳ Ｐゴシック" charset="0"/>
          <a:cs typeface="ＭＳ Ｐゴシック" charset="0"/>
          <a:sym typeface="Helvetica Light" pitchFamily="-1" charset="0"/>
        </a:defRPr>
      </a:lvl1pPr>
      <a:lvl2pPr marL="342900" indent="114300" algn="ctr" defTabSz="584200" rtl="0" eaLnBrk="1" fontAlgn="base" hangingPunct="1">
        <a:spcBef>
          <a:spcPct val="0"/>
        </a:spcBef>
        <a:spcAft>
          <a:spcPct val="0"/>
        </a:spcAft>
        <a:defRPr sz="3200">
          <a:solidFill>
            <a:srgbClr val="000000"/>
          </a:solidFill>
          <a:latin typeface="+mn-lt"/>
          <a:ea typeface="ＭＳ Ｐゴシック" pitchFamily="-1" charset="-128"/>
          <a:cs typeface="Helvetica Light" charset="0"/>
          <a:sym typeface="Helvetica Light" pitchFamily="-1" charset="0"/>
        </a:defRPr>
      </a:lvl2pPr>
      <a:lvl3pPr marL="685800" indent="228600" algn="ctr" defTabSz="584200" rtl="0" eaLnBrk="1" fontAlgn="base" hangingPunct="1">
        <a:spcBef>
          <a:spcPct val="0"/>
        </a:spcBef>
        <a:spcAft>
          <a:spcPct val="0"/>
        </a:spcAft>
        <a:defRPr sz="3200">
          <a:solidFill>
            <a:srgbClr val="000000"/>
          </a:solidFill>
          <a:latin typeface="+mn-lt"/>
          <a:ea typeface="ＭＳ Ｐゴシック" pitchFamily="-1" charset="-128"/>
          <a:cs typeface="Helvetica Light" charset="0"/>
          <a:sym typeface="Helvetica Light" pitchFamily="-1" charset="0"/>
        </a:defRPr>
      </a:lvl3pPr>
      <a:lvl4pPr marL="1028700" indent="342900" algn="ctr" defTabSz="584200" rtl="0" eaLnBrk="1" fontAlgn="base" hangingPunct="1">
        <a:spcBef>
          <a:spcPct val="0"/>
        </a:spcBef>
        <a:spcAft>
          <a:spcPct val="0"/>
        </a:spcAft>
        <a:defRPr sz="3200">
          <a:solidFill>
            <a:srgbClr val="000000"/>
          </a:solidFill>
          <a:latin typeface="+mn-lt"/>
          <a:ea typeface="ＭＳ Ｐゴシック" pitchFamily="-1" charset="-128"/>
          <a:cs typeface="Helvetica Light" charset="0"/>
          <a:sym typeface="Helvetica Light" pitchFamily="-1" charset="0"/>
        </a:defRPr>
      </a:lvl4pPr>
      <a:lvl5pPr marL="1371600" indent="457200" algn="ctr" defTabSz="584200" rtl="0" eaLnBrk="1" fontAlgn="base" hangingPunct="1">
        <a:spcBef>
          <a:spcPct val="0"/>
        </a:spcBef>
        <a:spcAft>
          <a:spcPct val="0"/>
        </a:spcAft>
        <a:defRPr sz="3200">
          <a:solidFill>
            <a:srgbClr val="000000"/>
          </a:solidFill>
          <a:latin typeface="+mn-lt"/>
          <a:ea typeface="ＭＳ Ｐゴシック" pitchFamily="-1" charset="-128"/>
          <a:cs typeface="Helvetica Light" charset="0"/>
          <a:sym typeface="Helvetica Light" pitchFamily="-1" charset="0"/>
        </a:defRPr>
      </a:lvl5pPr>
      <a:lvl6pPr marL="1828800" algn="ctr" defTabSz="584200" rtl="0" eaLnBrk="1" fontAlgn="base" hangingPunct="1">
        <a:spcBef>
          <a:spcPct val="0"/>
        </a:spcBef>
        <a:spcAft>
          <a:spcPct val="0"/>
        </a:spcAft>
        <a:defRPr sz="3200">
          <a:solidFill>
            <a:srgbClr val="000000"/>
          </a:solidFill>
          <a:latin typeface="+mn-lt"/>
          <a:ea typeface="Helvetica Light" charset="0"/>
          <a:cs typeface="+mn-cs"/>
          <a:sym typeface="Helvetica Light" charset="0"/>
        </a:defRPr>
      </a:lvl6pPr>
      <a:lvl7pPr marL="2286000" algn="ctr" defTabSz="584200" rtl="0" eaLnBrk="1" fontAlgn="base" hangingPunct="1">
        <a:spcBef>
          <a:spcPct val="0"/>
        </a:spcBef>
        <a:spcAft>
          <a:spcPct val="0"/>
        </a:spcAft>
        <a:defRPr sz="3200">
          <a:solidFill>
            <a:srgbClr val="000000"/>
          </a:solidFill>
          <a:latin typeface="+mn-lt"/>
          <a:ea typeface="Helvetica Light" charset="0"/>
          <a:cs typeface="+mn-cs"/>
          <a:sym typeface="Helvetica Light" charset="0"/>
        </a:defRPr>
      </a:lvl7pPr>
      <a:lvl8pPr marL="2743200" algn="ctr" defTabSz="584200" rtl="0" eaLnBrk="1" fontAlgn="base" hangingPunct="1">
        <a:spcBef>
          <a:spcPct val="0"/>
        </a:spcBef>
        <a:spcAft>
          <a:spcPct val="0"/>
        </a:spcAft>
        <a:defRPr sz="3200">
          <a:solidFill>
            <a:srgbClr val="000000"/>
          </a:solidFill>
          <a:latin typeface="+mn-lt"/>
          <a:ea typeface="Helvetica Light" charset="0"/>
          <a:cs typeface="+mn-cs"/>
          <a:sym typeface="Helvetica Light" charset="0"/>
        </a:defRPr>
      </a:lvl8pPr>
      <a:lvl9pPr marL="3200400" algn="ctr" defTabSz="584200" rtl="0" eaLnBrk="1" fontAlgn="base" hangingPunct="1">
        <a:spcBef>
          <a:spcPct val="0"/>
        </a:spcBef>
        <a:spcAft>
          <a:spcPct val="0"/>
        </a:spcAft>
        <a:defRPr sz="32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vmlDrawing" Target="../drawings/vmlDrawing6.vml"/><Relationship Id="rId5" Type="http://schemas.openxmlformats.org/officeDocument/2006/relationships/image" Target="../media/image18.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vmlDrawing" Target="../drawings/vmlDrawing7.vml"/><Relationship Id="rId5" Type="http://schemas.openxmlformats.org/officeDocument/2006/relationships/image" Target="../media/image19.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vmlDrawing" Target="../drawings/vmlDrawing8.vml"/><Relationship Id="rId5" Type="http://schemas.openxmlformats.org/officeDocument/2006/relationships/image" Target="../media/image20.e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vmlDrawing" Target="../drawings/vmlDrawing9.vml"/><Relationship Id="rId5" Type="http://schemas.openxmlformats.org/officeDocument/2006/relationships/image" Target="../media/image21.e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vmlDrawing" Target="../drawings/vmlDrawing10.vml"/><Relationship Id="rId5" Type="http://schemas.openxmlformats.org/officeDocument/2006/relationships/image" Target="../media/image22.e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xml"/><Relationship Id="rId1" Type="http://schemas.openxmlformats.org/officeDocument/2006/relationships/vmlDrawing" Target="../drawings/vmlDrawing11.vml"/><Relationship Id="rId5" Type="http://schemas.openxmlformats.org/officeDocument/2006/relationships/image" Target="../media/image23.e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2.xml"/><Relationship Id="rId1" Type="http://schemas.openxmlformats.org/officeDocument/2006/relationships/vmlDrawing" Target="../drawings/vmlDrawing12.vml"/><Relationship Id="rId5" Type="http://schemas.openxmlformats.org/officeDocument/2006/relationships/image" Target="../media/image25.emf"/><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2.xml"/><Relationship Id="rId1" Type="http://schemas.openxmlformats.org/officeDocument/2006/relationships/vmlDrawing" Target="../drawings/vmlDrawing13.vml"/><Relationship Id="rId5" Type="http://schemas.openxmlformats.org/officeDocument/2006/relationships/image" Target="../media/image26.emf"/><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2.xml"/><Relationship Id="rId1" Type="http://schemas.openxmlformats.org/officeDocument/2006/relationships/vmlDrawing" Target="../drawings/vmlDrawing14.vml"/><Relationship Id="rId5" Type="http://schemas.openxmlformats.org/officeDocument/2006/relationships/image" Target="../media/image26.emf"/><Relationship Id="rId4" Type="http://schemas.openxmlformats.org/officeDocument/2006/relationships/oleObject" Target="../embeddings/oleObject1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2.xml"/><Relationship Id="rId1" Type="http://schemas.openxmlformats.org/officeDocument/2006/relationships/vmlDrawing" Target="../drawings/vmlDrawing15.vml"/><Relationship Id="rId5" Type="http://schemas.openxmlformats.org/officeDocument/2006/relationships/image" Target="../media/image27.emf"/><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2.xml"/><Relationship Id="rId1" Type="http://schemas.openxmlformats.org/officeDocument/2006/relationships/vmlDrawing" Target="../drawings/vmlDrawing16.vml"/><Relationship Id="rId5" Type="http://schemas.openxmlformats.org/officeDocument/2006/relationships/image" Target="../media/image28.e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0.emf"/><Relationship Id="rId2" Type="http://schemas.openxmlformats.org/officeDocument/2006/relationships/slideLayout" Target="../slideLayouts/slideLayout22.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image" Target="../media/image29.emf"/><Relationship Id="rId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21986" y="1900768"/>
            <a:ext cx="5842301" cy="2644755"/>
          </a:xfrm>
        </p:spPr>
        <p:txBody>
          <a:bodyPr/>
          <a:lstStyle/>
          <a:p>
            <a:pPr algn="l">
              <a:spcAft>
                <a:spcPts val="700"/>
              </a:spcAft>
            </a:pPr>
            <a:r>
              <a:rPr lang="en-US" sz="3600" b="1" dirty="0">
                <a:solidFill>
                  <a:schemeClr val="bg1"/>
                </a:solidFill>
              </a:rPr>
              <a:t>POTASSIUM NUTRITION</a:t>
            </a:r>
          </a:p>
          <a:p>
            <a:pPr algn="l">
              <a:spcAft>
                <a:spcPts val="700"/>
              </a:spcAft>
            </a:pPr>
            <a:r>
              <a:rPr lang="en-US" sz="3600" b="1" dirty="0">
                <a:solidFill>
                  <a:schemeClr val="bg1"/>
                </a:solidFill>
              </a:rPr>
              <a:t>OF COTTON</a:t>
            </a:r>
          </a:p>
        </p:txBody>
      </p:sp>
      <p:sp>
        <p:nvSpPr>
          <p:cNvPr id="4" name="Text Placeholder 3"/>
          <p:cNvSpPr>
            <a:spLocks noGrp="1"/>
          </p:cNvSpPr>
          <p:nvPr>
            <p:ph type="body" sz="quarter" idx="4294967295"/>
          </p:nvPr>
        </p:nvSpPr>
        <p:spPr>
          <a:xfrm>
            <a:off x="533224" y="4978295"/>
            <a:ext cx="5459413" cy="612773"/>
          </a:xfrm>
          <a:prstGeom prst="rect">
            <a:avLst/>
          </a:prstGeom>
        </p:spPr>
        <p:txBody>
          <a:bodyPr/>
          <a:lstStyle/>
          <a:p>
            <a:r>
              <a:rPr lang="en-US" dirty="0">
                <a:solidFill>
                  <a:srgbClr val="4BB92A"/>
                </a:solidFill>
              </a:rPr>
              <a:t>Robert Mullen</a:t>
            </a:r>
          </a:p>
        </p:txBody>
      </p:sp>
      <p:sp>
        <p:nvSpPr>
          <p:cNvPr id="5" name="Text Placeholder 4"/>
          <p:cNvSpPr>
            <a:spLocks noGrp="1"/>
          </p:cNvSpPr>
          <p:nvPr>
            <p:ph type="body" sz="quarter" idx="4294967295"/>
          </p:nvPr>
        </p:nvSpPr>
        <p:spPr>
          <a:xfrm>
            <a:off x="533224" y="5433908"/>
            <a:ext cx="5459413" cy="612773"/>
          </a:xfrm>
          <a:prstGeom prst="rect">
            <a:avLst/>
          </a:prstGeom>
        </p:spPr>
        <p:txBody>
          <a:bodyPr/>
          <a:lstStyle/>
          <a:p>
            <a:r>
              <a:rPr lang="en-US" dirty="0"/>
              <a:t>Director of Agronomy</a:t>
            </a:r>
          </a:p>
        </p:txBody>
      </p:sp>
      <p:pic>
        <p:nvPicPr>
          <p:cNvPr id="7" name="Picture Placeholder 6" descr="K_Nutrion_of_Cotton_CoverImage.jpg"/>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17" r="217"/>
          <a:stretch>
            <a:fillRect/>
          </a:stretch>
        </p:blipFill>
        <p:spPr>
          <a:xfrm>
            <a:off x="6454775" y="0"/>
            <a:ext cx="6550025" cy="9753600"/>
          </a:xfrm>
        </p:spPr>
      </p:pic>
      <p:sp>
        <p:nvSpPr>
          <p:cNvPr id="9" name="TextBox 8">
            <a:extLst>
              <a:ext uri="{FF2B5EF4-FFF2-40B4-BE49-F238E27FC236}">
                <a16:creationId xmlns:a16="http://schemas.microsoft.com/office/drawing/2014/main" id="{C1362CCD-C547-3C43-B561-BCA4E1AC93DF}"/>
              </a:ext>
            </a:extLst>
          </p:cNvPr>
          <p:cNvSpPr txBox="1"/>
          <p:nvPr/>
        </p:nvSpPr>
        <p:spPr>
          <a:xfrm>
            <a:off x="3317262" y="7098224"/>
            <a:ext cx="184731" cy="646331"/>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9082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9" name="Rectangle 2059"/>
          <p:cNvSpPr>
            <a:spLocks noGrp="1" noChangeArrowheads="1"/>
          </p:cNvSpPr>
          <p:nvPr>
            <p:ph type="title"/>
          </p:nvPr>
        </p:nvSpPr>
        <p:spPr>
          <a:xfrm>
            <a:off x="672818" y="108373"/>
            <a:ext cx="11372427" cy="1625600"/>
          </a:xfrm>
        </p:spPr>
        <p:txBody>
          <a:bodyPr/>
          <a:lstStyle/>
          <a:p>
            <a:r>
              <a:rPr lang="en-US"/>
              <a:t>Cotton Peak Nutrient</a:t>
            </a:r>
            <a:br>
              <a:rPr lang="en-US"/>
            </a:br>
            <a:r>
              <a:rPr lang="en-US"/>
              <a:t>Uptake Rate 60 to 100 Days After Planting</a:t>
            </a:r>
          </a:p>
        </p:txBody>
      </p:sp>
      <p:graphicFrame>
        <p:nvGraphicFramePr>
          <p:cNvPr id="89091" name="Object 2051"/>
          <p:cNvGraphicFramePr>
            <a:graphicFrameLocks noChangeAspect="1"/>
          </p:cNvGraphicFramePr>
          <p:nvPr/>
        </p:nvGraphicFramePr>
        <p:xfrm>
          <a:off x="758613" y="2838028"/>
          <a:ext cx="11812693" cy="4292035"/>
        </p:xfrm>
        <a:graphic>
          <a:graphicData uri="http://schemas.openxmlformats.org/presentationml/2006/ole">
            <mc:AlternateContent xmlns:mc="http://schemas.openxmlformats.org/markup-compatibility/2006">
              <mc:Choice xmlns:v="urn:schemas-microsoft-com:vml" Requires="v">
                <p:oleObj spid="_x0000_s18443" name="Worksheet" r:id="rId4" imgW="3666978" imgH="1304815" progId="Excel.Sheet.8">
                  <p:embed/>
                </p:oleObj>
              </mc:Choice>
              <mc:Fallback>
                <p:oleObj name="Worksheet" r:id="rId4" imgW="3666978" imgH="130481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613" y="2838028"/>
                        <a:ext cx="11812693" cy="42920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 Box 2052"/>
          <p:cNvSpPr txBox="1">
            <a:spLocks noChangeArrowheads="1"/>
          </p:cNvSpPr>
          <p:nvPr/>
        </p:nvSpPr>
        <p:spPr bwMode="auto">
          <a:xfrm>
            <a:off x="-35200" y="9351716"/>
            <a:ext cx="5909015" cy="392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eaLnBrk="0" hangingPunct="0"/>
            <a:r>
              <a:rPr lang="en-US" sz="1700"/>
              <a:t>Source: Mullins and Burmester, 1990; Schwab et al., 2000</a:t>
            </a:r>
          </a:p>
        </p:txBody>
      </p:sp>
    </p:spTree>
    <p:extLst>
      <p:ext uri="{BB962C8B-B14F-4D97-AF65-F5344CB8AC3E}">
        <p14:creationId xmlns:p14="http://schemas.microsoft.com/office/powerpoint/2010/main" val="200946192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repeatDur="0" restart="never" fill="hold" nodeType="after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strips(downRight)">
                                      <p:cBhvr>
                                        <p:cTn id="7" dur="1000"/>
                                        <p:tgtEl>
                                          <p:spTgt spid="89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8" name="Rectangle 18"/>
          <p:cNvSpPr>
            <a:spLocks noGrp="1" noChangeArrowheads="1"/>
          </p:cNvSpPr>
          <p:nvPr>
            <p:ph type="title"/>
          </p:nvPr>
        </p:nvSpPr>
        <p:spPr>
          <a:xfrm>
            <a:off x="672818" y="108373"/>
            <a:ext cx="11372427" cy="1625600"/>
          </a:xfrm>
        </p:spPr>
        <p:txBody>
          <a:bodyPr>
            <a:normAutofit fontScale="90000"/>
          </a:bodyPr>
          <a:lstStyle/>
          <a:p>
            <a:r>
              <a:rPr lang="en-US"/>
              <a:t>Maximum Daily Uptake</a:t>
            </a:r>
            <a:br>
              <a:rPr lang="en-US"/>
            </a:br>
            <a:r>
              <a:rPr lang="en-US"/>
              <a:t>of K, N, and P Occurs</a:t>
            </a:r>
            <a:br>
              <a:rPr lang="en-US"/>
            </a:br>
            <a:r>
              <a:rPr lang="en-US"/>
              <a:t>Near Peak Blooming</a:t>
            </a:r>
          </a:p>
        </p:txBody>
      </p:sp>
      <p:graphicFrame>
        <p:nvGraphicFramePr>
          <p:cNvPr id="256005" name="Object 5"/>
          <p:cNvGraphicFramePr>
            <a:graphicFrameLocks noGrp="1" noChangeAspect="1"/>
          </p:cNvGraphicFramePr>
          <p:nvPr>
            <p:ph idx="4294967295"/>
          </p:nvPr>
        </p:nvGraphicFramePr>
        <p:xfrm>
          <a:off x="975361" y="2275840"/>
          <a:ext cx="10905067" cy="6231467"/>
        </p:xfrm>
        <a:graphic>
          <a:graphicData uri="http://schemas.openxmlformats.org/presentationml/2006/ole">
            <mc:AlternateContent xmlns:mc="http://schemas.openxmlformats.org/markup-compatibility/2006">
              <mc:Choice xmlns:v="urn:schemas-microsoft-com:vml" Requires="v">
                <p:oleObj spid="_x0000_s20491" name="Chart" r:id="rId4" imgW="5867310" imgH="3352710" progId="Excel.Chart.8">
                  <p:embed/>
                </p:oleObj>
              </mc:Choice>
              <mc:Fallback>
                <p:oleObj name="Chart" r:id="rId4" imgW="5867310" imgH="3352710"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361" y="2275840"/>
                        <a:ext cx="10905067" cy="62314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oleObj>
              </mc:Fallback>
            </mc:AlternateContent>
          </a:graphicData>
        </a:graphic>
      </p:graphicFrame>
      <p:sp>
        <p:nvSpPr>
          <p:cNvPr id="256009" name="Text Box 9"/>
          <p:cNvSpPr txBox="1">
            <a:spLocks noChangeArrowheads="1"/>
          </p:cNvSpPr>
          <p:nvPr/>
        </p:nvSpPr>
        <p:spPr bwMode="auto">
          <a:xfrm>
            <a:off x="1819404" y="8577299"/>
            <a:ext cx="262632" cy="685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endParaRPr lang="en-US"/>
          </a:p>
        </p:txBody>
      </p:sp>
      <p:sp>
        <p:nvSpPr>
          <p:cNvPr id="256010" name="Text Box 10"/>
          <p:cNvSpPr txBox="1">
            <a:spLocks noChangeArrowheads="1"/>
          </p:cNvSpPr>
          <p:nvPr/>
        </p:nvSpPr>
        <p:spPr bwMode="auto">
          <a:xfrm>
            <a:off x="-17258" y="9363006"/>
            <a:ext cx="3001239" cy="392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eaLnBrk="0" hangingPunct="0"/>
            <a:r>
              <a:rPr lang="en-US" sz="1700"/>
              <a:t>Source: Schwab et al., 2000</a:t>
            </a:r>
          </a:p>
        </p:txBody>
      </p:sp>
      <p:sp>
        <p:nvSpPr>
          <p:cNvPr id="256014" name="Text Box 14"/>
          <p:cNvSpPr txBox="1">
            <a:spLocks noChangeArrowheads="1"/>
          </p:cNvSpPr>
          <p:nvPr/>
        </p:nvSpPr>
        <p:spPr bwMode="auto">
          <a:xfrm>
            <a:off x="2035079" y="2926080"/>
            <a:ext cx="4342324" cy="685314"/>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r>
              <a:rPr lang="en-US">
                <a:solidFill>
                  <a:schemeClr val="tx2"/>
                </a:solidFill>
              </a:rPr>
              <a:t>Lint yield 1,513 lb/A</a:t>
            </a:r>
          </a:p>
        </p:txBody>
      </p:sp>
    </p:spTree>
    <p:extLst>
      <p:ext uri="{BB962C8B-B14F-4D97-AF65-F5344CB8AC3E}">
        <p14:creationId xmlns:p14="http://schemas.microsoft.com/office/powerpoint/2010/main" val="406676825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6018"/>
                                        </p:tgtEl>
                                        <p:attrNameLst>
                                          <p:attrName>style.visibility</p:attrName>
                                        </p:attrNameLst>
                                      </p:cBhvr>
                                      <p:to>
                                        <p:strVal val="visible"/>
                                      </p:to>
                                    </p:set>
                                    <p:animEffect transition="in" filter="randombar(horizontal)">
                                      <p:cBhvr>
                                        <p:cTn id="7" dur="500"/>
                                        <p:tgtEl>
                                          <p:spTgt spid="256018"/>
                                        </p:tgtEl>
                                      </p:cBhvr>
                                    </p:animEffect>
                                  </p:childTnLst>
                                </p:cTn>
                              </p:par>
                            </p:childTnLst>
                          </p:cTn>
                        </p:par>
                        <p:par>
                          <p:cTn id="8" fill="hold" nodeType="afterGroup">
                            <p:stCondLst>
                              <p:cond delay="500"/>
                            </p:stCondLst>
                            <p:childTnLst>
                              <p:par>
                                <p:cTn id="9" presetID="18" presetClass="entr" presetSubtype="6" repeatDur="0" restart="never" fill="hold" grpId="0" nodeType="afterEffect">
                                  <p:stCondLst>
                                    <p:cond delay="0"/>
                                  </p:stCondLst>
                                  <p:childTnLst>
                                    <p:set>
                                      <p:cBhvr>
                                        <p:cTn id="10" dur="1" fill="hold">
                                          <p:stCondLst>
                                            <p:cond delay="0"/>
                                          </p:stCondLst>
                                        </p:cTn>
                                        <p:tgtEl>
                                          <p:spTgt spid="256005"/>
                                        </p:tgtEl>
                                        <p:attrNameLst>
                                          <p:attrName>style.visibility</p:attrName>
                                        </p:attrNameLst>
                                      </p:cBhvr>
                                      <p:to>
                                        <p:strVal val="visible"/>
                                      </p:to>
                                    </p:set>
                                    <p:animEffect transition="in" filter="strips(downRight)">
                                      <p:cBhvr>
                                        <p:cTn id="11" dur="1000"/>
                                        <p:tgtEl>
                                          <p:spTgt spid="256005"/>
                                        </p:tgtEl>
                                      </p:cBhvr>
                                    </p:animEffect>
                                  </p:childTnLst>
                                </p:cTn>
                              </p:par>
                              <p:par>
                                <p:cTn id="12" presetID="18" presetClass="entr" presetSubtype="6" repeatDur="0" restart="never" fill="hold" grpId="0" nodeType="withEffect">
                                  <p:stCondLst>
                                    <p:cond delay="0"/>
                                  </p:stCondLst>
                                  <p:childTnLst>
                                    <p:set>
                                      <p:cBhvr>
                                        <p:cTn id="13" dur="1" fill="hold">
                                          <p:stCondLst>
                                            <p:cond delay="0"/>
                                          </p:stCondLst>
                                        </p:cTn>
                                        <p:tgtEl>
                                          <p:spTgt spid="256014"/>
                                        </p:tgtEl>
                                        <p:attrNameLst>
                                          <p:attrName>style.visibility</p:attrName>
                                        </p:attrNameLst>
                                      </p:cBhvr>
                                      <p:to>
                                        <p:strVal val="visible"/>
                                      </p:to>
                                    </p:set>
                                    <p:animEffect transition="in" filter="strips(downRight)">
                                      <p:cBhvr>
                                        <p:cTn id="14" dur="1000"/>
                                        <p:tgtEl>
                                          <p:spTgt spid="256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8" grpId="0"/>
      <p:bldOleChart spid="256005" grpId="0"/>
      <p:bldP spid="25601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7" name="Rectangle 7"/>
          <p:cNvSpPr>
            <a:spLocks noGrp="1" noChangeArrowheads="1"/>
          </p:cNvSpPr>
          <p:nvPr>
            <p:ph type="title"/>
          </p:nvPr>
        </p:nvSpPr>
        <p:spPr/>
        <p:txBody>
          <a:bodyPr/>
          <a:lstStyle/>
          <a:p>
            <a:r>
              <a:rPr lang="en-US"/>
              <a:t>Facts about K in Cotton Production</a:t>
            </a:r>
          </a:p>
        </p:txBody>
      </p:sp>
      <p:sp>
        <p:nvSpPr>
          <p:cNvPr id="209928" name="Rectangle 8"/>
          <p:cNvSpPr>
            <a:spLocks noGrp="1" noChangeArrowheads="1"/>
          </p:cNvSpPr>
          <p:nvPr>
            <p:ph type="body" idx="1"/>
          </p:nvPr>
        </p:nvSpPr>
        <p:spPr>
          <a:xfrm>
            <a:off x="663787" y="1998135"/>
            <a:ext cx="6597227" cy="7091679"/>
          </a:xfrm>
          <a:no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Affects quality (micronaire, length, and strength)</a:t>
            </a:r>
          </a:p>
          <a:p>
            <a:r>
              <a:rPr lang="en-US"/>
              <a:t>Reduces the incidence and severity of wilt diseases</a:t>
            </a:r>
          </a:p>
          <a:p>
            <a:r>
              <a:rPr lang="en-US"/>
              <a:t>Increases water use efficiency </a:t>
            </a:r>
          </a:p>
          <a:p>
            <a:r>
              <a:rPr lang="en-US"/>
              <a:t>Functions in enzyme systems </a:t>
            </a:r>
          </a:p>
          <a:p>
            <a:r>
              <a:rPr lang="en-US"/>
              <a:t>Bolls are major sinks for K, uptake may reach 3 lb/A/day during boll development</a:t>
            </a:r>
          </a:p>
          <a:p>
            <a:r>
              <a:rPr lang="en-US"/>
              <a:t>About 70% of total uptake occurs after first bloom</a:t>
            </a:r>
          </a:p>
        </p:txBody>
      </p:sp>
      <p:pic>
        <p:nvPicPr>
          <p:cNvPr id="209929" name="Picture 9" descr="Cotton 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841" y="2275840"/>
            <a:ext cx="4707466" cy="35966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223161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9929"/>
                                        </p:tgtEl>
                                        <p:attrNameLst>
                                          <p:attrName>style.visibility</p:attrName>
                                        </p:attrNameLst>
                                      </p:cBhvr>
                                      <p:to>
                                        <p:strVal val="visible"/>
                                      </p:to>
                                    </p:set>
                                    <p:animEffect transition="in" filter="fade">
                                      <p:cBhvr>
                                        <p:cTn id="7" dur="2000"/>
                                        <p:tgtEl>
                                          <p:spTgt spid="209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006" name="Rectangle 14"/>
          <p:cNvSpPr>
            <a:spLocks noGrp="1" noChangeArrowheads="1"/>
          </p:cNvSpPr>
          <p:nvPr>
            <p:ph type="title"/>
          </p:nvPr>
        </p:nvSpPr>
        <p:spPr/>
        <p:txBody>
          <a:bodyPr>
            <a:normAutofit fontScale="90000"/>
          </a:bodyPr>
          <a:lstStyle/>
          <a:p>
            <a:r>
              <a:rPr lang="en-US"/>
              <a:t>K Uptake by Modern Cotton Varieties, Lint Yield 880 lb/A</a:t>
            </a:r>
          </a:p>
        </p:txBody>
      </p:sp>
      <p:sp>
        <p:nvSpPr>
          <p:cNvPr id="84999" name="Text Box 7"/>
          <p:cNvSpPr txBox="1">
            <a:spLocks noChangeArrowheads="1"/>
          </p:cNvSpPr>
          <p:nvPr/>
        </p:nvSpPr>
        <p:spPr bwMode="auto">
          <a:xfrm>
            <a:off x="81280" y="9320107"/>
            <a:ext cx="3603413" cy="3905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eaLnBrk="0" hangingPunct="0"/>
            <a:r>
              <a:rPr lang="en-US" sz="1700"/>
              <a:t>Source: Mullins &amp; Burmester, 1990</a:t>
            </a:r>
          </a:p>
        </p:txBody>
      </p:sp>
      <p:graphicFrame>
        <p:nvGraphicFramePr>
          <p:cNvPr id="85000" name="Object 8"/>
          <p:cNvGraphicFramePr>
            <a:graphicFrameLocks noGrp="1"/>
          </p:cNvGraphicFramePr>
          <p:nvPr>
            <p:ph sz="half" idx="4294967295"/>
            <p:extLst>
              <p:ext uri="{D42A27DB-BD31-4B8C-83A1-F6EECF244321}">
                <p14:modId xmlns:p14="http://schemas.microsoft.com/office/powerpoint/2010/main" val="684676134"/>
              </p:ext>
            </p:extLst>
          </p:nvPr>
        </p:nvGraphicFramePr>
        <p:xfrm>
          <a:off x="758825" y="2239963"/>
          <a:ext cx="11412538" cy="5453062"/>
        </p:xfrm>
        <a:graphic>
          <a:graphicData uri="http://schemas.openxmlformats.org/presentationml/2006/ole">
            <mc:AlternateContent xmlns:mc="http://schemas.openxmlformats.org/markup-compatibility/2006">
              <mc:Choice xmlns:v="urn:schemas-microsoft-com:vml" Requires="v">
                <p:oleObj spid="_x0000_s24587" name="Chart" r:id="rId4" imgW="8851900" imgH="4229100" progId="MSGraph.Chart.8">
                  <p:embed followColorScheme="full"/>
                </p:oleObj>
              </mc:Choice>
              <mc:Fallback>
                <p:oleObj name="Chart" r:id="rId4" imgW="8851900" imgH="4229100" progId="MSGraph.Chart.8">
                  <p:embed followColorScheme="full"/>
                  <p:pic>
                    <p:nvPicPr>
                      <p:cNvPr id="0" name=""/>
                      <p:cNvPicPr>
                        <a:picLocks noGrp="1" noChangeArrowheads="1"/>
                      </p:cNvPicPr>
                      <p:nvPr/>
                    </p:nvPicPr>
                    <p:blipFill>
                      <a:blip r:embed="rId5"/>
                      <a:srcRect/>
                      <a:stretch>
                        <a:fillRect/>
                      </a:stretch>
                    </p:blipFill>
                    <p:spPr bwMode="auto">
                      <a:xfrm>
                        <a:off x="758825" y="2239963"/>
                        <a:ext cx="11412538" cy="5453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oleObj>
              </mc:Fallback>
            </mc:AlternateContent>
          </a:graphicData>
        </a:graphic>
      </p:graphicFrame>
      <p:grpSp>
        <p:nvGrpSpPr>
          <p:cNvPr id="85009" name="Group 17"/>
          <p:cNvGrpSpPr>
            <a:grpSpLocks/>
          </p:cNvGrpSpPr>
          <p:nvPr/>
        </p:nvGrpSpPr>
        <p:grpSpPr bwMode="auto">
          <a:xfrm>
            <a:off x="826347" y="2623538"/>
            <a:ext cx="8918222" cy="2725138"/>
            <a:chOff x="366" y="1162"/>
            <a:chExt cx="3950" cy="1207"/>
          </a:xfrm>
        </p:grpSpPr>
        <p:sp>
          <p:nvSpPr>
            <p:cNvPr id="84998" name="Rectangle 6"/>
            <p:cNvSpPr>
              <a:spLocks noChangeArrowheads="1"/>
            </p:cNvSpPr>
            <p:nvPr/>
          </p:nvSpPr>
          <p:spPr bwMode="auto">
            <a:xfrm>
              <a:off x="1296" y="1162"/>
              <a:ext cx="3020" cy="32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r>
                <a:rPr lang="en-US" sz="2000" b="1" u="sng" dirty="0">
                  <a:solidFill>
                    <a:schemeClr val="hlink"/>
                  </a:solidFill>
                </a:rPr>
                <a:t>Averaged across four varieties</a:t>
              </a:r>
            </a:p>
            <a:p>
              <a:pPr algn="ctr" eaLnBrk="0" hangingPunct="0"/>
              <a:r>
                <a:rPr lang="en-US" sz="2000" b="1" dirty="0" err="1">
                  <a:solidFill>
                    <a:schemeClr val="hlink"/>
                  </a:solidFill>
                </a:rPr>
                <a:t>Deltapine</a:t>
              </a:r>
              <a:r>
                <a:rPr lang="en-US" sz="2000" b="1" dirty="0">
                  <a:solidFill>
                    <a:schemeClr val="hlink"/>
                  </a:solidFill>
                </a:rPr>
                <a:t> 90, Stoneville 825, Coker 315, Paymaster 145</a:t>
              </a:r>
            </a:p>
          </p:txBody>
        </p:sp>
        <p:sp>
          <p:nvSpPr>
            <p:cNvPr id="85008" name="Text Box 16"/>
            <p:cNvSpPr txBox="1">
              <a:spLocks noChangeArrowheads="1"/>
            </p:cNvSpPr>
            <p:nvPr/>
          </p:nvSpPr>
          <p:spPr bwMode="auto">
            <a:xfrm rot="16200000">
              <a:off x="161" y="1879"/>
              <a:ext cx="695"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K, lb/A</a:t>
              </a:r>
            </a:p>
          </p:txBody>
        </p:sp>
      </p:grpSp>
    </p:spTree>
    <p:extLst>
      <p:ext uri="{BB962C8B-B14F-4D97-AF65-F5344CB8AC3E}">
        <p14:creationId xmlns:p14="http://schemas.microsoft.com/office/powerpoint/2010/main" val="16631554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5006"/>
                                        </p:tgtEl>
                                        <p:attrNameLst>
                                          <p:attrName>style.visibility</p:attrName>
                                        </p:attrNameLst>
                                      </p:cBhvr>
                                      <p:to>
                                        <p:strVal val="visible"/>
                                      </p:to>
                                    </p:set>
                                    <p:animEffect transition="in" filter="randombar(horizontal)">
                                      <p:cBhvr>
                                        <p:cTn id="7" dur="500"/>
                                        <p:tgtEl>
                                          <p:spTgt spid="85006"/>
                                        </p:tgtEl>
                                      </p:cBhvr>
                                    </p:animEffect>
                                  </p:childTnLst>
                                </p:cTn>
                              </p:par>
                            </p:childTnLst>
                          </p:cTn>
                        </p:par>
                        <p:par>
                          <p:cTn id="8" fill="hold" nodeType="afterGroup">
                            <p:stCondLst>
                              <p:cond delay="500"/>
                            </p:stCondLst>
                            <p:childTnLst>
                              <p:par>
                                <p:cTn id="9" presetID="18" presetClass="entr" presetSubtype="6" repeatDur="0" restart="never" fill="hold" grpId="0" nodeType="afterEffect">
                                  <p:stCondLst>
                                    <p:cond delay="0"/>
                                  </p:stCondLst>
                                  <p:childTnLst>
                                    <p:set>
                                      <p:cBhvr>
                                        <p:cTn id="10" dur="1" fill="hold">
                                          <p:stCondLst>
                                            <p:cond delay="0"/>
                                          </p:stCondLst>
                                        </p:cTn>
                                        <p:tgtEl>
                                          <p:spTgt spid="85000"/>
                                        </p:tgtEl>
                                        <p:attrNameLst>
                                          <p:attrName>style.visibility</p:attrName>
                                        </p:attrNameLst>
                                      </p:cBhvr>
                                      <p:to>
                                        <p:strVal val="visible"/>
                                      </p:to>
                                    </p:set>
                                    <p:animEffect transition="in" filter="strips(downRight)">
                                      <p:cBhvr>
                                        <p:cTn id="11" dur="1000"/>
                                        <p:tgtEl>
                                          <p:spTgt spid="85000"/>
                                        </p:tgtEl>
                                      </p:cBhvr>
                                    </p:animEffect>
                                  </p:childTnLst>
                                </p:cTn>
                              </p:par>
                              <p:par>
                                <p:cTn id="12" presetID="18" presetClass="entr" presetSubtype="6" repeatDur="0" restart="never" fill="hold" nodeType="withEffect">
                                  <p:stCondLst>
                                    <p:cond delay="0"/>
                                  </p:stCondLst>
                                  <p:childTnLst>
                                    <p:set>
                                      <p:cBhvr>
                                        <p:cTn id="13" dur="1" fill="hold">
                                          <p:stCondLst>
                                            <p:cond delay="0"/>
                                          </p:stCondLst>
                                        </p:cTn>
                                        <p:tgtEl>
                                          <p:spTgt spid="85009"/>
                                        </p:tgtEl>
                                        <p:attrNameLst>
                                          <p:attrName>style.visibility</p:attrName>
                                        </p:attrNameLst>
                                      </p:cBhvr>
                                      <p:to>
                                        <p:strVal val="visible"/>
                                      </p:to>
                                    </p:set>
                                    <p:animEffect transition="in" filter="strips(downRight)">
                                      <p:cBhvr>
                                        <p:cTn id="14" dur="1000"/>
                                        <p:tgtEl>
                                          <p:spTgt spid="85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6" grpId="0"/>
      <p:bldOleChart spid="8500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7" name="Rectangle 17"/>
          <p:cNvSpPr>
            <a:spLocks noGrp="1" noChangeArrowheads="1"/>
          </p:cNvSpPr>
          <p:nvPr>
            <p:ph type="title"/>
          </p:nvPr>
        </p:nvSpPr>
        <p:spPr/>
        <p:txBody>
          <a:bodyPr/>
          <a:lstStyle/>
          <a:p>
            <a:r>
              <a:rPr lang="en-US"/>
              <a:t>K Compartmentation by Developing Cotton Bolls</a:t>
            </a:r>
          </a:p>
        </p:txBody>
      </p:sp>
      <p:sp>
        <p:nvSpPr>
          <p:cNvPr id="184338" name="Rectangle 18"/>
          <p:cNvSpPr>
            <a:spLocks noGrp="1" noChangeArrowheads="1"/>
          </p:cNvSpPr>
          <p:nvPr>
            <p:ph type="body" idx="1"/>
          </p:nvPr>
        </p:nvSpPr>
        <p:spPr/>
        <p:txBody>
          <a:bodyPr/>
          <a:lstStyle/>
          <a:p>
            <a:pPr marL="0" indent="0"/>
            <a:r>
              <a:rPr lang="en-US" sz="2800"/>
              <a:t>N-P-K compartmentation is 140-32-122 mg/boll 4.7 - 1 - 4  ratio</a:t>
            </a:r>
          </a:p>
          <a:p>
            <a:pPr marL="0" indent="0"/>
            <a:endParaRPr lang="en-US" sz="2800"/>
          </a:p>
        </p:txBody>
      </p:sp>
      <p:grpSp>
        <p:nvGrpSpPr>
          <p:cNvPr id="184341" name="Group 21"/>
          <p:cNvGrpSpPr>
            <a:grpSpLocks/>
          </p:cNvGrpSpPr>
          <p:nvPr/>
        </p:nvGrpSpPr>
        <p:grpSpPr bwMode="auto">
          <a:xfrm>
            <a:off x="666044" y="2386472"/>
            <a:ext cx="11799147" cy="6579164"/>
            <a:chOff x="295" y="1057"/>
            <a:chExt cx="5226" cy="2914"/>
          </a:xfrm>
        </p:grpSpPr>
        <p:grpSp>
          <p:nvGrpSpPr>
            <p:cNvPr id="184340" name="Group 20"/>
            <p:cNvGrpSpPr>
              <a:grpSpLocks/>
            </p:cNvGrpSpPr>
            <p:nvPr/>
          </p:nvGrpSpPr>
          <p:grpSpPr bwMode="auto">
            <a:xfrm>
              <a:off x="295" y="1057"/>
              <a:ext cx="5226" cy="2914"/>
              <a:chOff x="391" y="1057"/>
              <a:chExt cx="5226" cy="2914"/>
            </a:xfrm>
          </p:grpSpPr>
          <p:graphicFrame>
            <p:nvGraphicFramePr>
              <p:cNvPr id="184323" name="Object 3"/>
              <p:cNvGraphicFramePr>
                <a:graphicFrameLocks/>
              </p:cNvGraphicFramePr>
              <p:nvPr>
                <p:extLst>
                  <p:ext uri="{D42A27DB-BD31-4B8C-83A1-F6EECF244321}">
                    <p14:modId xmlns:p14="http://schemas.microsoft.com/office/powerpoint/2010/main" val="1917918088"/>
                  </p:ext>
                </p:extLst>
              </p:nvPr>
            </p:nvGraphicFramePr>
            <p:xfrm>
              <a:off x="623" y="1057"/>
              <a:ext cx="4994" cy="2750"/>
            </p:xfrm>
            <a:graphic>
              <a:graphicData uri="http://schemas.openxmlformats.org/presentationml/2006/ole">
                <mc:AlternateContent xmlns:mc="http://schemas.openxmlformats.org/markup-compatibility/2006">
                  <mc:Choice xmlns:v="urn:schemas-microsoft-com:vml" Requires="v">
                    <p:oleObj spid="_x0000_s26635" name="Chart" r:id="rId4" imgW="8737600" imgH="4140200" progId="MSGraph.Chart.8">
                      <p:embed followColorScheme="full"/>
                    </p:oleObj>
                  </mc:Choice>
                  <mc:Fallback>
                    <p:oleObj name="Chart" r:id="rId4" imgW="8737600" imgH="4140200" progId="MSGraph.Chart.8">
                      <p:embed followColorScheme="full"/>
                      <p:pic>
                        <p:nvPicPr>
                          <p:cNvPr id="0" name=""/>
                          <p:cNvPicPr>
                            <a:picLocks noChangeArrowheads="1"/>
                          </p:cNvPicPr>
                          <p:nvPr/>
                        </p:nvPicPr>
                        <p:blipFill>
                          <a:blip r:embed="rId5"/>
                          <a:srcRect/>
                          <a:stretch>
                            <a:fillRect/>
                          </a:stretch>
                        </p:blipFill>
                        <p:spPr bwMode="auto">
                          <a:xfrm>
                            <a:off x="623" y="1057"/>
                            <a:ext cx="4994" cy="2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4326" name="Rectangle 6"/>
              <p:cNvSpPr>
                <a:spLocks noChangeArrowheads="1"/>
              </p:cNvSpPr>
              <p:nvPr/>
            </p:nvSpPr>
            <p:spPr bwMode="auto">
              <a:xfrm rot="16200000">
                <a:off x="262" y="2168"/>
                <a:ext cx="476" cy="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2600"/>
                  <a:t>K, mg</a:t>
                </a:r>
              </a:p>
            </p:txBody>
          </p:sp>
          <p:sp>
            <p:nvSpPr>
              <p:cNvPr id="184327" name="Rectangle 7"/>
              <p:cNvSpPr>
                <a:spLocks noChangeArrowheads="1"/>
              </p:cNvSpPr>
              <p:nvPr/>
            </p:nvSpPr>
            <p:spPr bwMode="auto">
              <a:xfrm>
                <a:off x="960" y="3753"/>
                <a:ext cx="4368" cy="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2600"/>
                  <a:t>Days After Pollination</a:t>
                </a:r>
              </a:p>
            </p:txBody>
          </p:sp>
          <p:sp>
            <p:nvSpPr>
              <p:cNvPr id="184330" name="Text Box 10"/>
              <p:cNvSpPr txBox="1">
                <a:spLocks noChangeArrowheads="1"/>
              </p:cNvSpPr>
              <p:nvPr/>
            </p:nvSpPr>
            <p:spPr bwMode="auto">
              <a:xfrm>
                <a:off x="1091" y="1360"/>
                <a:ext cx="2455" cy="198"/>
              </a:xfrm>
              <a:prstGeom prst="rect">
                <a:avLst/>
              </a:prstGeom>
              <a:solidFill>
                <a:srgbClr val="0080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300" b="1">
                    <a:solidFill>
                      <a:schemeClr val="bg1"/>
                    </a:solidFill>
                  </a:rPr>
                  <a:t>Mature boll oven-dry weight ~ 6.5 grams</a:t>
                </a:r>
              </a:p>
            </p:txBody>
          </p:sp>
        </p:grpSp>
        <p:sp>
          <p:nvSpPr>
            <p:cNvPr id="184324" name="Rectangle 4"/>
            <p:cNvSpPr>
              <a:spLocks noChangeArrowheads="1"/>
            </p:cNvSpPr>
            <p:nvPr/>
          </p:nvSpPr>
          <p:spPr bwMode="auto">
            <a:xfrm>
              <a:off x="3596" y="2880"/>
              <a:ext cx="469" cy="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3400" b="1">
                  <a:solidFill>
                    <a:srgbClr val="008000"/>
                  </a:solidFill>
                  <a:latin typeface="Times New Roman" charset="0"/>
                </a:rPr>
                <a:t>Seed</a:t>
              </a:r>
            </a:p>
          </p:txBody>
        </p:sp>
        <p:sp>
          <p:nvSpPr>
            <p:cNvPr id="184325" name="Rectangle 5"/>
            <p:cNvSpPr>
              <a:spLocks noChangeArrowheads="1"/>
            </p:cNvSpPr>
            <p:nvPr/>
          </p:nvSpPr>
          <p:spPr bwMode="auto">
            <a:xfrm>
              <a:off x="3659" y="1440"/>
              <a:ext cx="406" cy="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3400" b="1">
                  <a:solidFill>
                    <a:srgbClr val="FF0000"/>
                  </a:solidFill>
                  <a:latin typeface="Times New Roman" charset="0"/>
                </a:rPr>
                <a:t>Bur</a:t>
              </a:r>
            </a:p>
          </p:txBody>
        </p:sp>
        <p:sp>
          <p:nvSpPr>
            <p:cNvPr id="184328" name="Rectangle 8"/>
            <p:cNvSpPr>
              <a:spLocks noChangeArrowheads="1"/>
            </p:cNvSpPr>
            <p:nvPr/>
          </p:nvSpPr>
          <p:spPr bwMode="auto">
            <a:xfrm>
              <a:off x="3072" y="2304"/>
              <a:ext cx="563" cy="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r>
                <a:rPr lang="en-US" sz="3400" b="1">
                  <a:solidFill>
                    <a:srgbClr val="0000FF"/>
                  </a:solidFill>
                  <a:latin typeface="Times New Roman" charset="0"/>
                </a:rPr>
                <a:t>Fiber</a:t>
              </a:r>
            </a:p>
          </p:txBody>
        </p:sp>
      </p:grpSp>
      <p:sp>
        <p:nvSpPr>
          <p:cNvPr id="184331" name="Text Box 11"/>
          <p:cNvSpPr txBox="1">
            <a:spLocks noChangeArrowheads="1"/>
          </p:cNvSpPr>
          <p:nvPr/>
        </p:nvSpPr>
        <p:spPr bwMode="auto">
          <a:xfrm>
            <a:off x="73715" y="9320107"/>
            <a:ext cx="4173959" cy="392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eaLnBrk="0" hangingPunct="0"/>
            <a:r>
              <a:rPr lang="en-US" sz="1700"/>
              <a:t>Source: Leffler. 1986. Cotton Physiology</a:t>
            </a:r>
          </a:p>
        </p:txBody>
      </p:sp>
    </p:spTree>
    <p:extLst>
      <p:ext uri="{BB962C8B-B14F-4D97-AF65-F5344CB8AC3E}">
        <p14:creationId xmlns:p14="http://schemas.microsoft.com/office/powerpoint/2010/main" val="174293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4337"/>
                                        </p:tgtEl>
                                        <p:attrNameLst>
                                          <p:attrName>style.visibility</p:attrName>
                                        </p:attrNameLst>
                                      </p:cBhvr>
                                      <p:to>
                                        <p:strVal val="visible"/>
                                      </p:to>
                                    </p:set>
                                    <p:animEffect transition="in" filter="randombar(horizontal)">
                                      <p:cBhvr>
                                        <p:cTn id="7" dur="500"/>
                                        <p:tgtEl>
                                          <p:spTgt spid="184337"/>
                                        </p:tgtEl>
                                      </p:cBhvr>
                                    </p:animEffect>
                                  </p:childTnLst>
                                </p:cTn>
                              </p:par>
                            </p:childTnLst>
                          </p:cTn>
                        </p:par>
                        <p:par>
                          <p:cTn id="8" fill="hold" nodeType="afterGroup">
                            <p:stCondLst>
                              <p:cond delay="500"/>
                            </p:stCondLst>
                            <p:childTnLst>
                              <p:par>
                                <p:cTn id="9" presetID="18" presetClass="entr" presetSubtype="6" repeatDur="0" restart="never" fill="hold" grpId="0" nodeType="afterEffect">
                                  <p:stCondLst>
                                    <p:cond delay="0"/>
                                  </p:stCondLst>
                                  <p:childTnLst>
                                    <p:set>
                                      <p:cBhvr>
                                        <p:cTn id="10" dur="1" fill="hold">
                                          <p:stCondLst>
                                            <p:cond delay="0"/>
                                          </p:stCondLst>
                                        </p:cTn>
                                        <p:tgtEl>
                                          <p:spTgt spid="184338"/>
                                        </p:tgtEl>
                                        <p:attrNameLst>
                                          <p:attrName>style.visibility</p:attrName>
                                        </p:attrNameLst>
                                      </p:cBhvr>
                                      <p:to>
                                        <p:strVal val="visible"/>
                                      </p:to>
                                    </p:set>
                                    <p:animEffect transition="in" filter="strips(downRight)">
                                      <p:cBhvr>
                                        <p:cTn id="11" dur="1000"/>
                                        <p:tgtEl>
                                          <p:spTgt spid="184338"/>
                                        </p:tgtEl>
                                      </p:cBhvr>
                                    </p:animEffect>
                                  </p:childTnLst>
                                </p:cTn>
                              </p:par>
                            </p:childTnLst>
                          </p:cTn>
                        </p:par>
                        <p:par>
                          <p:cTn id="12" fill="hold" nodeType="afterGroup">
                            <p:stCondLst>
                              <p:cond delay="1500"/>
                            </p:stCondLst>
                            <p:childTnLst>
                              <p:par>
                                <p:cTn id="13" presetID="18" presetClass="entr" presetSubtype="6" repeatDur="0" restart="never" fill="hold" nodeType="afterEffect">
                                  <p:stCondLst>
                                    <p:cond delay="0"/>
                                  </p:stCondLst>
                                  <p:childTnLst>
                                    <p:set>
                                      <p:cBhvr>
                                        <p:cTn id="14" dur="1" fill="hold">
                                          <p:stCondLst>
                                            <p:cond delay="0"/>
                                          </p:stCondLst>
                                        </p:cTn>
                                        <p:tgtEl>
                                          <p:spTgt spid="184341"/>
                                        </p:tgtEl>
                                        <p:attrNameLst>
                                          <p:attrName>style.visibility</p:attrName>
                                        </p:attrNameLst>
                                      </p:cBhvr>
                                      <p:to>
                                        <p:strVal val="visible"/>
                                      </p:to>
                                    </p:set>
                                    <p:animEffect transition="in" filter="strips(downRight)">
                                      <p:cBhvr>
                                        <p:cTn id="15" dur="1000"/>
                                        <p:tgtEl>
                                          <p:spTgt spid="18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7" grpId="0"/>
      <p:bldP spid="18433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43" name="Rectangle 1031"/>
          <p:cNvSpPr>
            <a:spLocks noGrp="1" noChangeArrowheads="1"/>
          </p:cNvSpPr>
          <p:nvPr>
            <p:ph type="title"/>
          </p:nvPr>
        </p:nvSpPr>
        <p:spPr/>
        <p:txBody>
          <a:bodyPr>
            <a:normAutofit fontScale="90000"/>
          </a:bodyPr>
          <a:lstStyle/>
          <a:p>
            <a:r>
              <a:rPr lang="en-US"/>
              <a:t>Reasons to Build</a:t>
            </a:r>
            <a:br>
              <a:rPr lang="en-US"/>
            </a:br>
            <a:r>
              <a:rPr lang="en-US"/>
              <a:t>Soil Test K </a:t>
            </a:r>
          </a:p>
        </p:txBody>
      </p:sp>
      <p:sp>
        <p:nvSpPr>
          <p:cNvPr id="91144" name="Rectangle 1032"/>
          <p:cNvSpPr>
            <a:spLocks noGrp="1" noChangeArrowheads="1"/>
          </p:cNvSpPr>
          <p:nvPr>
            <p:ph type="body" idx="1"/>
          </p:nvPr>
        </p:nvSpPr>
        <p:spPr>
          <a:no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Stimulate photosynthetic efficiency</a:t>
            </a:r>
          </a:p>
          <a:p>
            <a:r>
              <a:rPr lang="en-US"/>
              <a:t>Enhance efficient use of soil moisture</a:t>
            </a:r>
          </a:p>
          <a:p>
            <a:r>
              <a:rPr lang="en-US"/>
              <a:t>Increase root growth for efficient uptake of other nutrients</a:t>
            </a:r>
          </a:p>
          <a:p>
            <a:r>
              <a:rPr lang="en-US"/>
              <a:t>Capitalize on </a:t>
            </a:r>
            <a:r>
              <a:rPr lang="ja-JP" altLang="en-US"/>
              <a:t>“</a:t>
            </a:r>
            <a:r>
              <a:rPr lang="en-US"/>
              <a:t>good weather</a:t>
            </a:r>
            <a:r>
              <a:rPr lang="ja-JP" altLang="en-US"/>
              <a:t>”</a:t>
            </a:r>
            <a:r>
              <a:rPr lang="en-US"/>
              <a:t> years</a:t>
            </a:r>
          </a:p>
          <a:p>
            <a:r>
              <a:rPr lang="en-US"/>
              <a:t>Minimize risk associated with </a:t>
            </a:r>
            <a:r>
              <a:rPr lang="ja-JP" altLang="en-US"/>
              <a:t>“</a:t>
            </a:r>
            <a:r>
              <a:rPr lang="en-US"/>
              <a:t>bad weather</a:t>
            </a:r>
            <a:r>
              <a:rPr lang="ja-JP" altLang="en-US"/>
              <a:t>”</a:t>
            </a:r>
            <a:r>
              <a:rPr lang="en-US"/>
              <a:t> years</a:t>
            </a:r>
          </a:p>
          <a:p>
            <a:r>
              <a:rPr lang="en-US"/>
              <a:t>Raise soil productivity</a:t>
            </a:r>
          </a:p>
          <a:p>
            <a:r>
              <a:rPr lang="en-US"/>
              <a:t>Increase yield potential of all crops in the rotation</a:t>
            </a:r>
          </a:p>
          <a:p>
            <a:r>
              <a:rPr lang="en-US"/>
              <a:t>Improve grower profit potential</a:t>
            </a:r>
          </a:p>
          <a:p>
            <a:r>
              <a:rPr lang="en-US"/>
              <a:t>Rules of thumb for raising soil test K</a:t>
            </a:r>
          </a:p>
          <a:p>
            <a:pPr lvl="1"/>
            <a:r>
              <a:rPr lang="en-US"/>
              <a:t>8 to 16 lb K</a:t>
            </a:r>
            <a:r>
              <a:rPr lang="en-US" baseline="-25000"/>
              <a:t>2</a:t>
            </a:r>
            <a:r>
              <a:rPr lang="en-US"/>
              <a:t>O needed above crop removal to build soil test K by 1 ppm on sandy loam to silt loam soils                                          	</a:t>
            </a:r>
          </a:p>
          <a:p>
            <a:endParaRPr lang="en-US"/>
          </a:p>
        </p:txBody>
      </p:sp>
    </p:spTree>
    <p:extLst>
      <p:ext uri="{BB962C8B-B14F-4D97-AF65-F5344CB8AC3E}">
        <p14:creationId xmlns:p14="http://schemas.microsoft.com/office/powerpoint/2010/main" val="27851734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1143"/>
                                        </p:tgtEl>
                                        <p:attrNameLst>
                                          <p:attrName>style.visibility</p:attrName>
                                        </p:attrNameLst>
                                      </p:cBhvr>
                                      <p:to>
                                        <p:strVal val="visible"/>
                                      </p:to>
                                    </p:set>
                                    <p:animEffect transition="in" filter="randombar(horizontal)">
                                      <p:cBhvr>
                                        <p:cTn id="7" dur="500"/>
                                        <p:tgtEl>
                                          <p:spTgt spid="911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repeatDur="0" restart="never" fill="hold" grpId="0" nodeType="clickEffect">
                                  <p:stCondLst>
                                    <p:cond delay="0"/>
                                  </p:stCondLst>
                                  <p:childTnLst>
                                    <p:set>
                                      <p:cBhvr>
                                        <p:cTn id="11" dur="1" fill="hold">
                                          <p:stCondLst>
                                            <p:cond delay="0"/>
                                          </p:stCondLst>
                                        </p:cTn>
                                        <p:tgtEl>
                                          <p:spTgt spid="91144"/>
                                        </p:tgtEl>
                                        <p:attrNameLst>
                                          <p:attrName>style.visibility</p:attrName>
                                        </p:attrNameLst>
                                      </p:cBhvr>
                                      <p:to>
                                        <p:strVal val="visible"/>
                                      </p:to>
                                    </p:set>
                                    <p:animEffect transition="in" filter="strips(downRight)">
                                      <p:cBhvr>
                                        <p:cTn id="12" dur="10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p:bldP spid="91144"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4" name="Rectangle 10"/>
          <p:cNvSpPr>
            <a:spLocks noGrp="1" noChangeArrowheads="1"/>
          </p:cNvSpPr>
          <p:nvPr>
            <p:ph type="title"/>
          </p:nvPr>
        </p:nvSpPr>
        <p:spPr/>
        <p:txBody>
          <a:bodyPr/>
          <a:lstStyle/>
          <a:p>
            <a:r>
              <a:rPr lang="en-US"/>
              <a:t>Probability of a K Response</a:t>
            </a:r>
          </a:p>
        </p:txBody>
      </p:sp>
      <p:grpSp>
        <p:nvGrpSpPr>
          <p:cNvPr id="93196" name="Group 12"/>
          <p:cNvGrpSpPr>
            <a:grpSpLocks/>
          </p:cNvGrpSpPr>
          <p:nvPr/>
        </p:nvGrpSpPr>
        <p:grpSpPr bwMode="auto">
          <a:xfrm>
            <a:off x="1975557" y="2492587"/>
            <a:ext cx="8536657" cy="6241183"/>
            <a:chOff x="1123" y="1104"/>
            <a:chExt cx="3413" cy="2496"/>
          </a:xfrm>
        </p:grpSpPr>
        <p:graphicFrame>
          <p:nvGraphicFramePr>
            <p:cNvPr id="93188" name="Object 4"/>
            <p:cNvGraphicFramePr>
              <a:graphicFrameLocks noChangeAspect="1"/>
            </p:cNvGraphicFramePr>
            <p:nvPr/>
          </p:nvGraphicFramePr>
          <p:xfrm>
            <a:off x="1152" y="1104"/>
            <a:ext cx="3384" cy="2016"/>
          </p:xfrm>
          <a:graphic>
            <a:graphicData uri="http://schemas.openxmlformats.org/presentationml/2006/ole">
              <mc:AlternateContent xmlns:mc="http://schemas.openxmlformats.org/markup-compatibility/2006">
                <mc:Choice xmlns:v="urn:schemas-microsoft-com:vml" Requires="v">
                  <p:oleObj spid="_x0000_s30731" name="Worksheet" r:id="rId4" imgW="2105104" imgH="1238346" progId="Excel.Sheet.8">
                    <p:embed/>
                  </p:oleObj>
                </mc:Choice>
                <mc:Fallback>
                  <p:oleObj name="Worksheet" r:id="rId4" imgW="2105104" imgH="123834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1104"/>
                          <a:ext cx="3384" cy="2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3189" name="Text Box 5"/>
            <p:cNvSpPr txBox="1">
              <a:spLocks noChangeArrowheads="1"/>
            </p:cNvSpPr>
            <p:nvPr/>
          </p:nvSpPr>
          <p:spPr bwMode="auto">
            <a:xfrm>
              <a:off x="1123" y="3120"/>
              <a:ext cx="3389" cy="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a:solidFill>
                    <a:schemeClr val="tx2"/>
                  </a:solidFill>
                </a:rPr>
                <a:t>Category definitions vary among laboratories</a:t>
              </a:r>
            </a:p>
          </p:txBody>
        </p:sp>
      </p:grpSp>
    </p:spTree>
    <p:extLst>
      <p:ext uri="{BB962C8B-B14F-4D97-AF65-F5344CB8AC3E}">
        <p14:creationId xmlns:p14="http://schemas.microsoft.com/office/powerpoint/2010/main" val="12771302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repeatDur="0" restart="never" fill="hold" nodeType="afterEffect">
                                  <p:stCondLst>
                                    <p:cond delay="0"/>
                                  </p:stCondLst>
                                  <p:childTnLst>
                                    <p:set>
                                      <p:cBhvr>
                                        <p:cTn id="6" dur="1" fill="hold">
                                          <p:stCondLst>
                                            <p:cond delay="0"/>
                                          </p:stCondLst>
                                        </p:cTn>
                                        <p:tgtEl>
                                          <p:spTgt spid="93196"/>
                                        </p:tgtEl>
                                        <p:attrNameLst>
                                          <p:attrName>style.visibility</p:attrName>
                                        </p:attrNameLst>
                                      </p:cBhvr>
                                      <p:to>
                                        <p:strVal val="visible"/>
                                      </p:to>
                                    </p:set>
                                    <p:animEffect transition="in" filter="strips(downRight)">
                                      <p:cBhvr>
                                        <p:cTn id="7" dur="10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7" name="Rectangle 11"/>
          <p:cNvSpPr>
            <a:spLocks noGrp="1" noChangeArrowheads="1"/>
          </p:cNvSpPr>
          <p:nvPr>
            <p:ph type="title"/>
          </p:nvPr>
        </p:nvSpPr>
        <p:spPr>
          <a:xfrm>
            <a:off x="672818" y="108373"/>
            <a:ext cx="11372427" cy="1625600"/>
          </a:xfrm>
        </p:spPr>
        <p:txBody>
          <a:bodyPr>
            <a:normAutofit fontScale="90000"/>
          </a:bodyPr>
          <a:lstStyle/>
          <a:p>
            <a:r>
              <a:rPr lang="en-US"/>
              <a:t>Annual K Fertilization</a:t>
            </a:r>
            <a:br>
              <a:rPr lang="en-US"/>
            </a:br>
            <a:r>
              <a:rPr lang="en-US"/>
              <a:t>Has Advantages Over</a:t>
            </a:r>
            <a:br>
              <a:rPr lang="en-US"/>
            </a:br>
            <a:r>
              <a:rPr lang="en-US"/>
              <a:t>Residual K Fertility</a:t>
            </a:r>
          </a:p>
        </p:txBody>
      </p:sp>
      <p:graphicFrame>
        <p:nvGraphicFramePr>
          <p:cNvPr id="260101" name="Object 5"/>
          <p:cNvGraphicFramePr>
            <a:graphicFrameLocks noGrp="1" noChangeAspect="1"/>
          </p:cNvGraphicFramePr>
          <p:nvPr>
            <p:ph idx="4294967295"/>
          </p:nvPr>
        </p:nvGraphicFramePr>
        <p:xfrm>
          <a:off x="1083733" y="2275841"/>
          <a:ext cx="10078720" cy="6427894"/>
        </p:xfrm>
        <a:graphic>
          <a:graphicData uri="http://schemas.openxmlformats.org/presentationml/2006/ole">
            <mc:AlternateContent xmlns:mc="http://schemas.openxmlformats.org/markup-compatibility/2006">
              <mc:Choice xmlns:v="urn:schemas-microsoft-com:vml" Requires="v">
                <p:oleObj spid="_x0000_s32779" name="Chart" r:id="rId4" imgW="5600707" imgH="3571941" progId="Excel.Chart.8">
                  <p:embed/>
                </p:oleObj>
              </mc:Choice>
              <mc:Fallback>
                <p:oleObj name="Chart" r:id="rId4" imgW="5600707" imgH="3571941"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733" y="2275841"/>
                        <a:ext cx="10078720" cy="64278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oleObj>
              </mc:Fallback>
            </mc:AlternateContent>
          </a:graphicData>
        </a:graphic>
      </p:graphicFrame>
    </p:spTree>
    <p:extLst>
      <p:ext uri="{BB962C8B-B14F-4D97-AF65-F5344CB8AC3E}">
        <p14:creationId xmlns:p14="http://schemas.microsoft.com/office/powerpoint/2010/main" val="9346878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17" name="Rectangle 17"/>
          <p:cNvSpPr>
            <a:spLocks noGrp="1" noChangeArrowheads="1"/>
          </p:cNvSpPr>
          <p:nvPr>
            <p:ph type="title"/>
          </p:nvPr>
        </p:nvSpPr>
        <p:spPr>
          <a:xfrm>
            <a:off x="672818" y="216747"/>
            <a:ext cx="11372427" cy="1625600"/>
          </a:xfrm>
        </p:spPr>
        <p:txBody>
          <a:bodyPr>
            <a:normAutofit fontScale="90000"/>
          </a:bodyPr>
          <a:lstStyle/>
          <a:p>
            <a:r>
              <a:rPr lang="en-US"/>
              <a:t>Cotton Response to Time</a:t>
            </a:r>
            <a:br>
              <a:rPr lang="en-US"/>
            </a:br>
            <a:r>
              <a:rPr lang="en-US"/>
              <a:t>and Rate of K Application</a:t>
            </a:r>
            <a:br>
              <a:rPr lang="en-US"/>
            </a:br>
            <a:r>
              <a:rPr lang="en-US"/>
              <a:t>in Alabama</a:t>
            </a:r>
          </a:p>
        </p:txBody>
      </p:sp>
      <p:graphicFrame>
        <p:nvGraphicFramePr>
          <p:cNvPr id="230403" name="Object 3"/>
          <p:cNvGraphicFramePr>
            <a:graphicFrameLocks noGrp="1" noChangeAspect="1"/>
          </p:cNvGraphicFramePr>
          <p:nvPr>
            <p:ph type="chart" idx="4294967295"/>
            <p:extLst>
              <p:ext uri="{D42A27DB-BD31-4B8C-83A1-F6EECF244321}">
                <p14:modId xmlns:p14="http://schemas.microsoft.com/office/powerpoint/2010/main" val="587142507"/>
              </p:ext>
            </p:extLst>
          </p:nvPr>
        </p:nvGraphicFramePr>
        <p:xfrm>
          <a:off x="758613" y="1950720"/>
          <a:ext cx="11704320" cy="6448213"/>
        </p:xfrm>
        <a:graphic>
          <a:graphicData uri="http://schemas.openxmlformats.org/presentationml/2006/ole">
            <mc:AlternateContent xmlns:mc="http://schemas.openxmlformats.org/markup-compatibility/2006">
              <mc:Choice xmlns:v="urn:schemas-microsoft-com:vml" Requires="v">
                <p:oleObj spid="_x0000_s34827" name="Chart" r:id="rId4" imgW="8229600" imgH="4533900" progId="MSGraph.Chart.8">
                  <p:embed followColorScheme="full"/>
                </p:oleObj>
              </mc:Choice>
              <mc:Fallback>
                <p:oleObj name="Chart" r:id="rId4" imgW="8229600" imgH="4533900" progId="MSGraph.Chart.8">
                  <p:embed followColorScheme="full"/>
                  <p:pic>
                    <p:nvPicPr>
                      <p:cNvPr id="0" name=""/>
                      <p:cNvPicPr>
                        <a:picLocks noGrp="1" noChangeAspect="1" noChangeArrowheads="1"/>
                      </p:cNvPicPr>
                      <p:nvPr/>
                    </p:nvPicPr>
                    <p:blipFill>
                      <a:blip r:embed="rId5"/>
                      <a:srcRect/>
                      <a:stretch>
                        <a:fillRect/>
                      </a:stretch>
                    </p:blipFill>
                    <p:spPr bwMode="auto">
                      <a:xfrm>
                        <a:off x="758613" y="1950720"/>
                        <a:ext cx="11704320" cy="6448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0413" name="Text Box 13"/>
          <p:cNvSpPr txBox="1">
            <a:spLocks noChangeArrowheads="1"/>
          </p:cNvSpPr>
          <p:nvPr/>
        </p:nvSpPr>
        <p:spPr bwMode="auto">
          <a:xfrm>
            <a:off x="108373" y="9320107"/>
            <a:ext cx="2808676" cy="3905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r>
              <a:rPr lang="en-US" sz="1700"/>
              <a:t>Source: Mullins et al. 1999</a:t>
            </a:r>
          </a:p>
        </p:txBody>
      </p:sp>
      <p:grpSp>
        <p:nvGrpSpPr>
          <p:cNvPr id="230421" name="Group 21"/>
          <p:cNvGrpSpPr>
            <a:grpSpLocks/>
          </p:cNvGrpSpPr>
          <p:nvPr/>
        </p:nvGrpSpPr>
        <p:grpSpPr bwMode="auto">
          <a:xfrm>
            <a:off x="774417" y="3589868"/>
            <a:ext cx="10392552" cy="4179147"/>
            <a:chOff x="343" y="1540"/>
            <a:chExt cx="4603" cy="1851"/>
          </a:xfrm>
        </p:grpSpPr>
        <p:grpSp>
          <p:nvGrpSpPr>
            <p:cNvPr id="230420" name="Group 20"/>
            <p:cNvGrpSpPr>
              <a:grpSpLocks/>
            </p:cNvGrpSpPr>
            <p:nvPr/>
          </p:nvGrpSpPr>
          <p:grpSpPr bwMode="auto">
            <a:xfrm>
              <a:off x="1702" y="3214"/>
              <a:ext cx="3244" cy="177"/>
              <a:chOff x="1702" y="3214"/>
              <a:chExt cx="3244" cy="177"/>
            </a:xfrm>
          </p:grpSpPr>
          <p:sp>
            <p:nvSpPr>
              <p:cNvPr id="230406" name="Text Box 6"/>
              <p:cNvSpPr txBox="1">
                <a:spLocks noChangeArrowheads="1"/>
              </p:cNvSpPr>
              <p:nvPr/>
            </p:nvSpPr>
            <p:spPr bwMode="auto">
              <a:xfrm>
                <a:off x="1702" y="3214"/>
                <a:ext cx="247" cy="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t>0-0</a:t>
                </a:r>
              </a:p>
            </p:txBody>
          </p:sp>
          <p:sp>
            <p:nvSpPr>
              <p:cNvPr id="230407" name="Text Box 7"/>
              <p:cNvSpPr txBox="1">
                <a:spLocks noChangeArrowheads="1"/>
              </p:cNvSpPr>
              <p:nvPr/>
            </p:nvSpPr>
            <p:spPr bwMode="auto">
              <a:xfrm>
                <a:off x="3086" y="3214"/>
                <a:ext cx="372" cy="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t>120-0</a:t>
                </a:r>
              </a:p>
            </p:txBody>
          </p:sp>
          <p:sp>
            <p:nvSpPr>
              <p:cNvPr id="230408" name="Text Box 8"/>
              <p:cNvSpPr txBox="1">
                <a:spLocks noChangeArrowheads="1"/>
              </p:cNvSpPr>
              <p:nvPr/>
            </p:nvSpPr>
            <p:spPr bwMode="auto">
              <a:xfrm>
                <a:off x="3614" y="3214"/>
                <a:ext cx="372" cy="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t>60-60</a:t>
                </a:r>
              </a:p>
            </p:txBody>
          </p:sp>
          <p:sp>
            <p:nvSpPr>
              <p:cNvPr id="230409" name="Text Box 9"/>
              <p:cNvSpPr txBox="1">
                <a:spLocks noChangeArrowheads="1"/>
              </p:cNvSpPr>
              <p:nvPr/>
            </p:nvSpPr>
            <p:spPr bwMode="auto">
              <a:xfrm>
                <a:off x="2654" y="3214"/>
                <a:ext cx="372" cy="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t>0-120</a:t>
                </a:r>
              </a:p>
            </p:txBody>
          </p:sp>
          <p:sp>
            <p:nvSpPr>
              <p:cNvPr id="230410" name="Text Box 10"/>
              <p:cNvSpPr txBox="1">
                <a:spLocks noChangeArrowheads="1"/>
              </p:cNvSpPr>
              <p:nvPr/>
            </p:nvSpPr>
            <p:spPr bwMode="auto">
              <a:xfrm>
                <a:off x="4094" y="3214"/>
                <a:ext cx="372" cy="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t>90-90</a:t>
                </a:r>
              </a:p>
            </p:txBody>
          </p:sp>
          <p:sp>
            <p:nvSpPr>
              <p:cNvPr id="230411" name="Text Box 11"/>
              <p:cNvSpPr txBox="1">
                <a:spLocks noChangeArrowheads="1"/>
              </p:cNvSpPr>
              <p:nvPr/>
            </p:nvSpPr>
            <p:spPr bwMode="auto">
              <a:xfrm>
                <a:off x="4574" y="3214"/>
                <a:ext cx="372" cy="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t>0-180</a:t>
                </a:r>
              </a:p>
            </p:txBody>
          </p:sp>
          <p:sp>
            <p:nvSpPr>
              <p:cNvPr id="230412" name="Text Box 12"/>
              <p:cNvSpPr txBox="1">
                <a:spLocks noChangeArrowheads="1"/>
              </p:cNvSpPr>
              <p:nvPr/>
            </p:nvSpPr>
            <p:spPr bwMode="auto">
              <a:xfrm>
                <a:off x="2127" y="3214"/>
                <a:ext cx="309" cy="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t>0-60</a:t>
                </a:r>
              </a:p>
            </p:txBody>
          </p:sp>
        </p:grpSp>
        <p:sp>
          <p:nvSpPr>
            <p:cNvPr id="230419" name="Text Box 19"/>
            <p:cNvSpPr txBox="1">
              <a:spLocks noChangeArrowheads="1"/>
            </p:cNvSpPr>
            <p:nvPr/>
          </p:nvSpPr>
          <p:spPr bwMode="auto">
            <a:xfrm rot="16200000">
              <a:off x="-305" y="2188"/>
              <a:ext cx="1513" cy="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b="1"/>
                <a:t>Cotton Lint Yield, lb/A</a:t>
              </a:r>
            </a:p>
          </p:txBody>
        </p:sp>
      </p:grpSp>
    </p:spTree>
    <p:extLst>
      <p:ext uri="{BB962C8B-B14F-4D97-AF65-F5344CB8AC3E}">
        <p14:creationId xmlns:p14="http://schemas.microsoft.com/office/powerpoint/2010/main" val="350274581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repeatDur="0" restart="never" fill="hold" nodeType="withEffect">
                                  <p:stCondLst>
                                    <p:cond delay="0"/>
                                  </p:stCondLst>
                                  <p:childTnLst>
                                    <p:set>
                                      <p:cBhvr>
                                        <p:cTn id="6" dur="1" fill="hold">
                                          <p:stCondLst>
                                            <p:cond delay="0"/>
                                          </p:stCondLst>
                                        </p:cTn>
                                        <p:tgtEl>
                                          <p:spTgt spid="230421"/>
                                        </p:tgtEl>
                                        <p:attrNameLst>
                                          <p:attrName>style.visibility</p:attrName>
                                        </p:attrNameLst>
                                      </p:cBhvr>
                                      <p:to>
                                        <p:strVal val="visible"/>
                                      </p:to>
                                    </p:set>
                                    <p:animEffect transition="in" filter="strips(downRight)">
                                      <p:cBhvr>
                                        <p:cTn id="7" dur="1000"/>
                                        <p:tgtEl>
                                          <p:spTgt spid="23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3" name="Rectangle 7"/>
          <p:cNvSpPr>
            <a:spLocks noGrp="1" noChangeArrowheads="1"/>
          </p:cNvSpPr>
          <p:nvPr>
            <p:ph type="title"/>
          </p:nvPr>
        </p:nvSpPr>
        <p:spPr/>
        <p:txBody>
          <a:bodyPr/>
          <a:lstStyle/>
          <a:p>
            <a:r>
              <a:rPr lang="en-US"/>
              <a:t>Auburn University Research</a:t>
            </a:r>
          </a:p>
        </p:txBody>
      </p:sp>
      <p:sp>
        <p:nvSpPr>
          <p:cNvPr id="167944" name="Rectangle 8"/>
          <p:cNvSpPr>
            <a:spLocks noGrp="1" noChangeArrowheads="1"/>
          </p:cNvSpPr>
          <p:nvPr>
            <p:ph type="body" idx="1"/>
          </p:nvPr>
        </p:nvSpPr>
        <p:spPr>
          <a:no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On low K soils, if a producer applies 90 lb K</a:t>
            </a:r>
            <a:r>
              <a:rPr lang="en-US" baseline="-25000"/>
              <a:t>2</a:t>
            </a:r>
            <a:r>
              <a:rPr lang="en-US"/>
              <a:t>O/A/year for 10 years, one might expect an average increase of 2.7 lb lint/lb K</a:t>
            </a:r>
            <a:r>
              <a:rPr lang="en-US" baseline="-25000"/>
              <a:t>2</a:t>
            </a:r>
            <a:r>
              <a:rPr lang="en-US"/>
              <a:t>O applied</a:t>
            </a:r>
          </a:p>
          <a:p>
            <a:r>
              <a:rPr lang="en-US"/>
              <a:t>On medium K soils, if a producer applies 60 lb K</a:t>
            </a:r>
            <a:r>
              <a:rPr lang="en-US" baseline="-25000"/>
              <a:t>2</a:t>
            </a:r>
            <a:r>
              <a:rPr lang="en-US"/>
              <a:t>O for 6 years, one could expect 2.0 lb lint/lb K</a:t>
            </a:r>
            <a:r>
              <a:rPr lang="en-US" baseline="-25000"/>
              <a:t>2</a:t>
            </a:r>
            <a:r>
              <a:rPr lang="en-US"/>
              <a:t>O applied</a:t>
            </a:r>
          </a:p>
          <a:p>
            <a:r>
              <a:rPr lang="en-US"/>
              <a:t>Lint yield peaked at a soil test of about 250 lb/A Mehlich 1 extractable K on a silt loam soil</a:t>
            </a:r>
          </a:p>
          <a:p>
            <a:r>
              <a:rPr lang="en-US"/>
              <a:t>In some years, K fertilization increased lint yields by more than 450 lb/A</a:t>
            </a:r>
          </a:p>
        </p:txBody>
      </p:sp>
    </p:spTree>
    <p:extLst>
      <p:ext uri="{BB962C8B-B14F-4D97-AF65-F5344CB8AC3E}">
        <p14:creationId xmlns:p14="http://schemas.microsoft.com/office/powerpoint/2010/main" val="390275556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13" name="Rectangle 17"/>
          <p:cNvSpPr>
            <a:spLocks noGrp="1" noChangeArrowheads="1"/>
          </p:cNvSpPr>
          <p:nvPr>
            <p:ph type="ctrTitle"/>
          </p:nvPr>
        </p:nvSpPr>
        <p:spPr/>
        <p:txBody>
          <a:bodyPr/>
          <a:lstStyle/>
          <a:p>
            <a:r>
              <a:rPr lang="en-US"/>
              <a:t>Potassium Nutrition</a:t>
            </a:r>
            <a:br>
              <a:rPr lang="en-US"/>
            </a:br>
            <a:r>
              <a:rPr lang="en-US"/>
              <a:t>of Cotton</a:t>
            </a:r>
          </a:p>
        </p:txBody>
      </p:sp>
      <p:pic>
        <p:nvPicPr>
          <p:cNvPr id="106515" name="Picture 19" descr="Cotton 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775" y="6114062"/>
            <a:ext cx="4944533" cy="36395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887170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71377" name="Rectangle 17"/>
          <p:cNvSpPr>
            <a:spLocks noGrp="1" noChangeArrowheads="1"/>
          </p:cNvSpPr>
          <p:nvPr>
            <p:ph type="title"/>
          </p:nvPr>
        </p:nvSpPr>
        <p:spPr>
          <a:xfrm>
            <a:off x="758614" y="108373"/>
            <a:ext cx="11372427" cy="1625600"/>
          </a:xfrm>
        </p:spPr>
        <p:txBody>
          <a:bodyPr>
            <a:normAutofit fontScale="90000"/>
          </a:bodyPr>
          <a:lstStyle/>
          <a:p>
            <a:r>
              <a:rPr lang="en-US"/>
              <a:t>Relative Cotton Yield on</a:t>
            </a:r>
            <a:br>
              <a:rPr lang="en-US"/>
            </a:br>
            <a:r>
              <a:rPr lang="en-US"/>
              <a:t>Two Silt Loam Soils as</a:t>
            </a:r>
            <a:br>
              <a:rPr lang="en-US"/>
            </a:br>
            <a:r>
              <a:rPr lang="en-US"/>
              <a:t>Affected by Soil Test K</a:t>
            </a:r>
          </a:p>
        </p:txBody>
      </p:sp>
      <p:grpSp>
        <p:nvGrpSpPr>
          <p:cNvPr id="271381" name="Group 21"/>
          <p:cNvGrpSpPr>
            <a:grpSpLocks/>
          </p:cNvGrpSpPr>
          <p:nvPr/>
        </p:nvGrpSpPr>
        <p:grpSpPr bwMode="auto">
          <a:xfrm>
            <a:off x="200942" y="2167467"/>
            <a:ext cx="11706578" cy="6563361"/>
            <a:chOff x="89" y="960"/>
            <a:chExt cx="5185" cy="2907"/>
          </a:xfrm>
        </p:grpSpPr>
        <p:sp>
          <p:nvSpPr>
            <p:cNvPr id="271364" name="Text Box 4"/>
            <p:cNvSpPr txBox="1">
              <a:spLocks noChangeArrowheads="1"/>
            </p:cNvSpPr>
            <p:nvPr/>
          </p:nvSpPr>
          <p:spPr bwMode="auto">
            <a:xfrm>
              <a:off x="904" y="3581"/>
              <a:ext cx="3166"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b="1"/>
                <a:t>In-Row Mehlich 1 Soil Test K, lb/A</a:t>
              </a:r>
            </a:p>
          </p:txBody>
        </p:sp>
        <p:grpSp>
          <p:nvGrpSpPr>
            <p:cNvPr id="271380" name="Group 20"/>
            <p:cNvGrpSpPr>
              <a:grpSpLocks/>
            </p:cNvGrpSpPr>
            <p:nvPr/>
          </p:nvGrpSpPr>
          <p:grpSpPr bwMode="auto">
            <a:xfrm>
              <a:off x="89" y="960"/>
              <a:ext cx="5185" cy="2605"/>
              <a:chOff x="89" y="960"/>
              <a:chExt cx="5185" cy="2605"/>
            </a:xfrm>
          </p:grpSpPr>
          <p:grpSp>
            <p:nvGrpSpPr>
              <p:cNvPr id="271379" name="Group 19"/>
              <p:cNvGrpSpPr>
                <a:grpSpLocks/>
              </p:cNvGrpSpPr>
              <p:nvPr/>
            </p:nvGrpSpPr>
            <p:grpSpPr bwMode="auto">
              <a:xfrm>
                <a:off x="89" y="960"/>
                <a:ext cx="5185" cy="2605"/>
                <a:chOff x="89" y="960"/>
                <a:chExt cx="5185" cy="2605"/>
              </a:xfrm>
            </p:grpSpPr>
            <p:graphicFrame>
              <p:nvGraphicFramePr>
                <p:cNvPr id="271363" name="Object 3"/>
                <p:cNvGraphicFramePr>
                  <a:graphicFrameLocks noChangeAspect="1"/>
                </p:cNvGraphicFramePr>
                <p:nvPr>
                  <p:extLst>
                    <p:ext uri="{D42A27DB-BD31-4B8C-83A1-F6EECF244321}">
                      <p14:modId xmlns:p14="http://schemas.microsoft.com/office/powerpoint/2010/main" val="1632567951"/>
                    </p:ext>
                  </p:extLst>
                </p:nvPr>
              </p:nvGraphicFramePr>
              <p:xfrm>
                <a:off x="528" y="960"/>
                <a:ext cx="4746" cy="2605"/>
              </p:xfrm>
              <a:graphic>
                <a:graphicData uri="http://schemas.openxmlformats.org/presentationml/2006/ole">
                  <mc:AlternateContent xmlns:mc="http://schemas.openxmlformats.org/markup-compatibility/2006">
                    <mc:Choice xmlns:v="urn:schemas-microsoft-com:vml" Requires="v">
                      <p:oleObj spid="_x0000_s38923" name="Chart" r:id="rId4" imgW="7772400" imgH="4114800" progId="MSGraph.Chart.8">
                        <p:embed followColorScheme="full"/>
                      </p:oleObj>
                    </mc:Choice>
                    <mc:Fallback>
                      <p:oleObj name="Chart" r:id="rId4" imgW="7772400" imgH="4114800" progId="MSGraph.Chart.8">
                        <p:embed followColorScheme="full"/>
                        <p:pic>
                          <p:nvPicPr>
                            <p:cNvPr id="0" name=""/>
                            <p:cNvPicPr>
                              <a:picLocks noChangeAspect="1" noChangeArrowheads="1"/>
                            </p:cNvPicPr>
                            <p:nvPr/>
                          </p:nvPicPr>
                          <p:blipFill>
                            <a:blip r:embed="rId5"/>
                            <a:srcRect/>
                            <a:stretch>
                              <a:fillRect/>
                            </a:stretch>
                          </p:blipFill>
                          <p:spPr bwMode="auto">
                            <a:xfrm>
                              <a:off x="528" y="960"/>
                              <a:ext cx="4746" cy="2605"/>
                            </a:xfrm>
                            <a:prstGeom prst="rect">
                              <a:avLst/>
                            </a:prstGeom>
                          </p:spPr>
                        </p:pic>
                      </p:oleObj>
                    </mc:Fallback>
                  </mc:AlternateContent>
                </a:graphicData>
              </a:graphic>
            </p:graphicFrame>
            <p:sp>
              <p:nvSpPr>
                <p:cNvPr id="271365" name="Text Box 5"/>
                <p:cNvSpPr txBox="1">
                  <a:spLocks noChangeArrowheads="1"/>
                </p:cNvSpPr>
                <p:nvPr/>
              </p:nvSpPr>
              <p:spPr bwMode="auto">
                <a:xfrm rot="16200000">
                  <a:off x="-437" y="1870"/>
                  <a:ext cx="1584" cy="5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b="1"/>
                    <a:t>Relative Yield, %</a:t>
                  </a:r>
                  <a:endParaRPr lang="en-US"/>
                </a:p>
              </p:txBody>
            </p:sp>
          </p:grpSp>
          <p:grpSp>
            <p:nvGrpSpPr>
              <p:cNvPr id="271366" name="Group 6"/>
              <p:cNvGrpSpPr>
                <a:grpSpLocks/>
              </p:cNvGrpSpPr>
              <p:nvPr/>
            </p:nvGrpSpPr>
            <p:grpSpPr bwMode="auto">
              <a:xfrm>
                <a:off x="90" y="1392"/>
                <a:ext cx="2784" cy="1824"/>
                <a:chOff x="576" y="1776"/>
                <a:chExt cx="2784" cy="1824"/>
              </a:xfrm>
            </p:grpSpPr>
            <p:grpSp>
              <p:nvGrpSpPr>
                <p:cNvPr id="271367" name="Group 7"/>
                <p:cNvGrpSpPr>
                  <a:grpSpLocks/>
                </p:cNvGrpSpPr>
                <p:nvPr/>
              </p:nvGrpSpPr>
              <p:grpSpPr bwMode="auto">
                <a:xfrm>
                  <a:off x="576" y="1776"/>
                  <a:ext cx="2784" cy="1824"/>
                  <a:chOff x="240" y="1632"/>
                  <a:chExt cx="3120" cy="2448"/>
                </a:xfrm>
              </p:grpSpPr>
              <p:sp>
                <p:nvSpPr>
                  <p:cNvPr id="271368" name="Line 8"/>
                  <p:cNvSpPr>
                    <a:spLocks noChangeShapeType="1"/>
                  </p:cNvSpPr>
                  <p:nvPr/>
                </p:nvSpPr>
                <p:spPr bwMode="auto">
                  <a:xfrm>
                    <a:off x="240" y="1632"/>
                    <a:ext cx="3120" cy="0"/>
                  </a:xfrm>
                  <a:prstGeom prst="line">
                    <a:avLst/>
                  </a:prstGeom>
                  <a:noFill/>
                  <a:ln w="28575" cap="rnd">
                    <a:solidFill>
                      <a:srgbClr val="0000FF"/>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69" name="Line 9"/>
                  <p:cNvSpPr>
                    <a:spLocks noChangeShapeType="1"/>
                  </p:cNvSpPr>
                  <p:nvPr/>
                </p:nvSpPr>
                <p:spPr bwMode="auto">
                  <a:xfrm>
                    <a:off x="3360" y="1632"/>
                    <a:ext cx="0" cy="2448"/>
                  </a:xfrm>
                  <a:prstGeom prst="line">
                    <a:avLst/>
                  </a:prstGeom>
                  <a:noFill/>
                  <a:ln w="28575" cap="rnd">
                    <a:solidFill>
                      <a:srgbClr val="0000FF"/>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71370" name="Text Box 10"/>
                <p:cNvSpPr txBox="1">
                  <a:spLocks noChangeArrowheads="1"/>
                </p:cNvSpPr>
                <p:nvPr/>
              </p:nvSpPr>
              <p:spPr bwMode="auto">
                <a:xfrm>
                  <a:off x="2016" y="2688"/>
                  <a:ext cx="1248" cy="756"/>
                </a:xfrm>
                <a:prstGeom prst="rect">
                  <a:avLst/>
                </a:prstGeom>
                <a:solidFill>
                  <a:schemeClr val="bg1"/>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600">
                      <a:solidFill>
                        <a:srgbClr val="0000CC"/>
                      </a:solidFill>
                      <a:latin typeface="Times New Roman" charset="0"/>
                    </a:rPr>
                    <a:t>In-row soil test K for 95% of maximum yield was about 350 lb/A</a:t>
                  </a:r>
                </a:p>
              </p:txBody>
            </p:sp>
          </p:grpSp>
        </p:grpSp>
      </p:grpSp>
      <p:sp>
        <p:nvSpPr>
          <p:cNvPr id="271373" name="Text Box 13"/>
          <p:cNvSpPr txBox="1">
            <a:spLocks noChangeArrowheads="1"/>
          </p:cNvSpPr>
          <p:nvPr/>
        </p:nvSpPr>
        <p:spPr bwMode="auto">
          <a:xfrm>
            <a:off x="-34491" y="9320107"/>
            <a:ext cx="5593768" cy="392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eaLnBrk="0" hangingPunct="0"/>
            <a:r>
              <a:rPr lang="en-US" sz="1700"/>
              <a:t>Source: D. Howard. 1997 soil test and 1998 yield in TN</a:t>
            </a:r>
          </a:p>
        </p:txBody>
      </p:sp>
    </p:spTree>
    <p:extLst>
      <p:ext uri="{BB962C8B-B14F-4D97-AF65-F5344CB8AC3E}">
        <p14:creationId xmlns:p14="http://schemas.microsoft.com/office/powerpoint/2010/main" val="32240399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1377"/>
                                        </p:tgtEl>
                                        <p:attrNameLst>
                                          <p:attrName>style.visibility</p:attrName>
                                        </p:attrNameLst>
                                      </p:cBhvr>
                                      <p:to>
                                        <p:strVal val="visible"/>
                                      </p:to>
                                    </p:set>
                                    <p:animEffect transition="in" filter="randombar(horizontal)">
                                      <p:cBhvr>
                                        <p:cTn id="7" dur="500"/>
                                        <p:tgtEl>
                                          <p:spTgt spid="271377"/>
                                        </p:tgtEl>
                                      </p:cBhvr>
                                    </p:animEffect>
                                  </p:childTnLst>
                                </p:cTn>
                              </p:par>
                            </p:childTnLst>
                          </p:cTn>
                        </p:par>
                        <p:par>
                          <p:cTn id="8" fill="hold" nodeType="afterGroup">
                            <p:stCondLst>
                              <p:cond delay="500"/>
                            </p:stCondLst>
                            <p:childTnLst>
                              <p:par>
                                <p:cTn id="9" presetID="18" presetClass="entr" presetSubtype="6" repeatDur="0" restart="never" fill="hold" nodeType="afterEffect">
                                  <p:stCondLst>
                                    <p:cond delay="0"/>
                                  </p:stCondLst>
                                  <p:childTnLst>
                                    <p:set>
                                      <p:cBhvr>
                                        <p:cTn id="10" dur="1" fill="hold">
                                          <p:stCondLst>
                                            <p:cond delay="0"/>
                                          </p:stCondLst>
                                        </p:cTn>
                                        <p:tgtEl>
                                          <p:spTgt spid="271381"/>
                                        </p:tgtEl>
                                        <p:attrNameLst>
                                          <p:attrName>style.visibility</p:attrName>
                                        </p:attrNameLst>
                                      </p:cBhvr>
                                      <p:to>
                                        <p:strVal val="visible"/>
                                      </p:to>
                                    </p:set>
                                    <p:animEffect transition="in" filter="strips(downRight)">
                                      <p:cBhvr>
                                        <p:cTn id="11" dur="1000"/>
                                        <p:tgtEl>
                                          <p:spTgt spid="27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7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3" name="Rectangle 13"/>
          <p:cNvSpPr>
            <a:spLocks noGrp="1" noChangeArrowheads="1"/>
          </p:cNvSpPr>
          <p:nvPr>
            <p:ph type="title"/>
          </p:nvPr>
        </p:nvSpPr>
        <p:spPr/>
        <p:txBody>
          <a:bodyPr>
            <a:normAutofit fontScale="90000"/>
          </a:bodyPr>
          <a:lstStyle/>
          <a:p>
            <a:r>
              <a:rPr lang="en-US"/>
              <a:t>Cotton Response to K</a:t>
            </a:r>
            <a:r>
              <a:rPr lang="en-US" baseline="-25000"/>
              <a:t>2</a:t>
            </a:r>
            <a:r>
              <a:rPr lang="en-US"/>
              <a:t>O</a:t>
            </a:r>
            <a:br>
              <a:rPr lang="en-US"/>
            </a:br>
            <a:r>
              <a:rPr lang="en-US"/>
              <a:t>in Mississippi</a:t>
            </a:r>
          </a:p>
        </p:txBody>
      </p:sp>
      <p:grpSp>
        <p:nvGrpSpPr>
          <p:cNvPr id="163855" name="Group 15"/>
          <p:cNvGrpSpPr>
            <a:grpSpLocks/>
          </p:cNvGrpSpPr>
          <p:nvPr/>
        </p:nvGrpSpPr>
        <p:grpSpPr bwMode="auto">
          <a:xfrm>
            <a:off x="975360" y="2275841"/>
            <a:ext cx="11054080" cy="6154702"/>
            <a:chOff x="432" y="1248"/>
            <a:chExt cx="4896" cy="2726"/>
          </a:xfrm>
        </p:grpSpPr>
        <p:sp>
          <p:nvSpPr>
            <p:cNvPr id="163842" name="Rectangle 2"/>
            <p:cNvSpPr>
              <a:spLocks noChangeArrowheads="1"/>
            </p:cNvSpPr>
            <p:nvPr/>
          </p:nvSpPr>
          <p:spPr bwMode="auto">
            <a:xfrm>
              <a:off x="432" y="1248"/>
              <a:ext cx="4896" cy="384"/>
            </a:xfrm>
            <a:prstGeom prst="rect">
              <a:avLst/>
            </a:prstGeom>
            <a:solidFill>
              <a:srgbClr val="085E1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63844" name="Object 4"/>
            <p:cNvGraphicFramePr>
              <a:graphicFrameLocks/>
            </p:cNvGraphicFramePr>
            <p:nvPr/>
          </p:nvGraphicFramePr>
          <p:xfrm>
            <a:off x="576" y="1305"/>
            <a:ext cx="4456" cy="2151"/>
          </p:xfrm>
          <a:graphic>
            <a:graphicData uri="http://schemas.openxmlformats.org/presentationml/2006/ole">
              <mc:AlternateContent xmlns:mc="http://schemas.openxmlformats.org/markup-compatibility/2006">
                <mc:Choice xmlns:v="urn:schemas-microsoft-com:vml" Requires="v">
                  <p:oleObj spid="_x0000_s40971" name="Document" r:id="rId4" imgW="8177889" imgH="3947509" progId="Word.Document.8">
                    <p:embed/>
                  </p:oleObj>
                </mc:Choice>
                <mc:Fallback>
                  <p:oleObj name="Document" r:id="rId4" imgW="8177889" imgH="3947509"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1305"/>
                          <a:ext cx="4456" cy="2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3845" name="Line 5"/>
            <p:cNvSpPr>
              <a:spLocks noChangeShapeType="1"/>
            </p:cNvSpPr>
            <p:nvPr/>
          </p:nvSpPr>
          <p:spPr bwMode="auto">
            <a:xfrm>
              <a:off x="528" y="2640"/>
              <a:ext cx="4656"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846" name="Line 6"/>
            <p:cNvSpPr>
              <a:spLocks noChangeShapeType="1"/>
            </p:cNvSpPr>
            <p:nvPr/>
          </p:nvSpPr>
          <p:spPr bwMode="auto">
            <a:xfrm>
              <a:off x="528" y="3360"/>
              <a:ext cx="4656"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847" name="Rectangle 7"/>
            <p:cNvSpPr>
              <a:spLocks noChangeArrowheads="1"/>
            </p:cNvSpPr>
            <p:nvPr/>
          </p:nvSpPr>
          <p:spPr bwMode="auto">
            <a:xfrm>
              <a:off x="528" y="3456"/>
              <a:ext cx="4656" cy="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r>
                <a:rPr lang="en-US" sz="3400"/>
                <a:t>0 to 6-in. soil K=211 lb/A, </a:t>
              </a:r>
              <a:r>
                <a:rPr lang="en-US" sz="3400">
                  <a:solidFill>
                    <a:schemeClr val="tx2"/>
                  </a:solidFill>
                </a:rPr>
                <a:t>(medium level, by Lancaster extraction)</a:t>
              </a:r>
              <a:r>
                <a:rPr lang="en-US" sz="3400"/>
                <a:t> 6 to 12-in. soil K=120 lb/A</a:t>
              </a:r>
            </a:p>
          </p:txBody>
        </p:sp>
        <p:sp>
          <p:nvSpPr>
            <p:cNvPr id="163848" name="Line 8"/>
            <p:cNvSpPr>
              <a:spLocks noChangeShapeType="1"/>
            </p:cNvSpPr>
            <p:nvPr/>
          </p:nvSpPr>
          <p:spPr bwMode="auto">
            <a:xfrm>
              <a:off x="528" y="2976"/>
              <a:ext cx="4656"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3302596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3853"/>
                                        </p:tgtEl>
                                        <p:attrNameLst>
                                          <p:attrName>style.visibility</p:attrName>
                                        </p:attrNameLst>
                                      </p:cBhvr>
                                      <p:to>
                                        <p:strVal val="visible"/>
                                      </p:to>
                                    </p:set>
                                    <p:animEffect transition="in" filter="randombar(horizontal)">
                                      <p:cBhvr>
                                        <p:cTn id="7" dur="500"/>
                                        <p:tgtEl>
                                          <p:spTgt spid="163853"/>
                                        </p:tgtEl>
                                      </p:cBhvr>
                                    </p:animEffect>
                                  </p:childTnLst>
                                </p:cTn>
                              </p:par>
                            </p:childTnLst>
                          </p:cTn>
                        </p:par>
                        <p:par>
                          <p:cTn id="8" fill="hold" nodeType="afterGroup">
                            <p:stCondLst>
                              <p:cond delay="500"/>
                            </p:stCondLst>
                            <p:childTnLst>
                              <p:par>
                                <p:cTn id="9" presetID="18" presetClass="entr" presetSubtype="6" repeatDur="0" restart="never" fill="hold" nodeType="afterEffect">
                                  <p:stCondLst>
                                    <p:cond delay="0"/>
                                  </p:stCondLst>
                                  <p:childTnLst>
                                    <p:set>
                                      <p:cBhvr>
                                        <p:cTn id="10" dur="1" fill="hold">
                                          <p:stCondLst>
                                            <p:cond delay="0"/>
                                          </p:stCondLst>
                                        </p:cTn>
                                        <p:tgtEl>
                                          <p:spTgt spid="163855"/>
                                        </p:tgtEl>
                                        <p:attrNameLst>
                                          <p:attrName>style.visibility</p:attrName>
                                        </p:attrNameLst>
                                      </p:cBhvr>
                                      <p:to>
                                        <p:strVal val="visible"/>
                                      </p:to>
                                    </p:set>
                                    <p:animEffect transition="in" filter="strips(downRight)">
                                      <p:cBhvr>
                                        <p:cTn id="11" dur="1000"/>
                                        <p:tgtEl>
                                          <p:spTgt spid="163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20" name="Rectangle 8"/>
          <p:cNvSpPr>
            <a:spLocks noGrp="1" noChangeArrowheads="1"/>
          </p:cNvSpPr>
          <p:nvPr>
            <p:ph type="title"/>
          </p:nvPr>
        </p:nvSpPr>
        <p:spPr>
          <a:xfrm>
            <a:off x="672818" y="216747"/>
            <a:ext cx="11372427" cy="1625600"/>
          </a:xfrm>
        </p:spPr>
        <p:txBody>
          <a:bodyPr/>
          <a:lstStyle/>
          <a:p>
            <a:r>
              <a:rPr lang="en-US"/>
              <a:t>Adequate K Helps Sustain Yields in Seasons with</a:t>
            </a:r>
            <a:br>
              <a:rPr lang="en-US"/>
            </a:br>
            <a:r>
              <a:rPr lang="en-US"/>
              <a:t>Lower Rainfall </a:t>
            </a:r>
          </a:p>
        </p:txBody>
      </p:sp>
      <p:pic>
        <p:nvPicPr>
          <p:cNvPr id="218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480" y="2167467"/>
            <a:ext cx="10403840" cy="6719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18116" name="Text Box 4"/>
          <p:cNvSpPr txBox="1">
            <a:spLocks noChangeArrowheads="1"/>
          </p:cNvSpPr>
          <p:nvPr/>
        </p:nvSpPr>
        <p:spPr bwMode="auto">
          <a:xfrm>
            <a:off x="44570" y="9363006"/>
            <a:ext cx="3448799" cy="392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r>
              <a:rPr lang="en-US" sz="1700"/>
              <a:t>Source: Varco. 2000. Mississippi</a:t>
            </a:r>
          </a:p>
        </p:txBody>
      </p:sp>
    </p:spTree>
    <p:extLst>
      <p:ext uri="{BB962C8B-B14F-4D97-AF65-F5344CB8AC3E}">
        <p14:creationId xmlns:p14="http://schemas.microsoft.com/office/powerpoint/2010/main" val="3873593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repeatDur="0" restart="never" fill="hold" nodeType="afterEffect">
                                  <p:stCondLst>
                                    <p:cond delay="0"/>
                                  </p:stCondLst>
                                  <p:childTnLst>
                                    <p:set>
                                      <p:cBhvr>
                                        <p:cTn id="6" dur="1" fill="hold">
                                          <p:stCondLst>
                                            <p:cond delay="0"/>
                                          </p:stCondLst>
                                        </p:cTn>
                                        <p:tgtEl>
                                          <p:spTgt spid="218115"/>
                                        </p:tgtEl>
                                        <p:attrNameLst>
                                          <p:attrName>style.visibility</p:attrName>
                                        </p:attrNameLst>
                                      </p:cBhvr>
                                      <p:to>
                                        <p:strVal val="visible"/>
                                      </p:to>
                                    </p:set>
                                    <p:animEffect transition="in" filter="strips(downRight)">
                                      <p:cBhvr>
                                        <p:cTn id="7" dur="1000"/>
                                        <p:tgtEl>
                                          <p:spTgt spid="218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75" name="Rectangle 11"/>
          <p:cNvSpPr>
            <a:spLocks noGrp="1" noChangeArrowheads="1"/>
          </p:cNvSpPr>
          <p:nvPr>
            <p:ph type="title"/>
          </p:nvPr>
        </p:nvSpPr>
        <p:spPr>
          <a:xfrm>
            <a:off x="672818" y="325120"/>
            <a:ext cx="11372427" cy="1625600"/>
          </a:xfrm>
        </p:spPr>
        <p:txBody>
          <a:bodyPr>
            <a:normAutofit fontScale="90000"/>
          </a:bodyPr>
          <a:lstStyle/>
          <a:p>
            <a:r>
              <a:rPr lang="en-US" sz="4800"/>
              <a:t>Cotton K Response May Be Greater with No-Till Compared</a:t>
            </a:r>
            <a:br>
              <a:rPr lang="en-US" sz="4800"/>
            </a:br>
            <a:r>
              <a:rPr lang="en-US" sz="4800"/>
              <a:t>to Disced or Plowed Systems</a:t>
            </a:r>
          </a:p>
        </p:txBody>
      </p:sp>
      <p:grpSp>
        <p:nvGrpSpPr>
          <p:cNvPr id="216080" name="Group 16"/>
          <p:cNvGrpSpPr>
            <a:grpSpLocks/>
          </p:cNvGrpSpPr>
          <p:nvPr/>
        </p:nvGrpSpPr>
        <p:grpSpPr bwMode="auto">
          <a:xfrm>
            <a:off x="433493" y="2275841"/>
            <a:ext cx="11216640" cy="7148124"/>
            <a:chOff x="192" y="1008"/>
            <a:chExt cx="4968" cy="3166"/>
          </a:xfrm>
        </p:grpSpPr>
        <p:grpSp>
          <p:nvGrpSpPr>
            <p:cNvPr id="216079" name="Group 15"/>
            <p:cNvGrpSpPr>
              <a:grpSpLocks/>
            </p:cNvGrpSpPr>
            <p:nvPr/>
          </p:nvGrpSpPr>
          <p:grpSpPr bwMode="auto">
            <a:xfrm>
              <a:off x="192" y="1008"/>
              <a:ext cx="4968" cy="3166"/>
              <a:chOff x="320" y="1008"/>
              <a:chExt cx="4968" cy="3166"/>
            </a:xfrm>
          </p:grpSpPr>
          <p:graphicFrame>
            <p:nvGraphicFramePr>
              <p:cNvPr id="216067" name="Object 3"/>
              <p:cNvGraphicFramePr>
                <a:graphicFrameLocks noChangeAspect="1"/>
              </p:cNvGraphicFramePr>
              <p:nvPr/>
            </p:nvGraphicFramePr>
            <p:xfrm>
              <a:off x="320" y="1008"/>
              <a:ext cx="4968" cy="3128"/>
            </p:xfrm>
            <a:graphic>
              <a:graphicData uri="http://schemas.openxmlformats.org/presentationml/2006/ole">
                <mc:AlternateContent xmlns:mc="http://schemas.openxmlformats.org/markup-compatibility/2006">
                  <mc:Choice xmlns:v="urn:schemas-microsoft-com:vml" Requires="v">
                    <p:oleObj spid="_x0000_s45067" name="Worksheet" r:id="rId4" imgW="4162234" imgH="2619375" progId="Excel.Sheet.8">
                      <p:embed/>
                    </p:oleObj>
                  </mc:Choice>
                  <mc:Fallback>
                    <p:oleObj name="Worksheet" r:id="rId4" imgW="4162234" imgH="261937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 y="1008"/>
                            <a:ext cx="4968" cy="3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16068" name="Text Box 4"/>
              <p:cNvSpPr txBox="1">
                <a:spLocks noChangeArrowheads="1"/>
              </p:cNvSpPr>
              <p:nvPr/>
            </p:nvSpPr>
            <p:spPr bwMode="auto">
              <a:xfrm>
                <a:off x="2304" y="3648"/>
                <a:ext cx="2880" cy="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3400">
                    <a:solidFill>
                      <a:schemeClr val="folHlink"/>
                    </a:solidFill>
                  </a:rPr>
                  <a:t>(72)	        (144)           (216) </a:t>
                </a:r>
              </a:p>
            </p:txBody>
          </p:sp>
          <p:sp>
            <p:nvSpPr>
              <p:cNvPr id="216070" name="Text Box 6"/>
              <p:cNvSpPr txBox="1">
                <a:spLocks noChangeArrowheads="1"/>
              </p:cNvSpPr>
              <p:nvPr/>
            </p:nvSpPr>
            <p:spPr bwMode="auto">
              <a:xfrm>
                <a:off x="1392" y="1008"/>
                <a:ext cx="3504" cy="198"/>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300" b="1"/>
                  <a:t>Leeper silty clay loam - Mississippi</a:t>
                </a:r>
              </a:p>
            </p:txBody>
          </p:sp>
          <p:sp>
            <p:nvSpPr>
              <p:cNvPr id="216077" name="Text Box 13"/>
              <p:cNvSpPr txBox="1">
                <a:spLocks noChangeArrowheads="1"/>
              </p:cNvSpPr>
              <p:nvPr/>
            </p:nvSpPr>
            <p:spPr bwMode="auto">
              <a:xfrm rot="16200000">
                <a:off x="-46" y="2237"/>
                <a:ext cx="1377"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Lint yield, lb/A</a:t>
                </a:r>
              </a:p>
            </p:txBody>
          </p:sp>
          <p:sp>
            <p:nvSpPr>
              <p:cNvPr id="216078" name="Text Box 14"/>
              <p:cNvSpPr txBox="1">
                <a:spLocks noChangeArrowheads="1"/>
              </p:cNvSpPr>
              <p:nvPr/>
            </p:nvSpPr>
            <p:spPr bwMode="auto">
              <a:xfrm>
                <a:off x="2370" y="3888"/>
                <a:ext cx="1339"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K</a:t>
                </a:r>
                <a:r>
                  <a:rPr lang="en-US" baseline="-25000"/>
                  <a:t>2</a:t>
                </a:r>
                <a:r>
                  <a:rPr lang="en-US"/>
                  <a:t>O rate, lb/A</a:t>
                </a:r>
              </a:p>
            </p:txBody>
          </p:sp>
        </p:grpSp>
        <p:sp>
          <p:nvSpPr>
            <p:cNvPr id="216069" name="Text Box 5"/>
            <p:cNvSpPr txBox="1">
              <a:spLocks noChangeArrowheads="1"/>
            </p:cNvSpPr>
            <p:nvPr/>
          </p:nvSpPr>
          <p:spPr bwMode="auto">
            <a:xfrm>
              <a:off x="1432" y="2544"/>
              <a:ext cx="3184" cy="42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atin typeface="Times New Roman" charset="0"/>
                </a:rPr>
                <a:t>Initial Lancaster soil test K =157 ppm</a:t>
              </a:r>
            </a:p>
            <a:p>
              <a:pPr eaLnBrk="0" hangingPunct="0"/>
              <a:r>
                <a:rPr lang="en-US" sz="2000">
                  <a:latin typeface="Times New Roman" charset="0"/>
                </a:rPr>
                <a:t>(Lancaster extracts 15 to 20% more K than Mehlich 3) </a:t>
              </a:r>
            </a:p>
          </p:txBody>
        </p:sp>
      </p:grpSp>
      <p:sp>
        <p:nvSpPr>
          <p:cNvPr id="216071" name="Text Box 7"/>
          <p:cNvSpPr txBox="1">
            <a:spLocks noChangeArrowheads="1"/>
          </p:cNvSpPr>
          <p:nvPr/>
        </p:nvSpPr>
        <p:spPr bwMode="auto">
          <a:xfrm>
            <a:off x="44570" y="9320107"/>
            <a:ext cx="3448799" cy="392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r>
              <a:rPr lang="en-US" sz="1700"/>
              <a:t>Source: Varco. 2000. Mississippi</a:t>
            </a:r>
          </a:p>
        </p:txBody>
      </p:sp>
    </p:spTree>
    <p:extLst>
      <p:ext uri="{BB962C8B-B14F-4D97-AF65-F5344CB8AC3E}">
        <p14:creationId xmlns:p14="http://schemas.microsoft.com/office/powerpoint/2010/main" val="356156671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repeatDur="0" restart="never" fill="hold" nodeType="afterEffect">
                                  <p:stCondLst>
                                    <p:cond delay="0"/>
                                  </p:stCondLst>
                                  <p:childTnLst>
                                    <p:set>
                                      <p:cBhvr>
                                        <p:cTn id="6" dur="1" fill="hold">
                                          <p:stCondLst>
                                            <p:cond delay="0"/>
                                          </p:stCondLst>
                                        </p:cTn>
                                        <p:tgtEl>
                                          <p:spTgt spid="216080"/>
                                        </p:tgtEl>
                                        <p:attrNameLst>
                                          <p:attrName>style.visibility</p:attrName>
                                        </p:attrNameLst>
                                      </p:cBhvr>
                                      <p:to>
                                        <p:strVal val="visible"/>
                                      </p:to>
                                    </p:set>
                                    <p:animEffect transition="in" filter="strips(downRight)">
                                      <p:cBhvr>
                                        <p:cTn id="7" dur="1000"/>
                                        <p:tgtEl>
                                          <p:spTgt spid="216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9" name="Rectangle 13"/>
          <p:cNvSpPr>
            <a:spLocks noGrp="1" noChangeArrowheads="1"/>
          </p:cNvSpPr>
          <p:nvPr>
            <p:ph type="title"/>
          </p:nvPr>
        </p:nvSpPr>
        <p:spPr/>
        <p:txBody>
          <a:bodyPr>
            <a:normAutofit fontScale="90000"/>
          </a:bodyPr>
          <a:lstStyle/>
          <a:p>
            <a:r>
              <a:rPr lang="en-US"/>
              <a:t>Soil K Stratification in</a:t>
            </a:r>
            <a:br>
              <a:rPr lang="en-US"/>
            </a:br>
            <a:r>
              <a:rPr lang="en-US"/>
              <a:t>No-Till Cotton</a:t>
            </a:r>
          </a:p>
        </p:txBody>
      </p:sp>
      <p:sp>
        <p:nvSpPr>
          <p:cNvPr id="214030" name="Rectangle 14"/>
          <p:cNvSpPr>
            <a:spLocks noGrp="1" noChangeArrowheads="1"/>
          </p:cNvSpPr>
          <p:nvPr>
            <p:ph type="body" idx="1"/>
          </p:nvPr>
        </p:nvSpPr>
        <p:spPr/>
        <p:txBody>
          <a:bodyPr/>
          <a:lstStyle/>
          <a:p>
            <a:r>
              <a:rPr lang="en-US"/>
              <a:t>Test conducted from 1991 through 1996 on a Memphis silt loam soil in west Tennessee. Soil samples were collected after crop harvest in the fall of 1996. Cotton was planted within a few inches of the original rows each year.</a:t>
            </a:r>
          </a:p>
        </p:txBody>
      </p:sp>
      <p:sp>
        <p:nvSpPr>
          <p:cNvPr id="214023" name="Text Box 7"/>
          <p:cNvSpPr txBox="1">
            <a:spLocks noChangeArrowheads="1"/>
          </p:cNvSpPr>
          <p:nvPr/>
        </p:nvSpPr>
        <p:spPr bwMode="auto">
          <a:xfrm>
            <a:off x="-17644" y="9320107"/>
            <a:ext cx="2916213" cy="392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r>
              <a:rPr lang="en-US" sz="1700"/>
              <a:t>Source: Howard et al. 1999</a:t>
            </a:r>
          </a:p>
        </p:txBody>
      </p:sp>
      <p:grpSp>
        <p:nvGrpSpPr>
          <p:cNvPr id="214033" name="Group 17"/>
          <p:cNvGrpSpPr>
            <a:grpSpLocks/>
          </p:cNvGrpSpPr>
          <p:nvPr/>
        </p:nvGrpSpPr>
        <p:grpSpPr bwMode="auto">
          <a:xfrm>
            <a:off x="835377" y="4334933"/>
            <a:ext cx="11957191" cy="5606062"/>
            <a:chOff x="370" y="1920"/>
            <a:chExt cx="5296" cy="2483"/>
          </a:xfrm>
        </p:grpSpPr>
        <p:graphicFrame>
          <p:nvGraphicFramePr>
            <p:cNvPr id="214019" name="Object 3"/>
            <p:cNvGraphicFramePr>
              <a:graphicFrameLocks noChangeAspect="1"/>
            </p:cNvGraphicFramePr>
            <p:nvPr>
              <p:extLst>
                <p:ext uri="{D42A27DB-BD31-4B8C-83A1-F6EECF244321}">
                  <p14:modId xmlns:p14="http://schemas.microsoft.com/office/powerpoint/2010/main" val="2474116412"/>
                </p:ext>
              </p:extLst>
            </p:nvPr>
          </p:nvGraphicFramePr>
          <p:xfrm>
            <a:off x="370" y="1920"/>
            <a:ext cx="5296" cy="2483"/>
          </p:xfrm>
          <a:graphic>
            <a:graphicData uri="http://schemas.openxmlformats.org/presentationml/2006/ole">
              <mc:AlternateContent xmlns:mc="http://schemas.openxmlformats.org/markup-compatibility/2006">
                <mc:Choice xmlns:v="urn:schemas-microsoft-com:vml" Requires="v">
                  <p:oleObj spid="_x0000_s47115" name="Chart" r:id="rId4" imgW="8750300" imgH="4114800" progId="MSGraph.Chart.8">
                    <p:embed followColorScheme="full"/>
                  </p:oleObj>
                </mc:Choice>
                <mc:Fallback>
                  <p:oleObj name="Chart" r:id="rId4" imgW="8750300" imgH="4114800" progId="MSGraph.Chart.8">
                    <p:embed followColorScheme="full"/>
                    <p:pic>
                      <p:nvPicPr>
                        <p:cNvPr id="0" name=""/>
                        <p:cNvPicPr>
                          <a:picLocks noChangeAspect="1" noChangeArrowheads="1"/>
                        </p:cNvPicPr>
                        <p:nvPr/>
                      </p:nvPicPr>
                      <p:blipFill>
                        <a:blip r:embed="rId5"/>
                        <a:srcRect/>
                        <a:stretch>
                          <a:fillRect/>
                        </a:stretch>
                      </p:blipFill>
                      <p:spPr bwMode="auto">
                        <a:xfrm>
                          <a:off x="370" y="1920"/>
                          <a:ext cx="5296" cy="2483"/>
                        </a:xfrm>
                        <a:prstGeom prst="rect">
                          <a:avLst/>
                        </a:prstGeom>
                      </p:spPr>
                    </p:pic>
                  </p:oleObj>
                </mc:Fallback>
              </mc:AlternateContent>
            </a:graphicData>
          </a:graphic>
        </p:graphicFrame>
        <p:sp>
          <p:nvSpPr>
            <p:cNvPr id="214021" name="Text Box 5"/>
            <p:cNvSpPr txBox="1">
              <a:spLocks noChangeArrowheads="1"/>
            </p:cNvSpPr>
            <p:nvPr/>
          </p:nvSpPr>
          <p:spPr bwMode="auto">
            <a:xfrm>
              <a:off x="1339" y="2256"/>
              <a:ext cx="2021" cy="21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600" b="1"/>
                <a:t>Initial K @ 0 to 6 in. = 40 ppm</a:t>
              </a:r>
            </a:p>
          </p:txBody>
        </p:sp>
        <p:sp>
          <p:nvSpPr>
            <p:cNvPr id="214022" name="Text Box 6"/>
            <p:cNvSpPr txBox="1">
              <a:spLocks noChangeArrowheads="1"/>
            </p:cNvSpPr>
            <p:nvPr/>
          </p:nvSpPr>
          <p:spPr bwMode="auto">
            <a:xfrm>
              <a:off x="4464" y="2094"/>
              <a:ext cx="1104" cy="594"/>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b="1">
                  <a:solidFill>
                    <a:schemeClr val="folHlink"/>
                  </a:solidFill>
                </a:rPr>
                <a:t>Sample depth &amp; position:</a:t>
              </a:r>
            </a:p>
            <a:p>
              <a:pPr eaLnBrk="0" hangingPunct="0"/>
              <a:r>
                <a:rPr lang="en-US" sz="2000" b="1"/>
                <a:t>IR-in-row</a:t>
              </a:r>
            </a:p>
            <a:p>
              <a:pPr eaLnBrk="0" hangingPunct="0"/>
              <a:r>
                <a:rPr lang="en-US" sz="2000" b="1"/>
                <a:t>BR=between-rows</a:t>
              </a:r>
            </a:p>
          </p:txBody>
        </p:sp>
        <p:sp>
          <p:nvSpPr>
            <p:cNvPr id="214031" name="Text Box 15"/>
            <p:cNvSpPr txBox="1">
              <a:spLocks noChangeArrowheads="1"/>
            </p:cNvSpPr>
            <p:nvPr/>
          </p:nvSpPr>
          <p:spPr bwMode="auto">
            <a:xfrm rot="16200000">
              <a:off x="2" y="2848"/>
              <a:ext cx="1206" cy="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600"/>
                <a:t>Mehlich 1K, ppm</a:t>
              </a:r>
            </a:p>
          </p:txBody>
        </p:sp>
        <p:sp>
          <p:nvSpPr>
            <p:cNvPr id="214032" name="Text Box 16"/>
            <p:cNvSpPr txBox="1">
              <a:spLocks noChangeArrowheads="1"/>
            </p:cNvSpPr>
            <p:nvPr/>
          </p:nvSpPr>
          <p:spPr bwMode="auto">
            <a:xfrm>
              <a:off x="1972" y="3993"/>
              <a:ext cx="1680" cy="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a:t>Annual K Rate, lb K</a:t>
              </a:r>
              <a:r>
                <a:rPr lang="en-US" sz="2600" baseline="-25000"/>
                <a:t>2</a:t>
              </a:r>
              <a:r>
                <a:rPr lang="en-US" sz="2600"/>
                <a:t>O/A</a:t>
              </a:r>
            </a:p>
          </p:txBody>
        </p:sp>
      </p:grpSp>
    </p:spTree>
    <p:extLst>
      <p:ext uri="{BB962C8B-B14F-4D97-AF65-F5344CB8AC3E}">
        <p14:creationId xmlns:p14="http://schemas.microsoft.com/office/powerpoint/2010/main" val="295966166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repeatDur="0" restart="never" fill="hold" nodeType="afterEffect">
                                  <p:stCondLst>
                                    <p:cond delay="0"/>
                                  </p:stCondLst>
                                  <p:childTnLst>
                                    <p:set>
                                      <p:cBhvr>
                                        <p:cTn id="6" dur="1" fill="hold">
                                          <p:stCondLst>
                                            <p:cond delay="0"/>
                                          </p:stCondLst>
                                        </p:cTn>
                                        <p:tgtEl>
                                          <p:spTgt spid="214033"/>
                                        </p:tgtEl>
                                        <p:attrNameLst>
                                          <p:attrName>style.visibility</p:attrName>
                                        </p:attrNameLst>
                                      </p:cBhvr>
                                      <p:to>
                                        <p:strVal val="visible"/>
                                      </p:to>
                                    </p:set>
                                    <p:animEffect transition="in" filter="strips(downRight)">
                                      <p:cBhvr>
                                        <p:cTn id="7" dur="1000"/>
                                        <p:tgtEl>
                                          <p:spTgt spid="21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9" name="Rectangle 13"/>
          <p:cNvSpPr>
            <a:spLocks noGrp="1" noChangeArrowheads="1"/>
          </p:cNvSpPr>
          <p:nvPr>
            <p:ph type="title"/>
          </p:nvPr>
        </p:nvSpPr>
        <p:spPr/>
        <p:txBody>
          <a:bodyPr>
            <a:normAutofit fontScale="90000"/>
          </a:bodyPr>
          <a:lstStyle/>
          <a:p>
            <a:r>
              <a:rPr lang="en-US"/>
              <a:t>Soil K Stratification in</a:t>
            </a:r>
            <a:br>
              <a:rPr lang="en-US"/>
            </a:br>
            <a:r>
              <a:rPr lang="en-US"/>
              <a:t>No-Till Cotton</a:t>
            </a:r>
          </a:p>
        </p:txBody>
      </p:sp>
      <p:sp>
        <p:nvSpPr>
          <p:cNvPr id="214030" name="Rectangle 14"/>
          <p:cNvSpPr>
            <a:spLocks noGrp="1" noChangeArrowheads="1"/>
          </p:cNvSpPr>
          <p:nvPr>
            <p:ph type="body" idx="1"/>
          </p:nvPr>
        </p:nvSpPr>
        <p:spPr/>
        <p:txBody>
          <a:bodyPr/>
          <a:lstStyle/>
          <a:p>
            <a:r>
              <a:rPr lang="en-US"/>
              <a:t>Test conducted from 1991 through 1996 on a Memphis silt loam soil in west Tennessee. Soil samples were collected after crop harvest in the fall of 1996. Cotton was planted within a few inches of the original rows each year.</a:t>
            </a:r>
          </a:p>
        </p:txBody>
      </p:sp>
      <p:sp>
        <p:nvSpPr>
          <p:cNvPr id="214023" name="Text Box 7"/>
          <p:cNvSpPr txBox="1">
            <a:spLocks noChangeArrowheads="1"/>
          </p:cNvSpPr>
          <p:nvPr/>
        </p:nvSpPr>
        <p:spPr bwMode="auto">
          <a:xfrm>
            <a:off x="-17644" y="9320107"/>
            <a:ext cx="2916213" cy="392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r>
              <a:rPr lang="en-US" sz="1700"/>
              <a:t>Source: Howard et al. 1999</a:t>
            </a:r>
          </a:p>
        </p:txBody>
      </p:sp>
      <p:grpSp>
        <p:nvGrpSpPr>
          <p:cNvPr id="214033" name="Group 17"/>
          <p:cNvGrpSpPr>
            <a:grpSpLocks/>
          </p:cNvGrpSpPr>
          <p:nvPr/>
        </p:nvGrpSpPr>
        <p:grpSpPr bwMode="auto">
          <a:xfrm>
            <a:off x="835377" y="4334933"/>
            <a:ext cx="11957191" cy="5606062"/>
            <a:chOff x="370" y="1920"/>
            <a:chExt cx="5296" cy="2483"/>
          </a:xfrm>
        </p:grpSpPr>
        <p:graphicFrame>
          <p:nvGraphicFramePr>
            <p:cNvPr id="214019" name="Object 3"/>
            <p:cNvGraphicFramePr>
              <a:graphicFrameLocks noChangeAspect="1"/>
            </p:cNvGraphicFramePr>
            <p:nvPr/>
          </p:nvGraphicFramePr>
          <p:xfrm>
            <a:off x="370" y="1920"/>
            <a:ext cx="5296" cy="2483"/>
          </p:xfrm>
          <a:graphic>
            <a:graphicData uri="http://schemas.openxmlformats.org/presentationml/2006/ole">
              <mc:AlternateContent xmlns:mc="http://schemas.openxmlformats.org/markup-compatibility/2006">
                <mc:Choice xmlns:v="urn:schemas-microsoft-com:vml" Requires="v">
                  <p:oleObj spid="_x0000_s58369" name="Chart" r:id="rId4" imgW="8750300" imgH="4114800" progId="MSGraph.Chart.8">
                    <p:embed followColorScheme="full"/>
                  </p:oleObj>
                </mc:Choice>
                <mc:Fallback>
                  <p:oleObj name="Chart" r:id="rId4" imgW="8750300" imgH="4114800" progId="MSGraph.Chart.8">
                    <p:embed followColorScheme="full"/>
                    <p:pic>
                      <p:nvPicPr>
                        <p:cNvPr id="214019" name="Object 3"/>
                        <p:cNvPicPr>
                          <a:picLocks noChangeAspect="1" noChangeArrowheads="1"/>
                        </p:cNvPicPr>
                        <p:nvPr/>
                      </p:nvPicPr>
                      <p:blipFill>
                        <a:blip r:embed="rId5"/>
                        <a:srcRect/>
                        <a:stretch>
                          <a:fillRect/>
                        </a:stretch>
                      </p:blipFill>
                      <p:spPr bwMode="auto">
                        <a:xfrm>
                          <a:off x="370" y="1920"/>
                          <a:ext cx="5296" cy="2483"/>
                        </a:xfrm>
                        <a:prstGeom prst="rect">
                          <a:avLst/>
                        </a:prstGeom>
                      </p:spPr>
                    </p:pic>
                  </p:oleObj>
                </mc:Fallback>
              </mc:AlternateContent>
            </a:graphicData>
          </a:graphic>
        </p:graphicFrame>
        <p:sp>
          <p:nvSpPr>
            <p:cNvPr id="214021" name="Text Box 5"/>
            <p:cNvSpPr txBox="1">
              <a:spLocks noChangeArrowheads="1"/>
            </p:cNvSpPr>
            <p:nvPr/>
          </p:nvSpPr>
          <p:spPr bwMode="auto">
            <a:xfrm>
              <a:off x="1339" y="2256"/>
              <a:ext cx="2021" cy="21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600" b="1"/>
                <a:t>Initial K @ 0 to 6 in. = 40 ppm</a:t>
              </a:r>
            </a:p>
          </p:txBody>
        </p:sp>
        <p:sp>
          <p:nvSpPr>
            <p:cNvPr id="214022" name="Text Box 6"/>
            <p:cNvSpPr txBox="1">
              <a:spLocks noChangeArrowheads="1"/>
            </p:cNvSpPr>
            <p:nvPr/>
          </p:nvSpPr>
          <p:spPr bwMode="auto">
            <a:xfrm>
              <a:off x="4464" y="2094"/>
              <a:ext cx="1104" cy="594"/>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b="1">
                  <a:solidFill>
                    <a:schemeClr val="folHlink"/>
                  </a:solidFill>
                </a:rPr>
                <a:t>Sample depth &amp; position:</a:t>
              </a:r>
            </a:p>
            <a:p>
              <a:pPr eaLnBrk="0" hangingPunct="0"/>
              <a:r>
                <a:rPr lang="en-US" sz="2000" b="1"/>
                <a:t>IR-in-row</a:t>
              </a:r>
            </a:p>
            <a:p>
              <a:pPr eaLnBrk="0" hangingPunct="0"/>
              <a:r>
                <a:rPr lang="en-US" sz="2000" b="1"/>
                <a:t>BR=between-rows</a:t>
              </a:r>
            </a:p>
          </p:txBody>
        </p:sp>
        <p:sp>
          <p:nvSpPr>
            <p:cNvPr id="214031" name="Text Box 15"/>
            <p:cNvSpPr txBox="1">
              <a:spLocks noChangeArrowheads="1"/>
            </p:cNvSpPr>
            <p:nvPr/>
          </p:nvSpPr>
          <p:spPr bwMode="auto">
            <a:xfrm rot="16200000">
              <a:off x="2" y="2848"/>
              <a:ext cx="1206" cy="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600"/>
                <a:t>Mehlich 1K, ppm</a:t>
              </a:r>
            </a:p>
          </p:txBody>
        </p:sp>
        <p:sp>
          <p:nvSpPr>
            <p:cNvPr id="214032" name="Text Box 16"/>
            <p:cNvSpPr txBox="1">
              <a:spLocks noChangeArrowheads="1"/>
            </p:cNvSpPr>
            <p:nvPr/>
          </p:nvSpPr>
          <p:spPr bwMode="auto">
            <a:xfrm>
              <a:off x="1972" y="3993"/>
              <a:ext cx="1680" cy="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a:t>Annual K Rate, lb K</a:t>
              </a:r>
              <a:r>
                <a:rPr lang="en-US" sz="2600" baseline="-25000"/>
                <a:t>2</a:t>
              </a:r>
              <a:r>
                <a:rPr lang="en-US" sz="2600"/>
                <a:t>O/A</a:t>
              </a:r>
            </a:p>
          </p:txBody>
        </p:sp>
      </p:grpSp>
    </p:spTree>
    <p:extLst>
      <p:ext uri="{BB962C8B-B14F-4D97-AF65-F5344CB8AC3E}">
        <p14:creationId xmlns:p14="http://schemas.microsoft.com/office/powerpoint/2010/main" val="25159383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repeatDur="0" restart="never" fill="hold" nodeType="afterEffect">
                                  <p:stCondLst>
                                    <p:cond delay="0"/>
                                  </p:stCondLst>
                                  <p:childTnLst>
                                    <p:set>
                                      <p:cBhvr>
                                        <p:cTn id="6" dur="1" fill="hold">
                                          <p:stCondLst>
                                            <p:cond delay="0"/>
                                          </p:stCondLst>
                                        </p:cTn>
                                        <p:tgtEl>
                                          <p:spTgt spid="214033"/>
                                        </p:tgtEl>
                                        <p:attrNameLst>
                                          <p:attrName>style.visibility</p:attrName>
                                        </p:attrNameLst>
                                      </p:cBhvr>
                                      <p:to>
                                        <p:strVal val="visible"/>
                                      </p:to>
                                    </p:set>
                                    <p:animEffect transition="in" filter="strips(downRight)">
                                      <p:cBhvr>
                                        <p:cTn id="7" dur="1000"/>
                                        <p:tgtEl>
                                          <p:spTgt spid="21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13" name="Rectangle 9"/>
          <p:cNvSpPr>
            <a:spLocks noGrp="1" noChangeArrowheads="1"/>
          </p:cNvSpPr>
          <p:nvPr>
            <p:ph type="title"/>
          </p:nvPr>
        </p:nvSpPr>
        <p:spPr>
          <a:xfrm>
            <a:off x="672818" y="108373"/>
            <a:ext cx="11372427" cy="1625600"/>
          </a:xfrm>
        </p:spPr>
        <p:txBody>
          <a:bodyPr/>
          <a:lstStyle/>
          <a:p>
            <a:r>
              <a:rPr lang="en-US"/>
              <a:t>Surface K Placement is</a:t>
            </a:r>
            <a:br>
              <a:rPr lang="en-US"/>
            </a:br>
            <a:r>
              <a:rPr lang="en-US"/>
              <a:t>Equal to or Superior to Subsurface Banding </a:t>
            </a:r>
          </a:p>
        </p:txBody>
      </p:sp>
      <p:graphicFrame>
        <p:nvGraphicFramePr>
          <p:cNvPr id="226307" name="Object 3"/>
          <p:cNvGraphicFramePr>
            <a:graphicFrameLocks noGrp="1" noChangeAspect="1"/>
          </p:cNvGraphicFramePr>
          <p:nvPr>
            <p:ph type="chart" idx="4294967295"/>
            <p:extLst>
              <p:ext uri="{D42A27DB-BD31-4B8C-83A1-F6EECF244321}">
                <p14:modId xmlns:p14="http://schemas.microsoft.com/office/powerpoint/2010/main" val="4089397355"/>
              </p:ext>
            </p:extLst>
          </p:nvPr>
        </p:nvGraphicFramePr>
        <p:xfrm>
          <a:off x="541338" y="1962150"/>
          <a:ext cx="11704637" cy="7231063"/>
        </p:xfrm>
        <a:graphic>
          <a:graphicData uri="http://schemas.openxmlformats.org/presentationml/2006/ole">
            <mc:AlternateContent xmlns:mc="http://schemas.openxmlformats.org/markup-compatibility/2006">
              <mc:Choice xmlns:v="urn:schemas-microsoft-com:vml" Requires="v">
                <p:oleObj spid="_x0000_s49163" name="Chart" r:id="rId4" imgW="7874000" imgH="4864100" progId="MSGraph.Chart.8">
                  <p:embed followColorScheme="full"/>
                </p:oleObj>
              </mc:Choice>
              <mc:Fallback>
                <p:oleObj name="Chart" r:id="rId4" imgW="7874000" imgH="4864100" progId="MSGraph.Chart.8">
                  <p:embed followColorScheme="full"/>
                  <p:pic>
                    <p:nvPicPr>
                      <p:cNvPr id="0" name=""/>
                      <p:cNvPicPr>
                        <a:picLocks noGrp="1" noChangeAspect="1" noChangeArrowheads="1"/>
                      </p:cNvPicPr>
                      <p:nvPr/>
                    </p:nvPicPr>
                    <p:blipFill>
                      <a:blip r:embed="rId5"/>
                      <a:srcRect/>
                      <a:stretch>
                        <a:fillRect/>
                      </a:stretch>
                    </p:blipFill>
                    <p:spPr bwMode="auto">
                      <a:xfrm>
                        <a:off x="541338" y="1962150"/>
                        <a:ext cx="11704637" cy="7231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26316" name="Group 12"/>
          <p:cNvGrpSpPr>
            <a:grpSpLocks/>
          </p:cNvGrpSpPr>
          <p:nvPr/>
        </p:nvGrpSpPr>
        <p:grpSpPr bwMode="auto">
          <a:xfrm>
            <a:off x="609600" y="2384213"/>
            <a:ext cx="10661227" cy="4903893"/>
            <a:chOff x="270" y="1056"/>
            <a:chExt cx="4722" cy="2172"/>
          </a:xfrm>
        </p:grpSpPr>
        <p:sp>
          <p:nvSpPr>
            <p:cNvPr id="226309" name="Text Box 5"/>
            <p:cNvSpPr txBox="1">
              <a:spLocks noChangeArrowheads="1"/>
            </p:cNvSpPr>
            <p:nvPr/>
          </p:nvSpPr>
          <p:spPr bwMode="auto">
            <a:xfrm>
              <a:off x="1152" y="1056"/>
              <a:ext cx="3840" cy="177"/>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b="1"/>
                <a:t>Surface applied K was incorporated by discing 4 in. deep</a:t>
              </a:r>
            </a:p>
          </p:txBody>
        </p:sp>
        <p:sp>
          <p:nvSpPr>
            <p:cNvPr id="226315" name="Text Box 11"/>
            <p:cNvSpPr txBox="1">
              <a:spLocks noChangeArrowheads="1"/>
            </p:cNvSpPr>
            <p:nvPr/>
          </p:nvSpPr>
          <p:spPr bwMode="auto">
            <a:xfrm rot="16200000">
              <a:off x="-636" y="2036"/>
              <a:ext cx="2098"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b="1"/>
                <a:t>Seedcotton yield, lb/A</a:t>
              </a:r>
            </a:p>
          </p:txBody>
        </p:sp>
      </p:grpSp>
    </p:spTree>
    <p:extLst>
      <p:ext uri="{BB962C8B-B14F-4D97-AF65-F5344CB8AC3E}">
        <p14:creationId xmlns:p14="http://schemas.microsoft.com/office/powerpoint/2010/main" val="29072291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repeatDur="0" restart="never" fill="hold" nodeType="withEffect">
                                  <p:stCondLst>
                                    <p:cond delay="0"/>
                                  </p:stCondLst>
                                  <p:childTnLst>
                                    <p:set>
                                      <p:cBhvr>
                                        <p:cTn id="6" dur="1" fill="hold">
                                          <p:stCondLst>
                                            <p:cond delay="0"/>
                                          </p:stCondLst>
                                        </p:cTn>
                                        <p:tgtEl>
                                          <p:spTgt spid="226316"/>
                                        </p:tgtEl>
                                        <p:attrNameLst>
                                          <p:attrName>style.visibility</p:attrName>
                                        </p:attrNameLst>
                                      </p:cBhvr>
                                      <p:to>
                                        <p:strVal val="visible"/>
                                      </p:to>
                                    </p:set>
                                    <p:animEffect transition="in" filter="strips(downRight)">
                                      <p:cBhvr>
                                        <p:cTn id="7" dur="1000"/>
                                        <p:tgtEl>
                                          <p:spTgt spid="226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6" name="Rectangle 6"/>
          <p:cNvSpPr>
            <a:spLocks noGrp="1" noChangeArrowheads="1"/>
          </p:cNvSpPr>
          <p:nvPr>
            <p:ph type="title"/>
          </p:nvPr>
        </p:nvSpPr>
        <p:spPr/>
        <p:txBody>
          <a:bodyPr/>
          <a:lstStyle/>
          <a:p>
            <a:r>
              <a:rPr lang="en-US"/>
              <a:t>Foliar K on Cotton</a:t>
            </a:r>
          </a:p>
        </p:txBody>
      </p:sp>
      <p:sp>
        <p:nvSpPr>
          <p:cNvPr id="250887" name="Rectangle 7"/>
          <p:cNvSpPr>
            <a:spLocks noGrp="1" noChangeArrowheads="1"/>
          </p:cNvSpPr>
          <p:nvPr>
            <p:ph type="body" idx="1"/>
          </p:nvPr>
        </p:nvSpPr>
        <p:spPr>
          <a:no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Under some conditions mid to late season foliar application of K on cotton can increase yield </a:t>
            </a:r>
          </a:p>
          <a:p>
            <a:r>
              <a:rPr lang="en-US"/>
              <a:t>Foliar K response increased where</a:t>
            </a:r>
          </a:p>
          <a:p>
            <a:pPr lvl="1"/>
            <a:r>
              <a:rPr lang="en-US"/>
              <a:t>soil K is low (low soil test level or fixation)</a:t>
            </a:r>
          </a:p>
          <a:p>
            <a:pPr lvl="1"/>
            <a:r>
              <a:rPr lang="en-US"/>
              <a:t>root uptake is compromised</a:t>
            </a:r>
          </a:p>
          <a:p>
            <a:pPr lvl="1"/>
            <a:r>
              <a:rPr lang="en-US"/>
              <a:t>petiole analysis indicates a pending shortage</a:t>
            </a:r>
          </a:p>
          <a:p>
            <a:r>
              <a:rPr lang="en-US"/>
              <a:t>Foliar K begins to enter plant within 6 hours</a:t>
            </a:r>
          </a:p>
          <a:p>
            <a:r>
              <a:rPr lang="en-US"/>
              <a:t>Maximum uptake occurs between 24 and 48 hours after application (60 to 65% of K)</a:t>
            </a:r>
          </a:p>
          <a:p>
            <a:r>
              <a:rPr lang="en-US"/>
              <a:t>K is translocated to bolls with little delay once absorbed</a:t>
            </a:r>
          </a:p>
        </p:txBody>
      </p:sp>
    </p:spTree>
    <p:extLst>
      <p:ext uri="{BB962C8B-B14F-4D97-AF65-F5344CB8AC3E}">
        <p14:creationId xmlns:p14="http://schemas.microsoft.com/office/powerpoint/2010/main" val="377852218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2" name="Rectangle 6"/>
          <p:cNvSpPr>
            <a:spLocks noGrp="1" noChangeArrowheads="1"/>
          </p:cNvSpPr>
          <p:nvPr>
            <p:ph type="title"/>
          </p:nvPr>
        </p:nvSpPr>
        <p:spPr/>
        <p:txBody>
          <a:bodyPr/>
          <a:lstStyle/>
          <a:p>
            <a:r>
              <a:rPr lang="en-US"/>
              <a:t>Foliar K Research</a:t>
            </a:r>
          </a:p>
        </p:txBody>
      </p:sp>
      <p:sp>
        <p:nvSpPr>
          <p:cNvPr id="239623" name="Rectangle 7"/>
          <p:cNvSpPr>
            <a:spLocks noGrp="1" noChangeArrowheads="1"/>
          </p:cNvSpPr>
          <p:nvPr>
            <p:ph type="body" idx="1"/>
          </p:nvPr>
        </p:nvSpPr>
        <p:spPr>
          <a:no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3-year Beltwide test (Oosterhuis et al.,1994) showed variable response, with yield differences about 40% of the time</a:t>
            </a:r>
          </a:p>
          <a:p>
            <a:r>
              <a:rPr lang="en-US"/>
              <a:t>California studies from 1992-1999 showed an average of about 100 lb lint/A response to foliar K on soils with high K fixation (vermiculite mineralogy) and high yield potential</a:t>
            </a:r>
          </a:p>
        </p:txBody>
      </p:sp>
    </p:spTree>
    <p:extLst>
      <p:ext uri="{BB962C8B-B14F-4D97-AF65-F5344CB8AC3E}">
        <p14:creationId xmlns:p14="http://schemas.microsoft.com/office/powerpoint/2010/main" val="283323528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8" name="Rectangle 10"/>
          <p:cNvSpPr>
            <a:spLocks noGrp="1" noChangeArrowheads="1"/>
          </p:cNvSpPr>
          <p:nvPr>
            <p:ph type="title"/>
          </p:nvPr>
        </p:nvSpPr>
        <p:spPr>
          <a:xfrm>
            <a:off x="672818" y="108373"/>
            <a:ext cx="11372427" cy="1625600"/>
          </a:xfrm>
        </p:spPr>
        <p:txBody>
          <a:bodyPr>
            <a:normAutofit fontScale="90000"/>
          </a:bodyPr>
          <a:lstStyle/>
          <a:p>
            <a:r>
              <a:rPr lang="en-US"/>
              <a:t>Typical Cotton Response to </a:t>
            </a:r>
            <a:br>
              <a:rPr lang="en-US"/>
            </a:br>
            <a:r>
              <a:rPr lang="en-US"/>
              <a:t>Foliar K Fertilization in</a:t>
            </a:r>
            <a:br>
              <a:rPr lang="en-US"/>
            </a:br>
            <a:r>
              <a:rPr lang="en-US"/>
              <a:t>California</a:t>
            </a:r>
          </a:p>
        </p:txBody>
      </p:sp>
      <p:grpSp>
        <p:nvGrpSpPr>
          <p:cNvPr id="242700" name="Group 12"/>
          <p:cNvGrpSpPr>
            <a:grpSpLocks/>
          </p:cNvGrpSpPr>
          <p:nvPr/>
        </p:nvGrpSpPr>
        <p:grpSpPr bwMode="auto">
          <a:xfrm>
            <a:off x="1000196" y="1799450"/>
            <a:ext cx="11462737" cy="6999111"/>
            <a:chOff x="443" y="797"/>
            <a:chExt cx="5077" cy="3100"/>
          </a:xfrm>
        </p:grpSpPr>
        <p:graphicFrame>
          <p:nvGraphicFramePr>
            <p:cNvPr id="242691" name="Object 3"/>
            <p:cNvGraphicFramePr>
              <a:graphicFrameLocks noChangeAspect="1"/>
            </p:cNvGraphicFramePr>
            <p:nvPr>
              <p:extLst>
                <p:ext uri="{D42A27DB-BD31-4B8C-83A1-F6EECF244321}">
                  <p14:modId xmlns:p14="http://schemas.microsoft.com/office/powerpoint/2010/main" val="4136334607"/>
                </p:ext>
              </p:extLst>
            </p:nvPr>
          </p:nvGraphicFramePr>
          <p:xfrm>
            <a:off x="720" y="797"/>
            <a:ext cx="4800" cy="2851"/>
          </p:xfrm>
          <a:graphic>
            <a:graphicData uri="http://schemas.openxmlformats.org/presentationml/2006/ole">
              <mc:AlternateContent xmlns:mc="http://schemas.openxmlformats.org/markup-compatibility/2006">
                <mc:Choice xmlns:v="urn:schemas-microsoft-com:vml" Requires="v">
                  <p:oleObj spid="_x0000_s55307" name="Chart" r:id="rId4" imgW="7315200" imgH="4114800" progId="MSGraph.Chart.8">
                    <p:embed followColorScheme="full"/>
                  </p:oleObj>
                </mc:Choice>
                <mc:Fallback>
                  <p:oleObj name="Chart" r:id="rId4" imgW="7315200" imgH="4114800" progId="MSGraph.Chart.8">
                    <p:embed followColorScheme="full"/>
                    <p:pic>
                      <p:nvPicPr>
                        <p:cNvPr id="0" name=""/>
                        <p:cNvPicPr>
                          <a:picLocks noChangeAspect="1" noChangeArrowheads="1"/>
                        </p:cNvPicPr>
                        <p:nvPr/>
                      </p:nvPicPr>
                      <p:blipFill>
                        <a:blip r:embed="rId5"/>
                        <a:srcRect/>
                        <a:stretch>
                          <a:fillRect/>
                        </a:stretch>
                      </p:blipFill>
                      <p:spPr bwMode="auto">
                        <a:xfrm>
                          <a:off x="720" y="797"/>
                          <a:ext cx="4800" cy="2851"/>
                        </a:xfrm>
                        <a:prstGeom prst="rect">
                          <a:avLst/>
                        </a:prstGeom>
                      </p:spPr>
                    </p:pic>
                  </p:oleObj>
                </mc:Fallback>
              </mc:AlternateContent>
            </a:graphicData>
          </a:graphic>
        </p:graphicFrame>
        <p:sp>
          <p:nvSpPr>
            <p:cNvPr id="242692" name="Text Box 4"/>
            <p:cNvSpPr txBox="1">
              <a:spLocks noChangeArrowheads="1"/>
            </p:cNvSpPr>
            <p:nvPr/>
          </p:nvSpPr>
          <p:spPr bwMode="auto">
            <a:xfrm rot="16196804">
              <a:off x="-557" y="2008"/>
              <a:ext cx="2285"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b="1"/>
                <a:t>Lint yield increase (lb/A)</a:t>
              </a:r>
            </a:p>
          </p:txBody>
        </p:sp>
        <p:sp>
          <p:nvSpPr>
            <p:cNvPr id="242693" name="Text Box 5"/>
            <p:cNvSpPr txBox="1">
              <a:spLocks noChangeArrowheads="1"/>
            </p:cNvSpPr>
            <p:nvPr/>
          </p:nvSpPr>
          <p:spPr bwMode="auto">
            <a:xfrm rot="21596804">
              <a:off x="1247" y="3611"/>
              <a:ext cx="3936"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b="1"/>
                <a:t>Application, weeks after first flower</a:t>
              </a:r>
            </a:p>
          </p:txBody>
        </p:sp>
      </p:grpSp>
    </p:spTree>
    <p:extLst>
      <p:ext uri="{BB962C8B-B14F-4D97-AF65-F5344CB8AC3E}">
        <p14:creationId xmlns:p14="http://schemas.microsoft.com/office/powerpoint/2010/main" val="44818522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2698"/>
                                        </p:tgtEl>
                                        <p:attrNameLst>
                                          <p:attrName>style.visibility</p:attrName>
                                        </p:attrNameLst>
                                      </p:cBhvr>
                                      <p:to>
                                        <p:strVal val="visible"/>
                                      </p:to>
                                    </p:set>
                                    <p:animEffect transition="in" filter="randombar(horizontal)">
                                      <p:cBhvr>
                                        <p:cTn id="7" dur="500"/>
                                        <p:tgtEl>
                                          <p:spTgt spid="242698"/>
                                        </p:tgtEl>
                                      </p:cBhvr>
                                    </p:animEffect>
                                  </p:childTnLst>
                                </p:cTn>
                              </p:par>
                            </p:childTnLst>
                          </p:cTn>
                        </p:par>
                        <p:par>
                          <p:cTn id="8" fill="hold" nodeType="afterGroup">
                            <p:stCondLst>
                              <p:cond delay="500"/>
                            </p:stCondLst>
                            <p:childTnLst>
                              <p:par>
                                <p:cTn id="9" presetID="18" presetClass="entr" presetSubtype="6" repeatDur="0" restart="never" fill="hold" nodeType="afterEffect">
                                  <p:stCondLst>
                                    <p:cond delay="0"/>
                                  </p:stCondLst>
                                  <p:childTnLst>
                                    <p:set>
                                      <p:cBhvr>
                                        <p:cTn id="10" dur="1" fill="hold">
                                          <p:stCondLst>
                                            <p:cond delay="0"/>
                                          </p:stCondLst>
                                        </p:cTn>
                                        <p:tgtEl>
                                          <p:spTgt spid="242700"/>
                                        </p:tgtEl>
                                        <p:attrNameLst>
                                          <p:attrName>style.visibility</p:attrName>
                                        </p:attrNameLst>
                                      </p:cBhvr>
                                      <p:to>
                                        <p:strVal val="visible"/>
                                      </p:to>
                                    </p:set>
                                    <p:animEffect transition="in" filter="strips(downRight)">
                                      <p:cBhvr>
                                        <p:cTn id="11" dur="1000"/>
                                        <p:tgtEl>
                                          <p:spTgt spid="242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6" name="Rectangle 8"/>
          <p:cNvSpPr>
            <a:spLocks noGrp="1" noChangeArrowheads="1"/>
          </p:cNvSpPr>
          <p:nvPr>
            <p:ph type="title"/>
          </p:nvPr>
        </p:nvSpPr>
        <p:spPr/>
        <p:txBody>
          <a:bodyPr>
            <a:normAutofit fontScale="90000"/>
          </a:bodyPr>
          <a:lstStyle/>
          <a:p>
            <a:r>
              <a:rPr lang="en-US"/>
              <a:t>Outline </a:t>
            </a:r>
            <a:r>
              <a:rPr lang="en-US">
                <a:latin typeface="Arial"/>
              </a:rPr>
              <a:t>–</a:t>
            </a:r>
            <a:r>
              <a:rPr lang="en-US"/>
              <a:t> </a:t>
            </a:r>
            <a:br>
              <a:rPr lang="en-US"/>
            </a:br>
            <a:r>
              <a:rPr lang="en-US"/>
              <a:t>K Nutrition of Cotton</a:t>
            </a:r>
          </a:p>
        </p:txBody>
      </p:sp>
      <p:sp>
        <p:nvSpPr>
          <p:cNvPr id="150537" name="Rectangle 9"/>
          <p:cNvSpPr>
            <a:spLocks noGrp="1" noChangeArrowheads="1"/>
          </p:cNvSpPr>
          <p:nvPr>
            <p:ph type="body" idx="1"/>
          </p:nvPr>
        </p:nvSpPr>
        <p:spPr>
          <a:xfrm>
            <a:off x="663788" y="1998135"/>
            <a:ext cx="6488853" cy="7091679"/>
          </a:xfrm>
          <a:no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U.S. cotton yields since 1975</a:t>
            </a:r>
          </a:p>
          <a:p>
            <a:r>
              <a:rPr lang="en-US"/>
              <a:t>Growth and development of the cotton plant</a:t>
            </a:r>
          </a:p>
          <a:p>
            <a:r>
              <a:rPr lang="en-US"/>
              <a:t>Nutrient uptake</a:t>
            </a:r>
          </a:p>
          <a:p>
            <a:r>
              <a:rPr lang="en-US"/>
              <a:t>General K nutrition and response</a:t>
            </a:r>
          </a:p>
          <a:p>
            <a:r>
              <a:rPr lang="en-US"/>
              <a:t>K placement and timing considerations</a:t>
            </a:r>
          </a:p>
          <a:p>
            <a:r>
              <a:rPr lang="en-US"/>
              <a:t>Foliar application</a:t>
            </a:r>
          </a:p>
          <a:p>
            <a:r>
              <a:rPr lang="en-US"/>
              <a:t>Conclusions</a:t>
            </a:r>
          </a:p>
        </p:txBody>
      </p:sp>
      <p:pic>
        <p:nvPicPr>
          <p:cNvPr id="150538" name="Picture 10" descr="Cotton l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387" y="2257778"/>
            <a:ext cx="5201920" cy="39014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0436559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0536"/>
                                        </p:tgtEl>
                                        <p:attrNameLst>
                                          <p:attrName>style.visibility</p:attrName>
                                        </p:attrNameLst>
                                      </p:cBhvr>
                                      <p:to>
                                        <p:strVal val="visible"/>
                                      </p:to>
                                    </p:set>
                                    <p:animEffect transition="in" filter="randombar(horizontal)">
                                      <p:cBhvr>
                                        <p:cTn id="7" dur="500"/>
                                        <p:tgtEl>
                                          <p:spTgt spid="150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50537">
                                            <p:txEl>
                                              <p:pRg st="0" end="0"/>
                                            </p:txEl>
                                          </p:spTgt>
                                        </p:tgtEl>
                                        <p:attrNameLst>
                                          <p:attrName>style.visibility</p:attrName>
                                        </p:attrNameLst>
                                      </p:cBhvr>
                                      <p:to>
                                        <p:strVal val="visible"/>
                                      </p:to>
                                    </p:set>
                                    <p:animEffect transition="in" filter="strips(downRight)">
                                      <p:cBhvr>
                                        <p:cTn id="12" dur="1000"/>
                                        <p:tgtEl>
                                          <p:spTgt spid="150537">
                                            <p:txEl>
                                              <p:pRg st="0" end="0"/>
                                            </p:txEl>
                                          </p:spTgt>
                                        </p:tgtEl>
                                      </p:cBhvr>
                                    </p:animEffect>
                                  </p:childTnLst>
                                </p:cTn>
                              </p:par>
                              <p:par>
                                <p:cTn id="13" presetID="10" presetClass="entr" presetSubtype="0" repeatDur="0" restart="never" fill="hold" nodeType="withEffect">
                                  <p:stCondLst>
                                    <p:cond delay="0"/>
                                  </p:stCondLst>
                                  <p:childTnLst>
                                    <p:set>
                                      <p:cBhvr>
                                        <p:cTn id="14" dur="1" fill="hold">
                                          <p:stCondLst>
                                            <p:cond delay="0"/>
                                          </p:stCondLst>
                                        </p:cTn>
                                        <p:tgtEl>
                                          <p:spTgt spid="150538"/>
                                        </p:tgtEl>
                                        <p:attrNameLst>
                                          <p:attrName>style.visibility</p:attrName>
                                        </p:attrNameLst>
                                      </p:cBhvr>
                                      <p:to>
                                        <p:strVal val="visible"/>
                                      </p:to>
                                    </p:set>
                                    <p:animEffect transition="in" filter="fade">
                                      <p:cBhvr>
                                        <p:cTn id="15" dur="1000"/>
                                        <p:tgtEl>
                                          <p:spTgt spid="1505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50537">
                                            <p:txEl>
                                              <p:pRg st="1" end="1"/>
                                            </p:txEl>
                                          </p:spTgt>
                                        </p:tgtEl>
                                        <p:attrNameLst>
                                          <p:attrName>style.visibility</p:attrName>
                                        </p:attrNameLst>
                                      </p:cBhvr>
                                      <p:to>
                                        <p:strVal val="visible"/>
                                      </p:to>
                                    </p:set>
                                    <p:animEffect transition="in" filter="strips(downRight)">
                                      <p:cBhvr>
                                        <p:cTn id="20" dur="1000"/>
                                        <p:tgtEl>
                                          <p:spTgt spid="15053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150537">
                                            <p:txEl>
                                              <p:pRg st="2" end="2"/>
                                            </p:txEl>
                                          </p:spTgt>
                                        </p:tgtEl>
                                        <p:attrNameLst>
                                          <p:attrName>style.visibility</p:attrName>
                                        </p:attrNameLst>
                                      </p:cBhvr>
                                      <p:to>
                                        <p:strVal val="visible"/>
                                      </p:to>
                                    </p:set>
                                    <p:animEffect transition="in" filter="strips(downRight)">
                                      <p:cBhvr>
                                        <p:cTn id="25" dur="1000"/>
                                        <p:tgtEl>
                                          <p:spTgt spid="15053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50537">
                                            <p:txEl>
                                              <p:pRg st="3" end="3"/>
                                            </p:txEl>
                                          </p:spTgt>
                                        </p:tgtEl>
                                        <p:attrNameLst>
                                          <p:attrName>style.visibility</p:attrName>
                                        </p:attrNameLst>
                                      </p:cBhvr>
                                      <p:to>
                                        <p:strVal val="visible"/>
                                      </p:to>
                                    </p:set>
                                    <p:animEffect transition="in" filter="strips(downRight)">
                                      <p:cBhvr>
                                        <p:cTn id="30" dur="1000"/>
                                        <p:tgtEl>
                                          <p:spTgt spid="15053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50537">
                                            <p:txEl>
                                              <p:pRg st="4" end="4"/>
                                            </p:txEl>
                                          </p:spTgt>
                                        </p:tgtEl>
                                        <p:attrNameLst>
                                          <p:attrName>style.visibility</p:attrName>
                                        </p:attrNameLst>
                                      </p:cBhvr>
                                      <p:to>
                                        <p:strVal val="visible"/>
                                      </p:to>
                                    </p:set>
                                    <p:animEffect transition="in" filter="strips(downRight)">
                                      <p:cBhvr>
                                        <p:cTn id="35" dur="1000"/>
                                        <p:tgtEl>
                                          <p:spTgt spid="150537">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150537">
                                            <p:txEl>
                                              <p:pRg st="5" end="5"/>
                                            </p:txEl>
                                          </p:spTgt>
                                        </p:tgtEl>
                                        <p:attrNameLst>
                                          <p:attrName>style.visibility</p:attrName>
                                        </p:attrNameLst>
                                      </p:cBhvr>
                                      <p:to>
                                        <p:strVal val="visible"/>
                                      </p:to>
                                    </p:set>
                                    <p:animEffect transition="in" filter="strips(downRight)">
                                      <p:cBhvr>
                                        <p:cTn id="40" dur="1000"/>
                                        <p:tgtEl>
                                          <p:spTgt spid="150537">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150537">
                                            <p:txEl>
                                              <p:pRg st="6" end="6"/>
                                            </p:txEl>
                                          </p:spTgt>
                                        </p:tgtEl>
                                        <p:attrNameLst>
                                          <p:attrName>style.visibility</p:attrName>
                                        </p:attrNameLst>
                                      </p:cBhvr>
                                      <p:to>
                                        <p:strVal val="visible"/>
                                      </p:to>
                                    </p:set>
                                    <p:animEffect transition="in" filter="strips(downRight)">
                                      <p:cBhvr>
                                        <p:cTn id="45" dur="1000"/>
                                        <p:tgtEl>
                                          <p:spTgt spid="1505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p:bldP spid="15053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93" name="Rectangle 29"/>
          <p:cNvSpPr>
            <a:spLocks noGrp="1" noChangeArrowheads="1"/>
          </p:cNvSpPr>
          <p:nvPr>
            <p:ph type="title"/>
          </p:nvPr>
        </p:nvSpPr>
        <p:spPr>
          <a:xfrm>
            <a:off x="672818" y="108373"/>
            <a:ext cx="11372427" cy="1625600"/>
          </a:xfrm>
        </p:spPr>
        <p:txBody>
          <a:bodyPr>
            <a:normAutofit fontScale="90000"/>
          </a:bodyPr>
          <a:lstStyle/>
          <a:p>
            <a:r>
              <a:rPr lang="en-US" sz="4600"/>
              <a:t>Cotton Response to Soil and </a:t>
            </a:r>
            <a:br>
              <a:rPr lang="en-US" sz="4600"/>
            </a:br>
            <a:r>
              <a:rPr lang="en-US" sz="4600"/>
              <a:t>Foliar K Fertilization in No-till</a:t>
            </a:r>
            <a:br>
              <a:rPr lang="en-US" sz="4600"/>
            </a:br>
            <a:r>
              <a:rPr lang="en-US" sz="4600"/>
              <a:t>and Disk-Till Systems (Tennessee)</a:t>
            </a:r>
          </a:p>
        </p:txBody>
      </p:sp>
      <p:graphicFrame>
        <p:nvGraphicFramePr>
          <p:cNvPr id="267271" name="Object 7"/>
          <p:cNvGraphicFramePr>
            <a:graphicFrameLocks noGrp="1"/>
          </p:cNvGraphicFramePr>
          <p:nvPr>
            <p:ph sz="half" idx="4294967295"/>
            <p:extLst>
              <p:ext uri="{D42A27DB-BD31-4B8C-83A1-F6EECF244321}">
                <p14:modId xmlns:p14="http://schemas.microsoft.com/office/powerpoint/2010/main" val="2426184591"/>
              </p:ext>
            </p:extLst>
          </p:nvPr>
        </p:nvGraphicFramePr>
        <p:xfrm>
          <a:off x="4443413" y="6242050"/>
          <a:ext cx="5961062" cy="3119438"/>
        </p:xfrm>
        <a:graphic>
          <a:graphicData uri="http://schemas.openxmlformats.org/presentationml/2006/ole">
            <mc:AlternateContent xmlns:mc="http://schemas.openxmlformats.org/markup-compatibility/2006">
              <mc:Choice xmlns:v="urn:schemas-microsoft-com:vml" Requires="v">
                <p:oleObj spid="_x0000_s57364" name="Chart" r:id="rId4" imgW="8737600" imgH="4572000" progId="MSGraph.Chart.8">
                  <p:embed followColorScheme="full"/>
                </p:oleObj>
              </mc:Choice>
              <mc:Fallback>
                <p:oleObj name="Chart" r:id="rId4" imgW="8737600" imgH="4572000" progId="MSGraph.Chart.8">
                  <p:embed followColorScheme="full"/>
                  <p:pic>
                    <p:nvPicPr>
                      <p:cNvPr id="0" name=""/>
                      <p:cNvPicPr>
                        <a:picLocks noGrp="1" noChangeArrowheads="1"/>
                      </p:cNvPicPr>
                      <p:nvPr/>
                    </p:nvPicPr>
                    <p:blipFill>
                      <a:blip r:embed="rId5"/>
                      <a:srcRect/>
                      <a:stretch>
                        <a:fillRect/>
                      </a:stretch>
                    </p:blipFill>
                    <p:spPr bwMode="auto">
                      <a:xfrm>
                        <a:off x="4443413" y="6242050"/>
                        <a:ext cx="5961062" cy="31194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oleObj>
              </mc:Fallback>
            </mc:AlternateContent>
          </a:graphicData>
        </a:graphic>
      </p:graphicFrame>
      <p:graphicFrame>
        <p:nvGraphicFramePr>
          <p:cNvPr id="267273" name="Object 9"/>
          <p:cNvGraphicFramePr>
            <a:graphicFrameLocks noGrp="1"/>
          </p:cNvGraphicFramePr>
          <p:nvPr>
            <p:ph sz="half" idx="4294967295"/>
            <p:extLst>
              <p:ext uri="{D42A27DB-BD31-4B8C-83A1-F6EECF244321}">
                <p14:modId xmlns:p14="http://schemas.microsoft.com/office/powerpoint/2010/main" val="2687572459"/>
              </p:ext>
            </p:extLst>
          </p:nvPr>
        </p:nvGraphicFramePr>
        <p:xfrm>
          <a:off x="4443413" y="2608263"/>
          <a:ext cx="5961062" cy="2803525"/>
        </p:xfrm>
        <a:graphic>
          <a:graphicData uri="http://schemas.openxmlformats.org/presentationml/2006/ole">
            <mc:AlternateContent xmlns:mc="http://schemas.openxmlformats.org/markup-compatibility/2006">
              <mc:Choice xmlns:v="urn:schemas-microsoft-com:vml" Requires="v">
                <p:oleObj spid="_x0000_s57365" name="Chart" r:id="rId6" imgW="8750300" imgH="4114800" progId="MSGraph.Chart.8">
                  <p:embed followColorScheme="full"/>
                </p:oleObj>
              </mc:Choice>
              <mc:Fallback>
                <p:oleObj name="Chart" r:id="rId6" imgW="8750300" imgH="4114800" progId="MSGraph.Chart.8">
                  <p:embed followColorScheme="full"/>
                  <p:pic>
                    <p:nvPicPr>
                      <p:cNvPr id="0" name=""/>
                      <p:cNvPicPr>
                        <a:picLocks noGrp="1" noChangeArrowheads="1"/>
                      </p:cNvPicPr>
                      <p:nvPr/>
                    </p:nvPicPr>
                    <p:blipFill>
                      <a:blip r:embed="rId7"/>
                      <a:srcRect/>
                      <a:stretch>
                        <a:fillRect/>
                      </a:stretch>
                    </p:blipFill>
                    <p:spPr bwMode="auto">
                      <a:xfrm>
                        <a:off x="4443413" y="2608263"/>
                        <a:ext cx="5961062" cy="28035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oleObj>
              </mc:Fallback>
            </mc:AlternateContent>
          </a:graphicData>
        </a:graphic>
      </p:graphicFrame>
      <p:grpSp>
        <p:nvGrpSpPr>
          <p:cNvPr id="267297" name="Group 33"/>
          <p:cNvGrpSpPr>
            <a:grpSpLocks/>
          </p:cNvGrpSpPr>
          <p:nvPr/>
        </p:nvGrpSpPr>
        <p:grpSpPr bwMode="auto">
          <a:xfrm>
            <a:off x="1275645" y="2492587"/>
            <a:ext cx="8579556" cy="3029938"/>
            <a:chOff x="565" y="1104"/>
            <a:chExt cx="3800" cy="1342"/>
          </a:xfrm>
        </p:grpSpPr>
        <p:sp>
          <p:nvSpPr>
            <p:cNvPr id="267275" name="Text Box 11"/>
            <p:cNvSpPr txBox="1">
              <a:spLocks noChangeArrowheads="1"/>
            </p:cNvSpPr>
            <p:nvPr/>
          </p:nvSpPr>
          <p:spPr bwMode="auto">
            <a:xfrm>
              <a:off x="565" y="2160"/>
              <a:ext cx="1388"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chemeClr val="tx2"/>
                  </a:solidFill>
                </a:rPr>
                <a:t>No-Till System </a:t>
              </a:r>
            </a:p>
          </p:txBody>
        </p:sp>
        <p:grpSp>
          <p:nvGrpSpPr>
            <p:cNvPr id="267276" name="Group 12"/>
            <p:cNvGrpSpPr>
              <a:grpSpLocks/>
            </p:cNvGrpSpPr>
            <p:nvPr/>
          </p:nvGrpSpPr>
          <p:grpSpPr bwMode="auto">
            <a:xfrm>
              <a:off x="2784" y="1104"/>
              <a:ext cx="1581" cy="115"/>
              <a:chOff x="858" y="2071"/>
              <a:chExt cx="1581" cy="115"/>
            </a:xfrm>
          </p:grpSpPr>
          <p:sp>
            <p:nvSpPr>
              <p:cNvPr id="267277" name="Rectangle 13"/>
              <p:cNvSpPr>
                <a:spLocks noChangeArrowheads="1"/>
              </p:cNvSpPr>
              <p:nvPr/>
            </p:nvSpPr>
            <p:spPr bwMode="auto">
              <a:xfrm>
                <a:off x="858" y="2096"/>
                <a:ext cx="49" cy="60"/>
              </a:xfrm>
              <a:prstGeom prst="rect">
                <a:avLst/>
              </a:prstGeom>
              <a:solidFill>
                <a:srgbClr val="CCCCFF"/>
              </a:solidFill>
              <a:ln w="4763">
                <a:solidFill>
                  <a:srgbClr val="000000"/>
                </a:solidFill>
                <a:miter lim="800000"/>
                <a:headEnd/>
                <a:tailEnd/>
              </a:ln>
            </p:spPr>
            <p:txBody>
              <a:bodyPr/>
              <a:lstStyle/>
              <a:p>
                <a:endParaRPr lang="en-US"/>
              </a:p>
            </p:txBody>
          </p:sp>
          <p:sp>
            <p:nvSpPr>
              <p:cNvPr id="267278" name="Rectangle 14"/>
              <p:cNvSpPr>
                <a:spLocks noChangeArrowheads="1"/>
              </p:cNvSpPr>
              <p:nvPr/>
            </p:nvSpPr>
            <p:spPr bwMode="auto">
              <a:xfrm>
                <a:off x="930" y="2071"/>
                <a:ext cx="287"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700" b="1"/>
                  <a:t>Check</a:t>
                </a:r>
                <a:endParaRPr lang="en-US"/>
              </a:p>
            </p:txBody>
          </p:sp>
          <p:sp>
            <p:nvSpPr>
              <p:cNvPr id="267279" name="Rectangle 15"/>
              <p:cNvSpPr>
                <a:spLocks noChangeArrowheads="1"/>
              </p:cNvSpPr>
              <p:nvPr/>
            </p:nvSpPr>
            <p:spPr bwMode="auto">
              <a:xfrm>
                <a:off x="1293" y="2096"/>
                <a:ext cx="48" cy="60"/>
              </a:xfrm>
              <a:prstGeom prst="rect">
                <a:avLst/>
              </a:prstGeom>
              <a:solidFill>
                <a:srgbClr val="488436"/>
              </a:solidFill>
              <a:ln w="4763">
                <a:solidFill>
                  <a:srgbClr val="000000"/>
                </a:solidFill>
                <a:miter lim="800000"/>
                <a:headEnd/>
                <a:tailEnd/>
              </a:ln>
            </p:spPr>
            <p:txBody>
              <a:bodyPr/>
              <a:lstStyle/>
              <a:p>
                <a:endParaRPr lang="en-US"/>
              </a:p>
            </p:txBody>
          </p:sp>
          <p:sp>
            <p:nvSpPr>
              <p:cNvPr id="267280" name="Rectangle 16"/>
              <p:cNvSpPr>
                <a:spLocks noChangeArrowheads="1"/>
              </p:cNvSpPr>
              <p:nvPr/>
            </p:nvSpPr>
            <p:spPr bwMode="auto">
              <a:xfrm>
                <a:off x="1364" y="2071"/>
                <a:ext cx="501"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700" b="1"/>
                  <a:t>Fol. CaNO</a:t>
                </a:r>
                <a:r>
                  <a:rPr lang="en-US" sz="1700" b="1" baseline="-25000"/>
                  <a:t>3</a:t>
                </a:r>
                <a:endParaRPr lang="en-US" baseline="-25000"/>
              </a:p>
            </p:txBody>
          </p:sp>
          <p:sp>
            <p:nvSpPr>
              <p:cNvPr id="267281" name="Rectangle 17"/>
              <p:cNvSpPr>
                <a:spLocks noChangeArrowheads="1"/>
              </p:cNvSpPr>
              <p:nvPr/>
            </p:nvSpPr>
            <p:spPr bwMode="auto">
              <a:xfrm>
                <a:off x="1919" y="2096"/>
                <a:ext cx="49" cy="60"/>
              </a:xfrm>
              <a:prstGeom prst="rect">
                <a:avLst/>
              </a:prstGeom>
              <a:solidFill>
                <a:srgbClr val="000000"/>
              </a:solidFill>
              <a:ln w="4763">
                <a:solidFill>
                  <a:srgbClr val="000000"/>
                </a:solidFill>
                <a:miter lim="800000"/>
                <a:headEnd/>
                <a:tailEnd/>
              </a:ln>
            </p:spPr>
            <p:txBody>
              <a:bodyPr/>
              <a:lstStyle/>
              <a:p>
                <a:endParaRPr lang="en-US"/>
              </a:p>
            </p:txBody>
          </p:sp>
          <p:sp>
            <p:nvSpPr>
              <p:cNvPr id="267282" name="Rectangle 18"/>
              <p:cNvSpPr>
                <a:spLocks noChangeArrowheads="1"/>
              </p:cNvSpPr>
              <p:nvPr/>
            </p:nvSpPr>
            <p:spPr bwMode="auto">
              <a:xfrm>
                <a:off x="1991" y="2071"/>
                <a:ext cx="448"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700" b="1"/>
                  <a:t>Fol. KNO</a:t>
                </a:r>
                <a:r>
                  <a:rPr lang="en-US" sz="1700" b="1" baseline="-25000"/>
                  <a:t>3</a:t>
                </a:r>
                <a:endParaRPr lang="en-US" baseline="-25000"/>
              </a:p>
            </p:txBody>
          </p:sp>
        </p:grpSp>
      </p:grpSp>
      <p:grpSp>
        <p:nvGrpSpPr>
          <p:cNvPr id="267298" name="Group 34"/>
          <p:cNvGrpSpPr>
            <a:grpSpLocks/>
          </p:cNvGrpSpPr>
          <p:nvPr/>
        </p:nvGrpSpPr>
        <p:grpSpPr bwMode="auto">
          <a:xfrm>
            <a:off x="553155" y="6285654"/>
            <a:ext cx="9311076" cy="2921564"/>
            <a:chOff x="245" y="2784"/>
            <a:chExt cx="4124" cy="1294"/>
          </a:xfrm>
        </p:grpSpPr>
        <p:sp>
          <p:nvSpPr>
            <p:cNvPr id="267272" name="Text Box 8"/>
            <p:cNvSpPr txBox="1">
              <a:spLocks noChangeArrowheads="1"/>
            </p:cNvSpPr>
            <p:nvPr/>
          </p:nvSpPr>
          <p:spPr bwMode="auto">
            <a:xfrm>
              <a:off x="245" y="3792"/>
              <a:ext cx="1763"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chemeClr val="tx2"/>
                  </a:solidFill>
                </a:rPr>
                <a:t>Disk-Tilled System </a:t>
              </a:r>
            </a:p>
          </p:txBody>
        </p:sp>
        <p:grpSp>
          <p:nvGrpSpPr>
            <p:cNvPr id="267283" name="Group 19"/>
            <p:cNvGrpSpPr>
              <a:grpSpLocks/>
            </p:cNvGrpSpPr>
            <p:nvPr/>
          </p:nvGrpSpPr>
          <p:grpSpPr bwMode="auto">
            <a:xfrm>
              <a:off x="2833" y="2784"/>
              <a:ext cx="1536" cy="109"/>
              <a:chOff x="3569" y="2058"/>
              <a:chExt cx="1536" cy="109"/>
            </a:xfrm>
          </p:grpSpPr>
          <p:sp>
            <p:nvSpPr>
              <p:cNvPr id="267284" name="Rectangle 20"/>
              <p:cNvSpPr>
                <a:spLocks noChangeArrowheads="1"/>
              </p:cNvSpPr>
              <p:nvPr/>
            </p:nvSpPr>
            <p:spPr bwMode="auto">
              <a:xfrm>
                <a:off x="3569" y="2080"/>
                <a:ext cx="49" cy="55"/>
              </a:xfrm>
              <a:prstGeom prst="rect">
                <a:avLst/>
              </a:prstGeom>
              <a:solidFill>
                <a:srgbClr val="FF0000"/>
              </a:solidFill>
              <a:ln w="4763">
                <a:solidFill>
                  <a:srgbClr val="000000"/>
                </a:solidFill>
                <a:miter lim="800000"/>
                <a:headEnd/>
                <a:tailEnd/>
              </a:ln>
            </p:spPr>
            <p:txBody>
              <a:bodyPr/>
              <a:lstStyle/>
              <a:p>
                <a:endParaRPr lang="en-US"/>
              </a:p>
            </p:txBody>
          </p:sp>
          <p:sp>
            <p:nvSpPr>
              <p:cNvPr id="267285" name="Rectangle 21"/>
              <p:cNvSpPr>
                <a:spLocks noChangeArrowheads="1"/>
              </p:cNvSpPr>
              <p:nvPr/>
            </p:nvSpPr>
            <p:spPr bwMode="auto">
              <a:xfrm>
                <a:off x="3640" y="2058"/>
                <a:ext cx="267" cy="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b="1"/>
                  <a:t>Check</a:t>
                </a:r>
                <a:endParaRPr lang="en-US"/>
              </a:p>
            </p:txBody>
          </p:sp>
          <p:sp>
            <p:nvSpPr>
              <p:cNvPr id="267286" name="Rectangle 22"/>
              <p:cNvSpPr>
                <a:spLocks noChangeArrowheads="1"/>
              </p:cNvSpPr>
              <p:nvPr/>
            </p:nvSpPr>
            <p:spPr bwMode="auto">
              <a:xfrm>
                <a:off x="4001" y="2080"/>
                <a:ext cx="49" cy="55"/>
              </a:xfrm>
              <a:prstGeom prst="rect">
                <a:avLst/>
              </a:prstGeom>
              <a:solidFill>
                <a:srgbClr val="00CFFF"/>
              </a:solidFill>
              <a:ln w="4763">
                <a:solidFill>
                  <a:srgbClr val="000000"/>
                </a:solidFill>
                <a:miter lim="800000"/>
                <a:headEnd/>
                <a:tailEnd/>
              </a:ln>
            </p:spPr>
            <p:txBody>
              <a:bodyPr/>
              <a:lstStyle/>
              <a:p>
                <a:endParaRPr lang="en-US"/>
              </a:p>
            </p:txBody>
          </p:sp>
          <p:sp>
            <p:nvSpPr>
              <p:cNvPr id="267287" name="Rectangle 23"/>
              <p:cNvSpPr>
                <a:spLocks noChangeArrowheads="1"/>
              </p:cNvSpPr>
              <p:nvPr/>
            </p:nvSpPr>
            <p:spPr bwMode="auto">
              <a:xfrm>
                <a:off x="4068" y="2058"/>
                <a:ext cx="466" cy="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b="1"/>
                  <a:t>Fol. CaNO</a:t>
                </a:r>
                <a:r>
                  <a:rPr lang="en-US" sz="1600" b="1" baseline="-25000"/>
                  <a:t>3</a:t>
                </a:r>
                <a:endParaRPr lang="en-US" baseline="-25000"/>
              </a:p>
            </p:txBody>
          </p:sp>
          <p:sp>
            <p:nvSpPr>
              <p:cNvPr id="267288" name="Rectangle 24"/>
              <p:cNvSpPr>
                <a:spLocks noChangeArrowheads="1"/>
              </p:cNvSpPr>
              <p:nvPr/>
            </p:nvSpPr>
            <p:spPr bwMode="auto">
              <a:xfrm>
                <a:off x="4625" y="2080"/>
                <a:ext cx="49" cy="55"/>
              </a:xfrm>
              <a:prstGeom prst="rect">
                <a:avLst/>
              </a:prstGeom>
              <a:solidFill>
                <a:srgbClr val="000000"/>
              </a:solidFill>
              <a:ln w="4763">
                <a:solidFill>
                  <a:srgbClr val="000000"/>
                </a:solidFill>
                <a:miter lim="800000"/>
                <a:headEnd/>
                <a:tailEnd/>
              </a:ln>
            </p:spPr>
            <p:txBody>
              <a:bodyPr/>
              <a:lstStyle/>
              <a:p>
                <a:endParaRPr lang="en-US"/>
              </a:p>
            </p:txBody>
          </p:sp>
          <p:sp>
            <p:nvSpPr>
              <p:cNvPr id="267289" name="Rectangle 25"/>
              <p:cNvSpPr>
                <a:spLocks noChangeArrowheads="1"/>
              </p:cNvSpPr>
              <p:nvPr/>
            </p:nvSpPr>
            <p:spPr bwMode="auto">
              <a:xfrm>
                <a:off x="4696" y="2058"/>
                <a:ext cx="409" cy="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b="1"/>
                  <a:t>Fol. KNO</a:t>
                </a:r>
                <a:r>
                  <a:rPr lang="en-US" sz="1600" b="1" baseline="-25000"/>
                  <a:t>3</a:t>
                </a:r>
                <a:endParaRPr lang="en-US" baseline="-25000"/>
              </a:p>
            </p:txBody>
          </p:sp>
        </p:grpSp>
      </p:grpSp>
    </p:spTree>
    <p:extLst>
      <p:ext uri="{BB962C8B-B14F-4D97-AF65-F5344CB8AC3E}">
        <p14:creationId xmlns:p14="http://schemas.microsoft.com/office/powerpoint/2010/main" val="210913823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67293"/>
                                        </p:tgtEl>
                                        <p:attrNameLst>
                                          <p:attrName>style.visibility</p:attrName>
                                        </p:attrNameLst>
                                      </p:cBhvr>
                                      <p:to>
                                        <p:strVal val="visible"/>
                                      </p:to>
                                    </p:set>
                                    <p:animEffect transition="in" filter="randombar(horizontal)">
                                      <p:cBhvr>
                                        <p:cTn id="7" dur="500"/>
                                        <p:tgtEl>
                                          <p:spTgt spid="267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67273"/>
                                        </p:tgtEl>
                                        <p:attrNameLst>
                                          <p:attrName>style.visibility</p:attrName>
                                        </p:attrNameLst>
                                      </p:cBhvr>
                                      <p:to>
                                        <p:strVal val="visible"/>
                                      </p:to>
                                    </p:set>
                                    <p:animEffect transition="in" filter="strips(downRight)">
                                      <p:cBhvr>
                                        <p:cTn id="12" dur="1000"/>
                                        <p:tgtEl>
                                          <p:spTgt spid="267273"/>
                                        </p:tgtEl>
                                      </p:cBhvr>
                                    </p:animEffect>
                                  </p:childTnLst>
                                </p:cTn>
                              </p:par>
                              <p:par>
                                <p:cTn id="13" presetID="18" presetClass="entr" presetSubtype="6" repeatDur="0" restart="never" fill="hold" nodeType="withEffect">
                                  <p:stCondLst>
                                    <p:cond delay="0"/>
                                  </p:stCondLst>
                                  <p:childTnLst>
                                    <p:set>
                                      <p:cBhvr>
                                        <p:cTn id="14" dur="1" fill="hold">
                                          <p:stCondLst>
                                            <p:cond delay="0"/>
                                          </p:stCondLst>
                                        </p:cTn>
                                        <p:tgtEl>
                                          <p:spTgt spid="267297"/>
                                        </p:tgtEl>
                                        <p:attrNameLst>
                                          <p:attrName>style.visibility</p:attrName>
                                        </p:attrNameLst>
                                      </p:cBhvr>
                                      <p:to>
                                        <p:strVal val="visible"/>
                                      </p:to>
                                    </p:set>
                                    <p:animEffect transition="in" filter="strips(downRight)">
                                      <p:cBhvr>
                                        <p:cTn id="15" dur="1000"/>
                                        <p:tgtEl>
                                          <p:spTgt spid="2672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267271"/>
                                        </p:tgtEl>
                                        <p:attrNameLst>
                                          <p:attrName>style.visibility</p:attrName>
                                        </p:attrNameLst>
                                      </p:cBhvr>
                                      <p:to>
                                        <p:strVal val="visible"/>
                                      </p:to>
                                    </p:set>
                                    <p:animEffect transition="in" filter="strips(downRight)">
                                      <p:cBhvr>
                                        <p:cTn id="20" dur="1000"/>
                                        <p:tgtEl>
                                          <p:spTgt spid="267271"/>
                                        </p:tgtEl>
                                      </p:cBhvr>
                                    </p:animEffect>
                                  </p:childTnLst>
                                </p:cTn>
                              </p:par>
                              <p:par>
                                <p:cTn id="21" presetID="18" presetClass="entr" presetSubtype="6" repeatDur="0" restart="never" fill="hold" nodeType="withEffect">
                                  <p:stCondLst>
                                    <p:cond delay="0"/>
                                  </p:stCondLst>
                                  <p:childTnLst>
                                    <p:set>
                                      <p:cBhvr>
                                        <p:cTn id="22" dur="1" fill="hold">
                                          <p:stCondLst>
                                            <p:cond delay="0"/>
                                          </p:stCondLst>
                                        </p:cTn>
                                        <p:tgtEl>
                                          <p:spTgt spid="267298"/>
                                        </p:tgtEl>
                                        <p:attrNameLst>
                                          <p:attrName>style.visibility</p:attrName>
                                        </p:attrNameLst>
                                      </p:cBhvr>
                                      <p:to>
                                        <p:strVal val="visible"/>
                                      </p:to>
                                    </p:set>
                                    <p:animEffect transition="in" filter="strips(downRight)">
                                      <p:cBhvr>
                                        <p:cTn id="23" dur="1000"/>
                                        <p:tgtEl>
                                          <p:spTgt spid="267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93" grpId="0"/>
      <p:bldOleChart spid="267271" grpId="0" animBg="0"/>
      <p:bldOleChart spid="267273" grpId="0" 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70" name="Rectangle 14"/>
          <p:cNvSpPr>
            <a:spLocks noGrp="1" noChangeArrowheads="1"/>
          </p:cNvSpPr>
          <p:nvPr>
            <p:ph type="title"/>
          </p:nvPr>
        </p:nvSpPr>
        <p:spPr/>
        <p:txBody>
          <a:bodyPr/>
          <a:lstStyle/>
          <a:p>
            <a:r>
              <a:rPr lang="en-US"/>
              <a:t>Prevent Cotton K Deficiency</a:t>
            </a:r>
          </a:p>
        </p:txBody>
      </p:sp>
      <p:grpSp>
        <p:nvGrpSpPr>
          <p:cNvPr id="224272" name="Group 16"/>
          <p:cNvGrpSpPr>
            <a:grpSpLocks/>
          </p:cNvGrpSpPr>
          <p:nvPr/>
        </p:nvGrpSpPr>
        <p:grpSpPr bwMode="auto">
          <a:xfrm>
            <a:off x="866987" y="1950720"/>
            <a:ext cx="11162453" cy="7586133"/>
            <a:chOff x="384" y="864"/>
            <a:chExt cx="4944" cy="3360"/>
          </a:xfrm>
        </p:grpSpPr>
        <p:pic>
          <p:nvPicPr>
            <p:cNvPr id="224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864"/>
              <a:ext cx="4944" cy="33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24260" name="Text Box 4"/>
            <p:cNvSpPr txBox="1">
              <a:spLocks noChangeArrowheads="1"/>
            </p:cNvSpPr>
            <p:nvPr/>
          </p:nvSpPr>
          <p:spPr bwMode="auto">
            <a:xfrm>
              <a:off x="466" y="864"/>
              <a:ext cx="2223" cy="273"/>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400" b="1" dirty="0">
                  <a:solidFill>
                    <a:schemeClr val="tx2">
                      <a:lumMod val="20000"/>
                      <a:lumOff val="80000"/>
                    </a:schemeClr>
                  </a:solidFill>
                </a:rPr>
                <a:t>Full-season K Deficiency</a:t>
              </a:r>
            </a:p>
          </p:txBody>
        </p:sp>
      </p:grpSp>
    </p:spTree>
    <p:extLst>
      <p:ext uri="{BB962C8B-B14F-4D97-AF65-F5344CB8AC3E}">
        <p14:creationId xmlns:p14="http://schemas.microsoft.com/office/powerpoint/2010/main" val="105519008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Dur="0" restart="never" fill="hold" nodeType="afterEffect">
                                  <p:stCondLst>
                                    <p:cond delay="0"/>
                                  </p:stCondLst>
                                  <p:childTnLst>
                                    <p:set>
                                      <p:cBhvr>
                                        <p:cTn id="6" dur="1" fill="hold">
                                          <p:stCondLst>
                                            <p:cond delay="0"/>
                                          </p:stCondLst>
                                        </p:cTn>
                                        <p:tgtEl>
                                          <p:spTgt spid="224272"/>
                                        </p:tgtEl>
                                        <p:attrNameLst>
                                          <p:attrName>style.visibility</p:attrName>
                                        </p:attrNameLst>
                                      </p:cBhvr>
                                      <p:to>
                                        <p:strVal val="visible"/>
                                      </p:to>
                                    </p:set>
                                    <p:animEffect transition="in" filter="fade">
                                      <p:cBhvr>
                                        <p:cTn id="7" dur="1000"/>
                                        <p:tgtEl>
                                          <p:spTgt spid="224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587" name="Group 19"/>
          <p:cNvGrpSpPr>
            <a:grpSpLocks/>
          </p:cNvGrpSpPr>
          <p:nvPr/>
        </p:nvGrpSpPr>
        <p:grpSpPr bwMode="auto">
          <a:xfrm>
            <a:off x="866987" y="3251201"/>
            <a:ext cx="11189547" cy="6272107"/>
            <a:chOff x="384" y="1440"/>
            <a:chExt cx="4956" cy="2778"/>
          </a:xfrm>
        </p:grpSpPr>
        <p:pic>
          <p:nvPicPr>
            <p:cNvPr id="237585" name="Picture 17" descr="Cotton K Defici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1440"/>
              <a:ext cx="4956" cy="2778"/>
            </a:xfrm>
            <a:prstGeom prst="rect">
              <a:avLst/>
            </a:prstGeom>
            <a:noFill/>
            <a:extLst>
              <a:ext uri="{909E8E84-426E-40dd-AFC4-6F175D3DCCD1}">
                <a14:hiddenFill xmlns="" xmlns:a14="http://schemas.microsoft.com/office/drawing/2010/main">
                  <a:solidFill>
                    <a:srgbClr val="FFFFFF"/>
                  </a:solidFill>
                </a14:hiddenFill>
              </a:ext>
            </a:extLst>
          </p:spPr>
        </p:pic>
        <p:sp>
          <p:nvSpPr>
            <p:cNvPr id="237586" name="Text Box 18"/>
            <p:cNvSpPr txBox="1">
              <a:spLocks noChangeArrowheads="1"/>
            </p:cNvSpPr>
            <p:nvPr/>
          </p:nvSpPr>
          <p:spPr bwMode="auto">
            <a:xfrm>
              <a:off x="1680" y="3888"/>
              <a:ext cx="3638" cy="273"/>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3400" b="1">
                  <a:solidFill>
                    <a:schemeClr val="bg1"/>
                  </a:solidFill>
                </a:rPr>
                <a:t>Mid- to late-season K Deficiency</a:t>
              </a:r>
            </a:p>
          </p:txBody>
        </p:sp>
      </p:grpSp>
      <p:sp>
        <p:nvSpPr>
          <p:cNvPr id="237583" name="Rectangle 15"/>
          <p:cNvSpPr>
            <a:spLocks noGrp="1" noChangeArrowheads="1"/>
          </p:cNvSpPr>
          <p:nvPr>
            <p:ph type="title"/>
          </p:nvPr>
        </p:nvSpPr>
        <p:spPr/>
        <p:txBody>
          <a:bodyPr>
            <a:normAutofit fontScale="90000"/>
          </a:bodyPr>
          <a:lstStyle/>
          <a:p>
            <a:r>
              <a:rPr lang="en-US"/>
              <a:t>Cotton K Deficiency</a:t>
            </a:r>
            <a:br>
              <a:rPr lang="en-US"/>
            </a:br>
            <a:r>
              <a:rPr lang="en-US"/>
              <a:t>Symptom in the Upper Canopy </a:t>
            </a:r>
          </a:p>
        </p:txBody>
      </p:sp>
      <p:pic>
        <p:nvPicPr>
          <p:cNvPr id="237576" name="Picture 8" descr="cotton K leaf drain 010395"/>
          <p:cNvPicPr>
            <a:picLocks noChangeAspect="1" noChangeArrowheads="1"/>
          </p:cNvPicPr>
          <p:nvPr/>
        </p:nvPicPr>
        <p:blipFill>
          <a:blip r:embed="rId4" cstate="print">
            <a:extLst>
              <a:ext uri="{28A0092B-C50C-407E-A947-70E740481C1C}">
                <a14:useLocalDpi xmlns:a14="http://schemas.microsoft.com/office/drawing/2010/main" val="0"/>
              </a:ext>
            </a:extLst>
          </a:blip>
          <a:srcRect t="4564" r="8627" b="1749"/>
          <a:stretch>
            <a:fillRect/>
          </a:stretch>
        </p:blipFill>
        <p:spPr bwMode="auto">
          <a:xfrm>
            <a:off x="975360" y="3359574"/>
            <a:ext cx="5093547" cy="2734170"/>
          </a:xfrm>
          <a:prstGeom prst="rect">
            <a:avLst/>
          </a:prstGeom>
          <a:noFill/>
          <a:extLst>
            <a:ext uri="{909E8E84-426E-40dd-AFC4-6F175D3DCCD1}">
              <a14:hiddenFill xmlns="" xmlns:a14="http://schemas.microsoft.com/office/drawing/2010/main">
                <a:solidFill>
                  <a:srgbClr val="FFFFFF"/>
                </a:solidFill>
              </a14:hiddenFill>
            </a:ext>
          </a:extLst>
        </p:spPr>
      </p:pic>
      <p:sp>
        <p:nvSpPr>
          <p:cNvPr id="237584" name="Rectangle 16"/>
          <p:cNvSpPr>
            <a:spLocks noGrp="1" noChangeArrowheads="1"/>
          </p:cNvSpPr>
          <p:nvPr>
            <p:ph type="body" idx="1"/>
          </p:nvPr>
        </p:nvSpPr>
        <p:spPr/>
        <p:txBody>
          <a:bodyPr/>
          <a:lstStyle/>
          <a:p>
            <a:r>
              <a:rPr lang="en-US"/>
              <a:t>Rapid development of heavy boll load and boll maturation place big demand on plant K translocation</a:t>
            </a:r>
          </a:p>
          <a:p>
            <a:endParaRPr lang="en-US"/>
          </a:p>
        </p:txBody>
      </p:sp>
    </p:spTree>
    <p:extLst>
      <p:ext uri="{BB962C8B-B14F-4D97-AF65-F5344CB8AC3E}">
        <p14:creationId xmlns:p14="http://schemas.microsoft.com/office/powerpoint/2010/main" val="1611060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Dur="0" restart="never" fill="hold" nodeType="withEffect">
                                  <p:stCondLst>
                                    <p:cond delay="0"/>
                                  </p:stCondLst>
                                  <p:childTnLst>
                                    <p:set>
                                      <p:cBhvr>
                                        <p:cTn id="6" dur="1" fill="hold">
                                          <p:stCondLst>
                                            <p:cond delay="0"/>
                                          </p:stCondLst>
                                        </p:cTn>
                                        <p:tgtEl>
                                          <p:spTgt spid="237587"/>
                                        </p:tgtEl>
                                        <p:attrNameLst>
                                          <p:attrName>style.visibility</p:attrName>
                                        </p:attrNameLst>
                                      </p:cBhvr>
                                      <p:to>
                                        <p:strVal val="visible"/>
                                      </p:to>
                                    </p:set>
                                    <p:animEffect transition="in" filter="fade">
                                      <p:cBhvr>
                                        <p:cTn id="7" dur="1000"/>
                                        <p:tgtEl>
                                          <p:spTgt spid="237587"/>
                                        </p:tgtEl>
                                      </p:cBhvr>
                                    </p:animEffect>
                                  </p:childTnLst>
                                </p:cTn>
                              </p:par>
                            </p:childTnLst>
                          </p:cTn>
                        </p:par>
                        <p:par>
                          <p:cTn id="8" fill="hold" nodeType="afterGroup">
                            <p:stCondLst>
                              <p:cond delay="1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237576"/>
                                        </p:tgtEl>
                                        <p:attrNameLst>
                                          <p:attrName>style.visibility</p:attrName>
                                        </p:attrNameLst>
                                      </p:cBhvr>
                                      <p:to>
                                        <p:strVal val="visible"/>
                                      </p:to>
                                    </p:set>
                                    <p:anim calcmode="lin" valueType="num">
                                      <p:cBhvr>
                                        <p:cTn id="11" dur="1000" fill="hold"/>
                                        <p:tgtEl>
                                          <p:spTgt spid="237576"/>
                                        </p:tgtEl>
                                        <p:attrNameLst>
                                          <p:attrName>ppt_w</p:attrName>
                                        </p:attrNameLst>
                                      </p:cBhvr>
                                      <p:tavLst>
                                        <p:tav tm="0">
                                          <p:val>
                                            <p:fltVal val="0"/>
                                          </p:val>
                                        </p:tav>
                                        <p:tav tm="100000">
                                          <p:val>
                                            <p:strVal val="#ppt_w"/>
                                          </p:val>
                                        </p:tav>
                                      </p:tavLst>
                                    </p:anim>
                                    <p:anim calcmode="lin" valueType="num">
                                      <p:cBhvr>
                                        <p:cTn id="12" dur="1000" fill="hold"/>
                                        <p:tgtEl>
                                          <p:spTgt spid="237576"/>
                                        </p:tgtEl>
                                        <p:attrNameLst>
                                          <p:attrName>ppt_h</p:attrName>
                                        </p:attrNameLst>
                                      </p:cBhvr>
                                      <p:tavLst>
                                        <p:tav tm="0">
                                          <p:val>
                                            <p:fltVal val="0"/>
                                          </p:val>
                                        </p:tav>
                                        <p:tav tm="100000">
                                          <p:val>
                                            <p:strVal val="#ppt_h"/>
                                          </p:val>
                                        </p:tav>
                                      </p:tavLst>
                                    </p:anim>
                                    <p:anim calcmode="lin" valueType="num">
                                      <p:cBhvr>
                                        <p:cTn id="13" dur="1000" fill="hold"/>
                                        <p:tgtEl>
                                          <p:spTgt spid="237576"/>
                                        </p:tgtEl>
                                        <p:attrNameLst>
                                          <p:attrName>style.rotation</p:attrName>
                                        </p:attrNameLst>
                                      </p:cBhvr>
                                      <p:tavLst>
                                        <p:tav tm="0">
                                          <p:val>
                                            <p:fltVal val="90"/>
                                          </p:val>
                                        </p:tav>
                                        <p:tav tm="100000">
                                          <p:val>
                                            <p:fltVal val="0"/>
                                          </p:val>
                                        </p:tav>
                                      </p:tavLst>
                                    </p:anim>
                                    <p:animEffect transition="in" filter="fade">
                                      <p:cBhvr>
                                        <p:cTn id="14" dur="1000"/>
                                        <p:tgtEl>
                                          <p:spTgt spid="237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6" name="Rectangle 6"/>
          <p:cNvSpPr>
            <a:spLocks noGrp="1" noChangeArrowheads="1"/>
          </p:cNvSpPr>
          <p:nvPr>
            <p:ph type="title"/>
          </p:nvPr>
        </p:nvSpPr>
        <p:spPr/>
        <p:txBody>
          <a:bodyPr/>
          <a:lstStyle/>
          <a:p>
            <a:r>
              <a:rPr lang="en-US"/>
              <a:t>Conclusions</a:t>
            </a:r>
          </a:p>
        </p:txBody>
      </p:sp>
      <p:sp>
        <p:nvSpPr>
          <p:cNvPr id="107527" name="Rectangle 7"/>
          <p:cNvSpPr>
            <a:spLocks noGrp="1" noChangeArrowheads="1"/>
          </p:cNvSpPr>
          <p:nvPr>
            <p:ph type="body" idx="1"/>
          </p:nvPr>
        </p:nvSpPr>
        <p:spPr>
          <a:no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Adequate K nutrition is critical in optimizing yield, quality, and profit in cotton production</a:t>
            </a:r>
          </a:p>
          <a:p>
            <a:r>
              <a:rPr lang="en-US"/>
              <a:t>Placement of K fertilizer is not as important as the appropriate rates of K</a:t>
            </a:r>
          </a:p>
          <a:p>
            <a:r>
              <a:rPr lang="en-US"/>
              <a:t>Soil application of K is the foundation of an effective program </a:t>
            </a:r>
          </a:p>
          <a:p>
            <a:r>
              <a:rPr lang="en-US"/>
              <a:t>Increased soil test K levels may be required for reduced or no-till systems or under compacted soil conditions</a:t>
            </a:r>
          </a:p>
          <a:p>
            <a:r>
              <a:rPr lang="en-US"/>
              <a:t>Soil test levels should be maintained in the medium to high range to assure consistent production, and that K does not limit cotton yield and quality</a:t>
            </a:r>
          </a:p>
        </p:txBody>
      </p:sp>
    </p:spTree>
    <p:extLst>
      <p:ext uri="{BB962C8B-B14F-4D97-AF65-F5344CB8AC3E}">
        <p14:creationId xmlns:p14="http://schemas.microsoft.com/office/powerpoint/2010/main" val="374198314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ctrTitle"/>
          </p:nvPr>
        </p:nvSpPr>
        <p:spPr>
          <a:xfrm>
            <a:off x="975360" y="2894472"/>
            <a:ext cx="11054080" cy="2090702"/>
          </a:xfrm>
        </p:spPr>
        <p:txBody>
          <a:bodyPr>
            <a:normAutofit fontScale="90000"/>
          </a:bodyPr>
          <a:lstStyle/>
          <a:p>
            <a:r>
              <a:rPr lang="en-US" sz="3400" dirty="0"/>
              <a:t>International Plant Nutrition Institute (IPNI)</a:t>
            </a:r>
            <a:br>
              <a:rPr lang="en-US" sz="3400" dirty="0"/>
            </a:br>
            <a:r>
              <a:rPr lang="en-US" sz="3400" dirty="0"/>
              <a:t>655 Engineering Drive, Suite 110</a:t>
            </a:r>
            <a:br>
              <a:rPr lang="en-US" sz="3400" dirty="0"/>
            </a:br>
            <a:r>
              <a:rPr lang="en-US" sz="3400" dirty="0"/>
              <a:t>Norcross, GA 30092-2604</a:t>
            </a:r>
            <a:br>
              <a:rPr lang="en-US" sz="3400" dirty="0"/>
            </a:br>
            <a:r>
              <a:rPr lang="en-US" sz="3400" dirty="0"/>
              <a:t>Phone: 770-447-0335; Fax: 770-448-0439</a:t>
            </a:r>
            <a:br>
              <a:rPr lang="en-US" sz="3400" dirty="0"/>
            </a:br>
            <a:r>
              <a:rPr lang="en-US" sz="3400" dirty="0"/>
              <a:t>Website: </a:t>
            </a:r>
            <a:r>
              <a:rPr lang="en-US" sz="3400" dirty="0" err="1"/>
              <a:t>www.ipni.net</a:t>
            </a:r>
            <a:endParaRPr lang="en-US" sz="3400" dirty="0"/>
          </a:p>
        </p:txBody>
      </p:sp>
      <p:pic>
        <p:nvPicPr>
          <p:cNvPr id="326660" name="Picture 4" descr="Cotton 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868" y="5653476"/>
            <a:ext cx="4219786" cy="3106702"/>
          </a:xfrm>
          <a:prstGeom prst="rect">
            <a:avLst/>
          </a:prstGeom>
          <a:noFill/>
          <a:extLst>
            <a:ext uri="{909E8E84-426E-40dd-AFC4-6F175D3DCCD1}">
              <a14:hiddenFill xmlns="" xmlns:a14="http://schemas.microsoft.com/office/drawing/2010/main">
                <a:solidFill>
                  <a:srgbClr val="FFFFFF"/>
                </a:solidFill>
              </a14:hiddenFill>
            </a:ext>
          </a:extLst>
        </p:spPr>
      </p:pic>
      <p:sp>
        <p:nvSpPr>
          <p:cNvPr id="326661" name="Text Box 5"/>
          <p:cNvSpPr txBox="1">
            <a:spLocks noChangeArrowheads="1"/>
          </p:cNvSpPr>
          <p:nvPr/>
        </p:nvSpPr>
        <p:spPr bwMode="auto">
          <a:xfrm>
            <a:off x="0" y="9320107"/>
            <a:ext cx="3142827" cy="3476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30046" tIns="65023" rIns="130046" bIns="65023">
            <a:spAutoFit/>
          </a:bodyPr>
          <a:lstStyle/>
          <a:p>
            <a:pPr>
              <a:spcBef>
                <a:spcPct val="50000"/>
              </a:spcBef>
            </a:pPr>
            <a:r>
              <a:rPr lang="en-US" sz="1400"/>
              <a:t>Reference 06128</a:t>
            </a:r>
          </a:p>
        </p:txBody>
      </p:sp>
    </p:spTree>
    <p:extLst>
      <p:ext uri="{BB962C8B-B14F-4D97-AF65-F5344CB8AC3E}">
        <p14:creationId xmlns:p14="http://schemas.microsoft.com/office/powerpoint/2010/main" val="2604440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icture Placeholder 17"/>
          <p:cNvSpPr>
            <a:spLocks noGrp="1"/>
          </p:cNvSpPr>
          <p:nvPr>
            <p:ph type="pic" sz="quarter" idx="4294967295"/>
          </p:nvPr>
        </p:nvSpPr>
        <p:spPr>
          <a:xfrm>
            <a:off x="6454775" y="0"/>
            <a:ext cx="6550025" cy="9753600"/>
          </a:xfrm>
          <a:prstGeom prst="rect">
            <a:avLst/>
          </a:prstGeom>
        </p:spPr>
      </p:sp>
      <p:sp>
        <p:nvSpPr>
          <p:cNvPr id="36867" name="TextBox 2"/>
          <p:cNvSpPr txBox="1">
            <a:spLocks noChangeArrowheads="1"/>
          </p:cNvSpPr>
          <p:nvPr/>
        </p:nvSpPr>
        <p:spPr bwMode="auto">
          <a:xfrm>
            <a:off x="-1485900" y="5588000"/>
            <a:ext cx="184150" cy="646113"/>
          </a:xfrm>
          <a:prstGeom prst="rect">
            <a:avLst/>
          </a:prstGeom>
          <a:noFill/>
          <a:ln w="9525">
            <a:noFill/>
            <a:miter lim="800000"/>
            <a:headEnd/>
            <a:tailEnd/>
          </a:ln>
        </p:spPr>
        <p:txBody>
          <a:bodyPr wrap="none">
            <a:spAutoFit/>
          </a:bodyPr>
          <a:lstStyle/>
          <a:p>
            <a:endParaRPr lang="en-US"/>
          </a:p>
        </p:txBody>
      </p:sp>
      <p:pic>
        <p:nvPicPr>
          <p:cNvPr id="3686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51600" y="0"/>
            <a:ext cx="6553200" cy="9753600"/>
          </a:xfrm>
          <a:prstGeom prst="rect">
            <a:avLst/>
          </a:prstGeom>
          <a:noFill/>
          <a:ln w="9525">
            <a:noFill/>
            <a:miter lim="800000"/>
            <a:headEnd/>
            <a:tailEnd/>
          </a:ln>
        </p:spPr>
      </p:pic>
    </p:spTree>
    <p:extLst>
      <p:ext uri="{BB962C8B-B14F-4D97-AF65-F5344CB8AC3E}">
        <p14:creationId xmlns:p14="http://schemas.microsoft.com/office/powerpoint/2010/main" val="1446456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06" name="Rectangle 10"/>
          <p:cNvSpPr>
            <a:spLocks noGrp="1" noChangeArrowheads="1"/>
          </p:cNvSpPr>
          <p:nvPr>
            <p:ph type="title"/>
          </p:nvPr>
        </p:nvSpPr>
        <p:spPr/>
        <p:txBody>
          <a:bodyPr>
            <a:normAutofit fontScale="90000"/>
          </a:bodyPr>
          <a:lstStyle/>
          <a:p>
            <a:r>
              <a:rPr lang="en-US"/>
              <a:t>U.S. Cotton Yield,</a:t>
            </a:r>
            <a:br>
              <a:rPr lang="en-US"/>
            </a:br>
            <a:r>
              <a:rPr lang="en-US"/>
              <a:t>1975 to Present . . . </a:t>
            </a:r>
            <a:br>
              <a:rPr lang="en-US"/>
            </a:br>
            <a:r>
              <a:rPr lang="en-US" sz="4000"/>
              <a:t>An Increasing Trend</a:t>
            </a:r>
          </a:p>
        </p:txBody>
      </p:sp>
      <p:grpSp>
        <p:nvGrpSpPr>
          <p:cNvPr id="80909" name="Group 13"/>
          <p:cNvGrpSpPr>
            <a:grpSpLocks/>
          </p:cNvGrpSpPr>
          <p:nvPr/>
        </p:nvGrpSpPr>
        <p:grpSpPr bwMode="auto">
          <a:xfrm>
            <a:off x="833120" y="2167467"/>
            <a:ext cx="11641103" cy="7014916"/>
            <a:chOff x="369" y="960"/>
            <a:chExt cx="5156" cy="3107"/>
          </a:xfrm>
        </p:grpSpPr>
        <p:graphicFrame>
          <p:nvGraphicFramePr>
            <p:cNvPr id="80899" name="Object 3"/>
            <p:cNvGraphicFramePr>
              <a:graphicFrameLocks noChangeAspect="1"/>
            </p:cNvGraphicFramePr>
            <p:nvPr>
              <p:extLst>
                <p:ext uri="{D42A27DB-BD31-4B8C-83A1-F6EECF244321}">
                  <p14:modId xmlns:p14="http://schemas.microsoft.com/office/powerpoint/2010/main" val="559273089"/>
                </p:ext>
              </p:extLst>
            </p:nvPr>
          </p:nvGraphicFramePr>
          <p:xfrm>
            <a:off x="480" y="1259"/>
            <a:ext cx="5045" cy="2633"/>
          </p:xfrm>
          <a:graphic>
            <a:graphicData uri="http://schemas.openxmlformats.org/presentationml/2006/ole">
              <mc:AlternateContent xmlns:mc="http://schemas.openxmlformats.org/markup-compatibility/2006">
                <mc:Choice xmlns:v="urn:schemas-microsoft-com:vml" Requires="v">
                  <p:oleObj spid="_x0000_s6155" name="Chart" r:id="rId4" imgW="8686800" imgH="4533900" progId="MSGraph.Chart.8">
                    <p:embed followColorScheme="full"/>
                  </p:oleObj>
                </mc:Choice>
                <mc:Fallback>
                  <p:oleObj name="Chart" r:id="rId4" imgW="8686800" imgH="4533900" progId="MSGraph.Chart.8">
                    <p:embed followColorScheme="full"/>
                    <p:pic>
                      <p:nvPicPr>
                        <p:cNvPr id="0" name=""/>
                        <p:cNvPicPr>
                          <a:picLocks noChangeAspect="1" noChangeArrowheads="1"/>
                        </p:cNvPicPr>
                        <p:nvPr/>
                      </p:nvPicPr>
                      <p:blipFill>
                        <a:blip r:embed="rId5"/>
                        <a:srcRect/>
                        <a:stretch>
                          <a:fillRect/>
                        </a:stretch>
                      </p:blipFill>
                      <p:spPr bwMode="auto">
                        <a:xfrm>
                          <a:off x="480" y="1259"/>
                          <a:ext cx="5045" cy="2633"/>
                        </a:xfrm>
                        <a:prstGeom prst="rect">
                          <a:avLst/>
                        </a:prstGeom>
                      </p:spPr>
                    </p:pic>
                  </p:oleObj>
                </mc:Fallback>
              </mc:AlternateContent>
            </a:graphicData>
          </a:graphic>
        </p:graphicFrame>
        <p:sp>
          <p:nvSpPr>
            <p:cNvPr id="80900" name="Text Box 4"/>
            <p:cNvSpPr txBox="1">
              <a:spLocks noChangeArrowheads="1"/>
            </p:cNvSpPr>
            <p:nvPr/>
          </p:nvSpPr>
          <p:spPr bwMode="auto">
            <a:xfrm>
              <a:off x="369" y="960"/>
              <a:ext cx="667" cy="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600" b="1"/>
                <a:t>Lint, lb/A</a:t>
              </a:r>
            </a:p>
          </p:txBody>
        </p:sp>
        <p:sp>
          <p:nvSpPr>
            <p:cNvPr id="80901" name="Text Box 5"/>
            <p:cNvSpPr txBox="1">
              <a:spLocks noChangeArrowheads="1"/>
            </p:cNvSpPr>
            <p:nvPr/>
          </p:nvSpPr>
          <p:spPr bwMode="auto">
            <a:xfrm>
              <a:off x="2801" y="3849"/>
              <a:ext cx="394" cy="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600" b="1"/>
                <a:t>Year</a:t>
              </a:r>
            </a:p>
          </p:txBody>
        </p:sp>
      </p:grpSp>
      <p:sp>
        <p:nvSpPr>
          <p:cNvPr id="80908" name="Text Box 12"/>
          <p:cNvSpPr txBox="1">
            <a:spLocks noChangeArrowheads="1"/>
          </p:cNvSpPr>
          <p:nvPr/>
        </p:nvSpPr>
        <p:spPr bwMode="auto">
          <a:xfrm>
            <a:off x="76764" y="9326881"/>
            <a:ext cx="2926080" cy="390595"/>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30046" tIns="65023" rIns="130046" bIns="65023">
            <a:spAutoFit/>
          </a:bodyPr>
          <a:lstStyle/>
          <a:p>
            <a:pPr eaLnBrk="0" hangingPunct="0"/>
            <a:r>
              <a:rPr lang="en-US" sz="1700"/>
              <a:t>Source: USDA-NASS</a:t>
            </a:r>
          </a:p>
        </p:txBody>
      </p:sp>
    </p:spTree>
    <p:extLst>
      <p:ext uri="{BB962C8B-B14F-4D97-AF65-F5344CB8AC3E}">
        <p14:creationId xmlns:p14="http://schemas.microsoft.com/office/powerpoint/2010/main" val="4172309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0906"/>
                                        </p:tgtEl>
                                        <p:attrNameLst>
                                          <p:attrName>style.visibility</p:attrName>
                                        </p:attrNameLst>
                                      </p:cBhvr>
                                      <p:to>
                                        <p:strVal val="visible"/>
                                      </p:to>
                                    </p:set>
                                    <p:animEffect transition="in" filter="randombar(horizontal)">
                                      <p:cBhvr>
                                        <p:cTn id="7" dur="500"/>
                                        <p:tgtEl>
                                          <p:spTgt spid="80906"/>
                                        </p:tgtEl>
                                      </p:cBhvr>
                                    </p:animEffect>
                                  </p:childTnLst>
                                </p:cTn>
                              </p:par>
                            </p:childTnLst>
                          </p:cTn>
                        </p:par>
                        <p:par>
                          <p:cTn id="8" fill="hold" nodeType="afterGroup">
                            <p:stCondLst>
                              <p:cond delay="500"/>
                            </p:stCondLst>
                            <p:childTnLst>
                              <p:par>
                                <p:cTn id="9" presetID="18" presetClass="entr" presetSubtype="6" repeatDur="0" restart="never" fill="hold" nodeType="afterEffect">
                                  <p:stCondLst>
                                    <p:cond delay="0"/>
                                  </p:stCondLst>
                                  <p:childTnLst>
                                    <p:set>
                                      <p:cBhvr>
                                        <p:cTn id="10" dur="1" fill="hold">
                                          <p:stCondLst>
                                            <p:cond delay="0"/>
                                          </p:stCondLst>
                                        </p:cTn>
                                        <p:tgtEl>
                                          <p:spTgt spid="80909"/>
                                        </p:tgtEl>
                                        <p:attrNameLst>
                                          <p:attrName>style.visibility</p:attrName>
                                        </p:attrNameLst>
                                      </p:cBhvr>
                                      <p:to>
                                        <p:strVal val="visible"/>
                                      </p:to>
                                    </p:set>
                                    <p:animEffect transition="in" filter="strips(downRight)">
                                      <p:cBhvr>
                                        <p:cTn id="11" dur="1000"/>
                                        <p:tgtEl>
                                          <p:spTgt spid="80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94" name="Group 70"/>
          <p:cNvGrpSpPr>
            <a:grpSpLocks/>
          </p:cNvGrpSpPr>
          <p:nvPr/>
        </p:nvGrpSpPr>
        <p:grpSpPr bwMode="auto">
          <a:xfrm>
            <a:off x="711201" y="3689210"/>
            <a:ext cx="11704320" cy="2930596"/>
            <a:chOff x="240" y="1776"/>
            <a:chExt cx="5184" cy="1298"/>
          </a:xfrm>
        </p:grpSpPr>
        <p:sp>
          <p:nvSpPr>
            <p:cNvPr id="26628" name="Rectangle 4"/>
            <p:cNvSpPr>
              <a:spLocks noChangeArrowheads="1"/>
            </p:cNvSpPr>
            <p:nvPr/>
          </p:nvSpPr>
          <p:spPr bwMode="auto">
            <a:xfrm>
              <a:off x="514" y="2842"/>
              <a:ext cx="790" cy="2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r>
                <a:rPr lang="en-US" sz="1700" b="1"/>
                <a:t>Approximate days </a:t>
              </a:r>
            </a:p>
            <a:p>
              <a:pPr eaLnBrk="0" hangingPunct="0"/>
              <a:r>
                <a:rPr lang="en-US" sz="1700" b="1"/>
                <a:t>after planting</a:t>
              </a:r>
            </a:p>
          </p:txBody>
        </p:sp>
        <p:sp>
          <p:nvSpPr>
            <p:cNvPr id="26629" name="Rectangle 5"/>
            <p:cNvSpPr>
              <a:spLocks noChangeArrowheads="1"/>
            </p:cNvSpPr>
            <p:nvPr/>
          </p:nvSpPr>
          <p:spPr bwMode="auto">
            <a:xfrm>
              <a:off x="1665" y="2842"/>
              <a:ext cx="800" cy="2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r>
                <a:rPr lang="en-US" sz="1700" b="1">
                  <a:solidFill>
                    <a:srgbClr val="CC3300"/>
                  </a:solidFill>
                </a:rPr>
                <a:t>Approximate heat </a:t>
              </a:r>
            </a:p>
            <a:p>
              <a:pPr eaLnBrk="0" hangingPunct="0"/>
              <a:r>
                <a:rPr lang="en-US" sz="1700" b="1">
                  <a:solidFill>
                    <a:srgbClr val="CC3300"/>
                  </a:solidFill>
                </a:rPr>
                <a:t>units after planting</a:t>
              </a:r>
            </a:p>
          </p:txBody>
        </p:sp>
        <p:sp>
          <p:nvSpPr>
            <p:cNvPr id="26630" name="Rectangle 6"/>
            <p:cNvSpPr>
              <a:spLocks noChangeArrowheads="1"/>
            </p:cNvSpPr>
            <p:nvPr/>
          </p:nvSpPr>
          <p:spPr bwMode="auto">
            <a:xfrm>
              <a:off x="334" y="2368"/>
              <a:ext cx="63"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0</a:t>
              </a:r>
              <a:endParaRPr lang="en-US" sz="3400">
                <a:latin typeface="Times New Roman" charset="0"/>
              </a:endParaRPr>
            </a:p>
          </p:txBody>
        </p:sp>
        <p:sp>
          <p:nvSpPr>
            <p:cNvPr id="26631" name="Rectangle 7"/>
            <p:cNvSpPr>
              <a:spLocks noChangeArrowheads="1"/>
            </p:cNvSpPr>
            <p:nvPr/>
          </p:nvSpPr>
          <p:spPr bwMode="auto">
            <a:xfrm>
              <a:off x="303" y="2336"/>
              <a:ext cx="298" cy="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6632" name="Rectangle 8"/>
            <p:cNvSpPr>
              <a:spLocks noChangeArrowheads="1"/>
            </p:cNvSpPr>
            <p:nvPr/>
          </p:nvSpPr>
          <p:spPr bwMode="auto">
            <a:xfrm>
              <a:off x="288" y="2322"/>
              <a:ext cx="299" cy="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6633" name="Rectangle 9"/>
            <p:cNvSpPr>
              <a:spLocks noChangeArrowheads="1"/>
            </p:cNvSpPr>
            <p:nvPr/>
          </p:nvSpPr>
          <p:spPr bwMode="auto">
            <a:xfrm>
              <a:off x="608" y="2368"/>
              <a:ext cx="126"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10</a:t>
              </a:r>
              <a:endParaRPr lang="en-US" sz="3400">
                <a:latin typeface="Times New Roman" charset="0"/>
              </a:endParaRPr>
            </a:p>
          </p:txBody>
        </p:sp>
        <p:sp>
          <p:nvSpPr>
            <p:cNvPr id="26634" name="Rectangle 10"/>
            <p:cNvSpPr>
              <a:spLocks noChangeArrowheads="1"/>
            </p:cNvSpPr>
            <p:nvPr/>
          </p:nvSpPr>
          <p:spPr bwMode="auto">
            <a:xfrm>
              <a:off x="906" y="2368"/>
              <a:ext cx="126"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20</a:t>
              </a:r>
              <a:endParaRPr lang="en-US" sz="3400">
                <a:latin typeface="Times New Roman" charset="0"/>
              </a:endParaRPr>
            </a:p>
          </p:txBody>
        </p:sp>
        <p:sp>
          <p:nvSpPr>
            <p:cNvPr id="26635" name="Rectangle 11"/>
            <p:cNvSpPr>
              <a:spLocks noChangeArrowheads="1"/>
            </p:cNvSpPr>
            <p:nvPr/>
          </p:nvSpPr>
          <p:spPr bwMode="auto">
            <a:xfrm>
              <a:off x="856" y="2336"/>
              <a:ext cx="298" cy="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6636" name="Rectangle 12"/>
            <p:cNvSpPr>
              <a:spLocks noChangeArrowheads="1"/>
            </p:cNvSpPr>
            <p:nvPr/>
          </p:nvSpPr>
          <p:spPr bwMode="auto">
            <a:xfrm>
              <a:off x="1182" y="2368"/>
              <a:ext cx="126"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30</a:t>
              </a:r>
              <a:endParaRPr lang="en-US" sz="3400">
                <a:latin typeface="Times New Roman" charset="0"/>
              </a:endParaRPr>
            </a:p>
          </p:txBody>
        </p:sp>
        <p:sp>
          <p:nvSpPr>
            <p:cNvPr id="26637" name="Rectangle 13"/>
            <p:cNvSpPr>
              <a:spLocks noChangeArrowheads="1"/>
            </p:cNvSpPr>
            <p:nvPr/>
          </p:nvSpPr>
          <p:spPr bwMode="auto">
            <a:xfrm>
              <a:off x="1153" y="2336"/>
              <a:ext cx="299" cy="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6638" name="Rectangle 14"/>
            <p:cNvSpPr>
              <a:spLocks noChangeArrowheads="1"/>
            </p:cNvSpPr>
            <p:nvPr/>
          </p:nvSpPr>
          <p:spPr bwMode="auto">
            <a:xfrm>
              <a:off x="1501" y="2368"/>
              <a:ext cx="126"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40</a:t>
              </a:r>
              <a:endParaRPr lang="en-US" sz="3400">
                <a:latin typeface="Times New Roman" charset="0"/>
              </a:endParaRPr>
            </a:p>
          </p:txBody>
        </p:sp>
        <p:sp>
          <p:nvSpPr>
            <p:cNvPr id="26639" name="Rectangle 15"/>
            <p:cNvSpPr>
              <a:spLocks noChangeArrowheads="1"/>
            </p:cNvSpPr>
            <p:nvPr/>
          </p:nvSpPr>
          <p:spPr bwMode="auto">
            <a:xfrm>
              <a:off x="1799" y="2368"/>
              <a:ext cx="126"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50</a:t>
              </a:r>
              <a:endParaRPr lang="en-US" sz="3400">
                <a:latin typeface="Times New Roman" charset="0"/>
              </a:endParaRPr>
            </a:p>
          </p:txBody>
        </p:sp>
        <p:sp>
          <p:nvSpPr>
            <p:cNvPr id="26640" name="Rectangle 16"/>
            <p:cNvSpPr>
              <a:spLocks noChangeArrowheads="1"/>
            </p:cNvSpPr>
            <p:nvPr/>
          </p:nvSpPr>
          <p:spPr bwMode="auto">
            <a:xfrm>
              <a:off x="2139" y="2368"/>
              <a:ext cx="126"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60</a:t>
              </a:r>
              <a:endParaRPr lang="en-US" sz="3400">
                <a:latin typeface="Times New Roman" charset="0"/>
              </a:endParaRPr>
            </a:p>
          </p:txBody>
        </p:sp>
        <p:sp>
          <p:nvSpPr>
            <p:cNvPr id="26641" name="Rectangle 17"/>
            <p:cNvSpPr>
              <a:spLocks noChangeArrowheads="1"/>
            </p:cNvSpPr>
            <p:nvPr/>
          </p:nvSpPr>
          <p:spPr bwMode="auto">
            <a:xfrm>
              <a:off x="2473" y="2368"/>
              <a:ext cx="126"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70</a:t>
              </a:r>
              <a:endParaRPr lang="en-US" sz="3400">
                <a:latin typeface="Times New Roman" charset="0"/>
              </a:endParaRPr>
            </a:p>
          </p:txBody>
        </p:sp>
        <p:sp>
          <p:nvSpPr>
            <p:cNvPr id="26642" name="Rectangle 18"/>
            <p:cNvSpPr>
              <a:spLocks noChangeArrowheads="1"/>
            </p:cNvSpPr>
            <p:nvPr/>
          </p:nvSpPr>
          <p:spPr bwMode="auto">
            <a:xfrm>
              <a:off x="2783" y="2368"/>
              <a:ext cx="126"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80</a:t>
              </a:r>
              <a:endParaRPr lang="en-US" sz="3400">
                <a:latin typeface="Times New Roman" charset="0"/>
              </a:endParaRPr>
            </a:p>
          </p:txBody>
        </p:sp>
        <p:sp>
          <p:nvSpPr>
            <p:cNvPr id="26643" name="Rectangle 19"/>
            <p:cNvSpPr>
              <a:spLocks noChangeArrowheads="1"/>
            </p:cNvSpPr>
            <p:nvPr/>
          </p:nvSpPr>
          <p:spPr bwMode="auto">
            <a:xfrm>
              <a:off x="3071" y="2368"/>
              <a:ext cx="126"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90</a:t>
              </a:r>
              <a:endParaRPr lang="en-US" sz="3400">
                <a:latin typeface="Times New Roman" charset="0"/>
              </a:endParaRPr>
            </a:p>
          </p:txBody>
        </p:sp>
        <p:sp>
          <p:nvSpPr>
            <p:cNvPr id="26644" name="Rectangle 20"/>
            <p:cNvSpPr>
              <a:spLocks noChangeArrowheads="1"/>
            </p:cNvSpPr>
            <p:nvPr/>
          </p:nvSpPr>
          <p:spPr bwMode="auto">
            <a:xfrm>
              <a:off x="3287" y="2368"/>
              <a:ext cx="189"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100</a:t>
              </a:r>
              <a:endParaRPr lang="en-US" sz="3400">
                <a:latin typeface="Times New Roman" charset="0"/>
              </a:endParaRPr>
            </a:p>
          </p:txBody>
        </p:sp>
        <p:sp>
          <p:nvSpPr>
            <p:cNvPr id="26645" name="Rectangle 21"/>
            <p:cNvSpPr>
              <a:spLocks noChangeArrowheads="1"/>
            </p:cNvSpPr>
            <p:nvPr/>
          </p:nvSpPr>
          <p:spPr bwMode="auto">
            <a:xfrm>
              <a:off x="3542" y="2368"/>
              <a:ext cx="189"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110</a:t>
              </a:r>
              <a:endParaRPr lang="en-US" sz="3400">
                <a:latin typeface="Times New Roman" charset="0"/>
              </a:endParaRPr>
            </a:p>
          </p:txBody>
        </p:sp>
        <p:sp>
          <p:nvSpPr>
            <p:cNvPr id="26646" name="Rectangle 22"/>
            <p:cNvSpPr>
              <a:spLocks noChangeArrowheads="1"/>
            </p:cNvSpPr>
            <p:nvPr/>
          </p:nvSpPr>
          <p:spPr bwMode="auto">
            <a:xfrm>
              <a:off x="3840" y="2368"/>
              <a:ext cx="189"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120</a:t>
              </a:r>
              <a:endParaRPr lang="en-US" sz="3400">
                <a:latin typeface="Times New Roman" charset="0"/>
              </a:endParaRPr>
            </a:p>
          </p:txBody>
        </p:sp>
        <p:sp>
          <p:nvSpPr>
            <p:cNvPr id="26647" name="Rectangle 23"/>
            <p:cNvSpPr>
              <a:spLocks noChangeArrowheads="1"/>
            </p:cNvSpPr>
            <p:nvPr/>
          </p:nvSpPr>
          <p:spPr bwMode="auto">
            <a:xfrm>
              <a:off x="4138" y="2368"/>
              <a:ext cx="189"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130</a:t>
              </a:r>
              <a:endParaRPr lang="en-US" sz="3400">
                <a:latin typeface="Times New Roman" charset="0"/>
              </a:endParaRPr>
            </a:p>
          </p:txBody>
        </p:sp>
        <p:sp>
          <p:nvSpPr>
            <p:cNvPr id="26648" name="Rectangle 24"/>
            <p:cNvSpPr>
              <a:spLocks noChangeArrowheads="1"/>
            </p:cNvSpPr>
            <p:nvPr/>
          </p:nvSpPr>
          <p:spPr bwMode="auto">
            <a:xfrm>
              <a:off x="4435" y="2368"/>
              <a:ext cx="189"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140</a:t>
              </a:r>
              <a:endParaRPr lang="en-US" sz="3400">
                <a:latin typeface="Times New Roman" charset="0"/>
              </a:endParaRPr>
            </a:p>
          </p:txBody>
        </p:sp>
        <p:sp>
          <p:nvSpPr>
            <p:cNvPr id="26649" name="Rectangle 25"/>
            <p:cNvSpPr>
              <a:spLocks noChangeArrowheads="1"/>
            </p:cNvSpPr>
            <p:nvPr/>
          </p:nvSpPr>
          <p:spPr bwMode="auto">
            <a:xfrm>
              <a:off x="4691" y="2368"/>
              <a:ext cx="189"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150</a:t>
              </a:r>
              <a:endParaRPr lang="en-US" sz="3400">
                <a:latin typeface="Times New Roman" charset="0"/>
              </a:endParaRPr>
            </a:p>
          </p:txBody>
        </p:sp>
        <p:sp>
          <p:nvSpPr>
            <p:cNvPr id="26650" name="Rectangle 26"/>
            <p:cNvSpPr>
              <a:spLocks noChangeArrowheads="1"/>
            </p:cNvSpPr>
            <p:nvPr/>
          </p:nvSpPr>
          <p:spPr bwMode="auto">
            <a:xfrm>
              <a:off x="4946" y="2368"/>
              <a:ext cx="189"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t>160</a:t>
              </a:r>
              <a:endParaRPr lang="en-US" sz="3400">
                <a:latin typeface="Times New Roman" charset="0"/>
              </a:endParaRPr>
            </a:p>
          </p:txBody>
        </p:sp>
        <p:sp>
          <p:nvSpPr>
            <p:cNvPr id="26651" name="Rectangle 27"/>
            <p:cNvSpPr>
              <a:spLocks noChangeArrowheads="1"/>
            </p:cNvSpPr>
            <p:nvPr/>
          </p:nvSpPr>
          <p:spPr bwMode="auto">
            <a:xfrm>
              <a:off x="432" y="2016"/>
              <a:ext cx="429"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008000"/>
                  </a:solidFill>
                </a:rPr>
                <a:t>Emergence</a:t>
              </a:r>
              <a:endParaRPr lang="en-US" sz="1400" b="1">
                <a:solidFill>
                  <a:srgbClr val="008000"/>
                </a:solidFill>
                <a:latin typeface="Times New Roman" charset="0"/>
              </a:endParaRPr>
            </a:p>
          </p:txBody>
        </p:sp>
        <p:sp>
          <p:nvSpPr>
            <p:cNvPr id="26652" name="Rectangle 28"/>
            <p:cNvSpPr>
              <a:spLocks noChangeArrowheads="1"/>
            </p:cNvSpPr>
            <p:nvPr/>
          </p:nvSpPr>
          <p:spPr bwMode="auto">
            <a:xfrm>
              <a:off x="1355" y="2016"/>
              <a:ext cx="324" cy="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r>
                <a:rPr lang="en-US" sz="1400" b="1">
                  <a:solidFill>
                    <a:srgbClr val="008000"/>
                  </a:solidFill>
                </a:rPr>
                <a:t>Squaring</a:t>
              </a:r>
            </a:p>
          </p:txBody>
        </p:sp>
        <p:sp>
          <p:nvSpPr>
            <p:cNvPr id="26653" name="Rectangle 29"/>
            <p:cNvSpPr>
              <a:spLocks noChangeArrowheads="1"/>
            </p:cNvSpPr>
            <p:nvPr/>
          </p:nvSpPr>
          <p:spPr bwMode="auto">
            <a:xfrm>
              <a:off x="2893" y="2016"/>
              <a:ext cx="420" cy="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r>
                <a:rPr lang="en-US" sz="1400" b="1">
                  <a:solidFill>
                    <a:srgbClr val="008000"/>
                  </a:solidFill>
                </a:rPr>
                <a:t>Peak bloom</a:t>
              </a:r>
            </a:p>
          </p:txBody>
        </p:sp>
        <p:sp>
          <p:nvSpPr>
            <p:cNvPr id="26654" name="Rectangle 30"/>
            <p:cNvSpPr>
              <a:spLocks noChangeArrowheads="1"/>
            </p:cNvSpPr>
            <p:nvPr/>
          </p:nvSpPr>
          <p:spPr bwMode="auto">
            <a:xfrm>
              <a:off x="4903" y="2016"/>
              <a:ext cx="278" cy="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r>
                <a:rPr lang="en-US" sz="1400" b="1">
                  <a:solidFill>
                    <a:srgbClr val="008000"/>
                  </a:solidFill>
                </a:rPr>
                <a:t>Harvest</a:t>
              </a:r>
            </a:p>
          </p:txBody>
        </p:sp>
        <p:sp>
          <p:nvSpPr>
            <p:cNvPr id="26655" name="Rectangle 31"/>
            <p:cNvSpPr>
              <a:spLocks noChangeArrowheads="1"/>
            </p:cNvSpPr>
            <p:nvPr/>
          </p:nvSpPr>
          <p:spPr bwMode="auto">
            <a:xfrm>
              <a:off x="2172" y="2016"/>
              <a:ext cx="352" cy="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b="1">
                  <a:solidFill>
                    <a:srgbClr val="008000"/>
                  </a:solidFill>
                </a:rPr>
                <a:t>1st bloom</a:t>
              </a:r>
              <a:endParaRPr lang="en-US" sz="1400">
                <a:solidFill>
                  <a:srgbClr val="008000"/>
                </a:solidFill>
                <a:latin typeface="Times New Roman" charset="0"/>
              </a:endParaRPr>
            </a:p>
          </p:txBody>
        </p:sp>
        <p:sp>
          <p:nvSpPr>
            <p:cNvPr id="26656" name="Rectangle 32"/>
            <p:cNvSpPr>
              <a:spLocks noChangeArrowheads="1"/>
            </p:cNvSpPr>
            <p:nvPr/>
          </p:nvSpPr>
          <p:spPr bwMode="auto">
            <a:xfrm>
              <a:off x="3376" y="2016"/>
              <a:ext cx="460" cy="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r>
                <a:rPr lang="en-US" sz="1400" b="1">
                  <a:solidFill>
                    <a:srgbClr val="008000"/>
                  </a:solidFill>
                </a:rPr>
                <a:t>1st open boll</a:t>
              </a:r>
            </a:p>
          </p:txBody>
        </p:sp>
        <p:sp>
          <p:nvSpPr>
            <p:cNvPr id="26657" name="Rectangle 33"/>
            <p:cNvSpPr>
              <a:spLocks noChangeArrowheads="1"/>
            </p:cNvSpPr>
            <p:nvPr/>
          </p:nvSpPr>
          <p:spPr bwMode="auto">
            <a:xfrm>
              <a:off x="284" y="1776"/>
              <a:ext cx="19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700" b="1"/>
                <a:t>May</a:t>
              </a:r>
              <a:endParaRPr lang="en-US" sz="1700" b="1">
                <a:latin typeface="Times New Roman" charset="0"/>
              </a:endParaRPr>
            </a:p>
          </p:txBody>
        </p:sp>
        <p:sp>
          <p:nvSpPr>
            <p:cNvPr id="26658" name="Rectangle 34"/>
            <p:cNvSpPr>
              <a:spLocks noChangeArrowheads="1"/>
            </p:cNvSpPr>
            <p:nvPr/>
          </p:nvSpPr>
          <p:spPr bwMode="auto">
            <a:xfrm>
              <a:off x="1159" y="1776"/>
              <a:ext cx="21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700" b="1"/>
                <a:t>June</a:t>
              </a:r>
              <a:endParaRPr lang="en-US" sz="1700" b="1">
                <a:latin typeface="Times New Roman" charset="0"/>
              </a:endParaRPr>
            </a:p>
          </p:txBody>
        </p:sp>
        <p:sp>
          <p:nvSpPr>
            <p:cNvPr id="26659" name="Rectangle 35"/>
            <p:cNvSpPr>
              <a:spLocks noChangeArrowheads="1"/>
            </p:cNvSpPr>
            <p:nvPr/>
          </p:nvSpPr>
          <p:spPr bwMode="auto">
            <a:xfrm>
              <a:off x="2117" y="1776"/>
              <a:ext cx="18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700" b="1"/>
                <a:t>July</a:t>
              </a:r>
              <a:endParaRPr lang="en-US" sz="1700" b="1">
                <a:latin typeface="Times New Roman" charset="0"/>
              </a:endParaRPr>
            </a:p>
          </p:txBody>
        </p:sp>
        <p:sp>
          <p:nvSpPr>
            <p:cNvPr id="26660" name="Rectangle 36"/>
            <p:cNvSpPr>
              <a:spLocks noChangeArrowheads="1"/>
            </p:cNvSpPr>
            <p:nvPr/>
          </p:nvSpPr>
          <p:spPr bwMode="auto">
            <a:xfrm>
              <a:off x="2985" y="1776"/>
              <a:ext cx="31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700" b="1"/>
                <a:t>August</a:t>
              </a:r>
              <a:endParaRPr lang="en-US" sz="1700" b="1">
                <a:latin typeface="Times New Roman" charset="0"/>
              </a:endParaRPr>
            </a:p>
          </p:txBody>
        </p:sp>
        <p:sp>
          <p:nvSpPr>
            <p:cNvPr id="26661" name="Rectangle 37"/>
            <p:cNvSpPr>
              <a:spLocks noChangeArrowheads="1"/>
            </p:cNvSpPr>
            <p:nvPr/>
          </p:nvSpPr>
          <p:spPr bwMode="auto">
            <a:xfrm>
              <a:off x="3744" y="1776"/>
              <a:ext cx="495"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700" b="1"/>
                <a:t>September</a:t>
              </a:r>
              <a:endParaRPr lang="en-US" sz="1700" b="1">
                <a:latin typeface="Times New Roman" charset="0"/>
              </a:endParaRPr>
            </a:p>
          </p:txBody>
        </p:sp>
        <p:sp>
          <p:nvSpPr>
            <p:cNvPr id="26662" name="Rectangle 38"/>
            <p:cNvSpPr>
              <a:spLocks noChangeArrowheads="1"/>
            </p:cNvSpPr>
            <p:nvPr/>
          </p:nvSpPr>
          <p:spPr bwMode="auto">
            <a:xfrm>
              <a:off x="5184" y="1776"/>
              <a:ext cx="181"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700" b="1"/>
                <a:t>Nov</a:t>
              </a:r>
              <a:endParaRPr lang="en-US" sz="1700" b="1">
                <a:latin typeface="Times New Roman" charset="0"/>
              </a:endParaRPr>
            </a:p>
          </p:txBody>
        </p:sp>
        <p:sp>
          <p:nvSpPr>
            <p:cNvPr id="26663" name="Line 39"/>
            <p:cNvSpPr>
              <a:spLocks noChangeShapeType="1"/>
            </p:cNvSpPr>
            <p:nvPr/>
          </p:nvSpPr>
          <p:spPr bwMode="auto">
            <a:xfrm flipV="1">
              <a:off x="366"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64" name="Line 40"/>
            <p:cNvSpPr>
              <a:spLocks noChangeShapeType="1"/>
            </p:cNvSpPr>
            <p:nvPr/>
          </p:nvSpPr>
          <p:spPr bwMode="auto">
            <a:xfrm flipV="1">
              <a:off x="672"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65" name="Line 41"/>
            <p:cNvSpPr>
              <a:spLocks noChangeShapeType="1"/>
            </p:cNvSpPr>
            <p:nvPr/>
          </p:nvSpPr>
          <p:spPr bwMode="auto">
            <a:xfrm flipV="1">
              <a:off x="960"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66" name="Line 42"/>
            <p:cNvSpPr>
              <a:spLocks noChangeShapeType="1"/>
            </p:cNvSpPr>
            <p:nvPr/>
          </p:nvSpPr>
          <p:spPr bwMode="auto">
            <a:xfrm flipV="1">
              <a:off x="1245"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67" name="Line 43"/>
            <p:cNvSpPr>
              <a:spLocks noChangeShapeType="1"/>
            </p:cNvSpPr>
            <p:nvPr/>
          </p:nvSpPr>
          <p:spPr bwMode="auto">
            <a:xfrm flipV="1">
              <a:off x="1564"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68" name="Line 44"/>
            <p:cNvSpPr>
              <a:spLocks noChangeShapeType="1"/>
            </p:cNvSpPr>
            <p:nvPr/>
          </p:nvSpPr>
          <p:spPr bwMode="auto">
            <a:xfrm flipV="1">
              <a:off x="1862"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69" name="Line 45"/>
            <p:cNvSpPr>
              <a:spLocks noChangeShapeType="1"/>
            </p:cNvSpPr>
            <p:nvPr/>
          </p:nvSpPr>
          <p:spPr bwMode="auto">
            <a:xfrm flipV="1">
              <a:off x="2202"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70" name="Line 46"/>
            <p:cNvSpPr>
              <a:spLocks noChangeShapeType="1"/>
            </p:cNvSpPr>
            <p:nvPr/>
          </p:nvSpPr>
          <p:spPr bwMode="auto">
            <a:xfrm flipV="1">
              <a:off x="2536"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71" name="Line 47"/>
            <p:cNvSpPr>
              <a:spLocks noChangeShapeType="1"/>
            </p:cNvSpPr>
            <p:nvPr/>
          </p:nvSpPr>
          <p:spPr bwMode="auto">
            <a:xfrm flipV="1">
              <a:off x="4233"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72" name="Line 48"/>
            <p:cNvSpPr>
              <a:spLocks noChangeShapeType="1"/>
            </p:cNvSpPr>
            <p:nvPr/>
          </p:nvSpPr>
          <p:spPr bwMode="auto">
            <a:xfrm flipV="1">
              <a:off x="3935"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73" name="Line 49"/>
            <p:cNvSpPr>
              <a:spLocks noChangeShapeType="1"/>
            </p:cNvSpPr>
            <p:nvPr/>
          </p:nvSpPr>
          <p:spPr bwMode="auto">
            <a:xfrm flipV="1">
              <a:off x="3637"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74" name="Line 50"/>
            <p:cNvSpPr>
              <a:spLocks noChangeShapeType="1"/>
            </p:cNvSpPr>
            <p:nvPr/>
          </p:nvSpPr>
          <p:spPr bwMode="auto">
            <a:xfrm flipV="1">
              <a:off x="3382"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75" name="Line 51"/>
            <p:cNvSpPr>
              <a:spLocks noChangeShapeType="1"/>
            </p:cNvSpPr>
            <p:nvPr/>
          </p:nvSpPr>
          <p:spPr bwMode="auto">
            <a:xfrm flipV="1">
              <a:off x="3110"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76" name="Line 52"/>
            <p:cNvSpPr>
              <a:spLocks noChangeShapeType="1"/>
            </p:cNvSpPr>
            <p:nvPr/>
          </p:nvSpPr>
          <p:spPr bwMode="auto">
            <a:xfrm flipV="1">
              <a:off x="2846"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77" name="Line 53"/>
            <p:cNvSpPr>
              <a:spLocks noChangeShapeType="1"/>
            </p:cNvSpPr>
            <p:nvPr/>
          </p:nvSpPr>
          <p:spPr bwMode="auto">
            <a:xfrm flipV="1">
              <a:off x="5041"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78" name="Line 54"/>
            <p:cNvSpPr>
              <a:spLocks noChangeShapeType="1"/>
            </p:cNvSpPr>
            <p:nvPr/>
          </p:nvSpPr>
          <p:spPr bwMode="auto">
            <a:xfrm flipV="1">
              <a:off x="4786"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79" name="Line 55"/>
            <p:cNvSpPr>
              <a:spLocks noChangeShapeType="1"/>
            </p:cNvSpPr>
            <p:nvPr/>
          </p:nvSpPr>
          <p:spPr bwMode="auto">
            <a:xfrm flipV="1">
              <a:off x="4530"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80" name="Rectangle 56"/>
            <p:cNvSpPr>
              <a:spLocks noChangeArrowheads="1"/>
            </p:cNvSpPr>
            <p:nvPr/>
          </p:nvSpPr>
          <p:spPr bwMode="auto">
            <a:xfrm>
              <a:off x="4608" y="1776"/>
              <a:ext cx="368"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700" b="1"/>
                <a:t>October</a:t>
              </a:r>
              <a:endParaRPr lang="en-US" sz="1700" b="1">
                <a:latin typeface="Times New Roman" charset="0"/>
              </a:endParaRPr>
            </a:p>
          </p:txBody>
        </p:sp>
        <p:sp>
          <p:nvSpPr>
            <p:cNvPr id="26681" name="Line 57"/>
            <p:cNvSpPr>
              <a:spLocks noChangeShapeType="1"/>
            </p:cNvSpPr>
            <p:nvPr/>
          </p:nvSpPr>
          <p:spPr bwMode="auto">
            <a:xfrm flipV="1">
              <a:off x="5280" y="2160"/>
              <a:ext cx="0" cy="192"/>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82" name="Rectangle 58"/>
            <p:cNvSpPr>
              <a:spLocks noChangeArrowheads="1"/>
            </p:cNvSpPr>
            <p:nvPr/>
          </p:nvSpPr>
          <p:spPr bwMode="auto">
            <a:xfrm>
              <a:off x="335" y="2544"/>
              <a:ext cx="63"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CC3300"/>
                  </a:solidFill>
                </a:rPr>
                <a:t>0</a:t>
              </a:r>
              <a:endParaRPr lang="en-US" sz="3400">
                <a:solidFill>
                  <a:srgbClr val="CC3300"/>
                </a:solidFill>
                <a:latin typeface="Times New Roman" charset="0"/>
              </a:endParaRPr>
            </a:p>
          </p:txBody>
        </p:sp>
        <p:sp>
          <p:nvSpPr>
            <p:cNvPr id="26683" name="Rectangle 59"/>
            <p:cNvSpPr>
              <a:spLocks noChangeArrowheads="1"/>
            </p:cNvSpPr>
            <p:nvPr/>
          </p:nvSpPr>
          <p:spPr bwMode="auto">
            <a:xfrm>
              <a:off x="575" y="2544"/>
              <a:ext cx="126"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CC3300"/>
                  </a:solidFill>
                </a:rPr>
                <a:t>80</a:t>
              </a:r>
              <a:endParaRPr lang="en-US" sz="3400">
                <a:solidFill>
                  <a:srgbClr val="CC3300"/>
                </a:solidFill>
                <a:latin typeface="Times New Roman" charset="0"/>
              </a:endParaRPr>
            </a:p>
          </p:txBody>
        </p:sp>
        <p:sp>
          <p:nvSpPr>
            <p:cNvPr id="26684" name="Rectangle 60"/>
            <p:cNvSpPr>
              <a:spLocks noChangeArrowheads="1"/>
            </p:cNvSpPr>
            <p:nvPr/>
          </p:nvSpPr>
          <p:spPr bwMode="auto">
            <a:xfrm>
              <a:off x="1438" y="2544"/>
              <a:ext cx="189"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CC3300"/>
                  </a:solidFill>
                </a:rPr>
                <a:t>525</a:t>
              </a:r>
              <a:endParaRPr lang="en-US" sz="3400">
                <a:solidFill>
                  <a:srgbClr val="CC3300"/>
                </a:solidFill>
                <a:latin typeface="Times New Roman" charset="0"/>
              </a:endParaRPr>
            </a:p>
          </p:txBody>
        </p:sp>
        <p:sp>
          <p:nvSpPr>
            <p:cNvPr id="26685" name="Rectangle 61"/>
            <p:cNvSpPr>
              <a:spLocks noChangeArrowheads="1"/>
            </p:cNvSpPr>
            <p:nvPr/>
          </p:nvSpPr>
          <p:spPr bwMode="auto">
            <a:xfrm>
              <a:off x="2254" y="2544"/>
              <a:ext cx="253"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CC3300"/>
                  </a:solidFill>
                </a:rPr>
                <a:t>1060</a:t>
              </a:r>
              <a:endParaRPr lang="en-US" sz="3400">
                <a:solidFill>
                  <a:srgbClr val="CC3300"/>
                </a:solidFill>
                <a:latin typeface="Times New Roman" charset="0"/>
              </a:endParaRPr>
            </a:p>
          </p:txBody>
        </p:sp>
        <p:sp>
          <p:nvSpPr>
            <p:cNvPr id="26686" name="Rectangle 62"/>
            <p:cNvSpPr>
              <a:spLocks noChangeArrowheads="1"/>
            </p:cNvSpPr>
            <p:nvPr/>
          </p:nvSpPr>
          <p:spPr bwMode="auto">
            <a:xfrm>
              <a:off x="3022" y="2544"/>
              <a:ext cx="253"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CC3300"/>
                  </a:solidFill>
                </a:rPr>
                <a:t>1470</a:t>
              </a:r>
              <a:endParaRPr lang="en-US" sz="3400">
                <a:solidFill>
                  <a:srgbClr val="CC3300"/>
                </a:solidFill>
                <a:latin typeface="Times New Roman" charset="0"/>
              </a:endParaRPr>
            </a:p>
          </p:txBody>
        </p:sp>
        <p:sp>
          <p:nvSpPr>
            <p:cNvPr id="26687" name="Rectangle 63"/>
            <p:cNvSpPr>
              <a:spLocks noChangeArrowheads="1"/>
            </p:cNvSpPr>
            <p:nvPr/>
          </p:nvSpPr>
          <p:spPr bwMode="auto">
            <a:xfrm>
              <a:off x="3454" y="2544"/>
              <a:ext cx="253"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CC3300"/>
                  </a:solidFill>
                </a:rPr>
                <a:t>1640</a:t>
              </a:r>
              <a:endParaRPr lang="en-US" sz="3400">
                <a:solidFill>
                  <a:srgbClr val="CC3300"/>
                </a:solidFill>
                <a:latin typeface="Times New Roman" charset="0"/>
              </a:endParaRPr>
            </a:p>
          </p:txBody>
        </p:sp>
        <p:sp>
          <p:nvSpPr>
            <p:cNvPr id="26688" name="Rectangle 64"/>
            <p:cNvSpPr>
              <a:spLocks noChangeArrowheads="1"/>
            </p:cNvSpPr>
            <p:nvPr/>
          </p:nvSpPr>
          <p:spPr bwMode="auto">
            <a:xfrm>
              <a:off x="4414" y="2544"/>
              <a:ext cx="253"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CC3300"/>
                  </a:solidFill>
                </a:rPr>
                <a:t>2280</a:t>
              </a:r>
              <a:endParaRPr lang="en-US" sz="3400">
                <a:solidFill>
                  <a:srgbClr val="CC3300"/>
                </a:solidFill>
                <a:latin typeface="Times New Roman" charset="0"/>
              </a:endParaRPr>
            </a:p>
          </p:txBody>
        </p:sp>
        <p:sp>
          <p:nvSpPr>
            <p:cNvPr id="26689" name="Rectangle 65"/>
            <p:cNvSpPr>
              <a:spLocks noChangeArrowheads="1"/>
            </p:cNvSpPr>
            <p:nvPr/>
          </p:nvSpPr>
          <p:spPr bwMode="auto">
            <a:xfrm>
              <a:off x="4320" y="2016"/>
              <a:ext cx="447" cy="9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r>
                <a:rPr lang="en-US" sz="1400" b="1">
                  <a:solidFill>
                    <a:srgbClr val="008000"/>
                  </a:solidFill>
                </a:rPr>
                <a:t>95% mature</a:t>
              </a:r>
            </a:p>
          </p:txBody>
        </p:sp>
        <p:sp>
          <p:nvSpPr>
            <p:cNvPr id="26690" name="Line 66"/>
            <p:cNvSpPr>
              <a:spLocks noChangeShapeType="1"/>
            </p:cNvSpPr>
            <p:nvPr/>
          </p:nvSpPr>
          <p:spPr bwMode="auto">
            <a:xfrm>
              <a:off x="240" y="2256"/>
              <a:ext cx="5184" cy="0"/>
            </a:xfrm>
            <a:prstGeom prst="line">
              <a:avLst/>
            </a:prstGeom>
            <a:noFill/>
            <a:ln w="381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91" name="Line 67"/>
            <p:cNvSpPr>
              <a:spLocks noChangeShapeType="1"/>
            </p:cNvSpPr>
            <p:nvPr/>
          </p:nvSpPr>
          <p:spPr bwMode="auto">
            <a:xfrm flipV="1">
              <a:off x="960" y="2544"/>
              <a:ext cx="0" cy="240"/>
            </a:xfrm>
            <a:prstGeom prst="line">
              <a:avLst/>
            </a:prstGeom>
            <a:noFill/>
            <a:ln w="38100">
              <a:solidFill>
                <a:schemeClr val="tx1"/>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92" name="Line 68"/>
            <p:cNvSpPr>
              <a:spLocks noChangeShapeType="1"/>
            </p:cNvSpPr>
            <p:nvPr/>
          </p:nvSpPr>
          <p:spPr bwMode="auto">
            <a:xfrm flipV="1">
              <a:off x="2400" y="2688"/>
              <a:ext cx="0" cy="144"/>
            </a:xfrm>
            <a:prstGeom prst="line">
              <a:avLst/>
            </a:prstGeom>
            <a:noFill/>
            <a:ln w="38100">
              <a:solidFill>
                <a:srgbClr val="CC33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6699" name="Rectangle 75"/>
          <p:cNvSpPr>
            <a:spLocks noGrp="1" noChangeArrowheads="1"/>
          </p:cNvSpPr>
          <p:nvPr>
            <p:ph type="title"/>
          </p:nvPr>
        </p:nvSpPr>
        <p:spPr/>
        <p:txBody>
          <a:bodyPr>
            <a:normAutofit fontScale="90000"/>
          </a:bodyPr>
          <a:lstStyle/>
          <a:p>
            <a:r>
              <a:rPr lang="en-US"/>
              <a:t>A Production Timeline for Irrigated Cotton in the</a:t>
            </a:r>
            <a:br>
              <a:rPr lang="en-US"/>
            </a:br>
            <a:r>
              <a:rPr lang="en-US"/>
              <a:t>Texas High Plains</a:t>
            </a:r>
          </a:p>
        </p:txBody>
      </p:sp>
      <p:sp>
        <p:nvSpPr>
          <p:cNvPr id="26701" name="Rectangle 77"/>
          <p:cNvSpPr>
            <a:spLocks noChangeArrowheads="1"/>
          </p:cNvSpPr>
          <p:nvPr/>
        </p:nvSpPr>
        <p:spPr bwMode="auto">
          <a:xfrm>
            <a:off x="103858" y="9408161"/>
            <a:ext cx="3576320" cy="259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700"/>
              <a:t>Source: R. Boman</a:t>
            </a:r>
          </a:p>
        </p:txBody>
      </p:sp>
    </p:spTree>
    <p:extLst>
      <p:ext uri="{BB962C8B-B14F-4D97-AF65-F5344CB8AC3E}">
        <p14:creationId xmlns:p14="http://schemas.microsoft.com/office/powerpoint/2010/main" val="253134885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repeatDur="0" restart="never" fill="hold" nodeType="afterEffect">
                                  <p:stCondLst>
                                    <p:cond delay="0"/>
                                  </p:stCondLst>
                                  <p:childTnLst>
                                    <p:set>
                                      <p:cBhvr>
                                        <p:cTn id="6" dur="1" fill="hold">
                                          <p:stCondLst>
                                            <p:cond delay="0"/>
                                          </p:stCondLst>
                                        </p:cTn>
                                        <p:tgtEl>
                                          <p:spTgt spid="26694"/>
                                        </p:tgtEl>
                                        <p:attrNameLst>
                                          <p:attrName>style.visibility</p:attrName>
                                        </p:attrNameLst>
                                      </p:cBhvr>
                                      <p:to>
                                        <p:strVal val="visible"/>
                                      </p:to>
                                    </p:set>
                                    <p:animEffect transition="in" filter="strips(downRight)">
                                      <p:cBhvr>
                                        <p:cTn id="7" dur="1000"/>
                                        <p:tgtEl>
                                          <p:spTgt spid="26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1" name="Rectangle 1033"/>
          <p:cNvSpPr>
            <a:spLocks noGrp="1" noChangeArrowheads="1"/>
          </p:cNvSpPr>
          <p:nvPr>
            <p:ph type="title"/>
          </p:nvPr>
        </p:nvSpPr>
        <p:spPr>
          <a:xfrm>
            <a:off x="672818" y="108373"/>
            <a:ext cx="11372427" cy="1625600"/>
          </a:xfrm>
        </p:spPr>
        <p:txBody>
          <a:bodyPr>
            <a:normAutofit fontScale="90000"/>
          </a:bodyPr>
          <a:lstStyle/>
          <a:p>
            <a:r>
              <a:rPr lang="en-US"/>
              <a:t>Early Season Root</a:t>
            </a:r>
            <a:br>
              <a:rPr lang="en-US"/>
            </a:br>
            <a:r>
              <a:rPr lang="en-US"/>
              <a:t>Development </a:t>
            </a:r>
            <a:br>
              <a:rPr lang="en-US"/>
            </a:br>
            <a:r>
              <a:rPr lang="en-US"/>
              <a:t>of the Cotton Plant</a:t>
            </a:r>
          </a:p>
        </p:txBody>
      </p:sp>
      <p:pic>
        <p:nvPicPr>
          <p:cNvPr id="110603" name="Picture 1035" descr="Early root development-co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867" y="2275840"/>
            <a:ext cx="9103360" cy="7218116"/>
          </a:xfrm>
          <a:prstGeom prst="rect">
            <a:avLst/>
          </a:prstGeom>
          <a:noFill/>
          <a:extLst>
            <a:ext uri="{909E8E84-426E-40dd-AFC4-6F175D3DCCD1}">
              <a14:hiddenFill xmlns="" xmlns:a14="http://schemas.microsoft.com/office/drawing/2010/main">
                <a:solidFill>
                  <a:srgbClr val="FFFFFF"/>
                </a:solidFill>
              </a14:hiddenFill>
            </a:ext>
          </a:extLst>
        </p:spPr>
      </p:pic>
      <p:sp>
        <p:nvSpPr>
          <p:cNvPr id="110604" name="Rectangle 1036"/>
          <p:cNvSpPr>
            <a:spLocks noChangeArrowheads="1"/>
          </p:cNvSpPr>
          <p:nvPr/>
        </p:nvSpPr>
        <p:spPr bwMode="auto">
          <a:xfrm>
            <a:off x="119663" y="9392356"/>
            <a:ext cx="3576320" cy="2596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700"/>
              <a:t>Source: Oosterhuis, 1990</a:t>
            </a:r>
          </a:p>
        </p:txBody>
      </p:sp>
    </p:spTree>
    <p:extLst>
      <p:ext uri="{BB962C8B-B14F-4D97-AF65-F5344CB8AC3E}">
        <p14:creationId xmlns:p14="http://schemas.microsoft.com/office/powerpoint/2010/main" val="29808991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0603"/>
                                        </p:tgtEl>
                                        <p:attrNameLst>
                                          <p:attrName>style.visibility</p:attrName>
                                        </p:attrNameLst>
                                      </p:cBhvr>
                                      <p:to>
                                        <p:strVal val="visible"/>
                                      </p:to>
                                    </p:set>
                                    <p:animEffect transition="in" filter="wipe(left)">
                                      <p:cBhvr>
                                        <p:cTn id="7" dur="2000"/>
                                        <p:tgtEl>
                                          <p:spTgt spid="110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6" name="Rectangle 2066"/>
          <p:cNvSpPr>
            <a:spLocks noGrp="1" noChangeArrowheads="1"/>
          </p:cNvSpPr>
          <p:nvPr>
            <p:ph type="title"/>
          </p:nvPr>
        </p:nvSpPr>
        <p:spPr/>
        <p:txBody>
          <a:bodyPr>
            <a:normAutofit fontScale="90000"/>
          </a:bodyPr>
          <a:lstStyle/>
          <a:p>
            <a:r>
              <a:rPr lang="en-US"/>
              <a:t>Cotton Root Length as</a:t>
            </a:r>
            <a:br>
              <a:rPr lang="en-US"/>
            </a:br>
            <a:r>
              <a:rPr lang="en-US"/>
              <a:t>Affected by  Days After Planting (Field Study)</a:t>
            </a:r>
          </a:p>
        </p:txBody>
      </p:sp>
      <p:sp>
        <p:nvSpPr>
          <p:cNvPr id="114708" name="Text Box 2068"/>
          <p:cNvSpPr txBox="1">
            <a:spLocks noChangeArrowheads="1"/>
          </p:cNvSpPr>
          <p:nvPr/>
        </p:nvSpPr>
        <p:spPr bwMode="auto">
          <a:xfrm>
            <a:off x="21900" y="9326881"/>
            <a:ext cx="4539490" cy="392926"/>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eaLnBrk="0" hangingPunct="0"/>
            <a:r>
              <a:rPr lang="en-US" sz="1700"/>
              <a:t>Source: Schwab, Mullins &amp; Burmester, 2000</a:t>
            </a:r>
          </a:p>
        </p:txBody>
      </p:sp>
      <p:grpSp>
        <p:nvGrpSpPr>
          <p:cNvPr id="114709" name="Group 2069"/>
          <p:cNvGrpSpPr>
            <a:grpSpLocks/>
          </p:cNvGrpSpPr>
          <p:nvPr/>
        </p:nvGrpSpPr>
        <p:grpSpPr bwMode="auto">
          <a:xfrm>
            <a:off x="751840" y="1889762"/>
            <a:ext cx="11279858" cy="6981048"/>
            <a:chOff x="333" y="837"/>
            <a:chExt cx="4996" cy="3092"/>
          </a:xfrm>
        </p:grpSpPr>
        <p:sp>
          <p:nvSpPr>
            <p:cNvPr id="114710" name="Rectangle 2070"/>
            <p:cNvSpPr>
              <a:spLocks noChangeArrowheads="1"/>
            </p:cNvSpPr>
            <p:nvPr/>
          </p:nvSpPr>
          <p:spPr bwMode="auto">
            <a:xfrm>
              <a:off x="333" y="837"/>
              <a:ext cx="994" cy="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2600"/>
                <a:t>Roots, ft/plant</a:t>
              </a:r>
            </a:p>
          </p:txBody>
        </p:sp>
        <p:grpSp>
          <p:nvGrpSpPr>
            <p:cNvPr id="114711" name="Group 2071"/>
            <p:cNvGrpSpPr>
              <a:grpSpLocks/>
            </p:cNvGrpSpPr>
            <p:nvPr/>
          </p:nvGrpSpPr>
          <p:grpSpPr bwMode="auto">
            <a:xfrm>
              <a:off x="373" y="1008"/>
              <a:ext cx="4956" cy="2921"/>
              <a:chOff x="373" y="1008"/>
              <a:chExt cx="4956" cy="2921"/>
            </a:xfrm>
          </p:grpSpPr>
          <p:graphicFrame>
            <p:nvGraphicFramePr>
              <p:cNvPr id="114712" name="Object 2072"/>
              <p:cNvGraphicFramePr>
                <a:graphicFrameLocks/>
              </p:cNvGraphicFramePr>
              <p:nvPr>
                <p:extLst>
                  <p:ext uri="{D42A27DB-BD31-4B8C-83A1-F6EECF244321}">
                    <p14:modId xmlns:p14="http://schemas.microsoft.com/office/powerpoint/2010/main" val="1599683673"/>
                  </p:ext>
                </p:extLst>
              </p:nvPr>
            </p:nvGraphicFramePr>
            <p:xfrm>
              <a:off x="373" y="1008"/>
              <a:ext cx="4956" cy="2883"/>
            </p:xfrm>
            <a:graphic>
              <a:graphicData uri="http://schemas.openxmlformats.org/presentationml/2006/ole">
                <mc:AlternateContent xmlns:mc="http://schemas.openxmlformats.org/markup-compatibility/2006">
                  <mc:Choice xmlns:v="urn:schemas-microsoft-com:vml" Requires="v">
                    <p:oleObj spid="_x0000_s12299" name="Chart" r:id="rId4" imgW="8724900" imgH="4152900" progId="MSGraph.Chart.8">
                      <p:embed followColorScheme="full"/>
                    </p:oleObj>
                  </mc:Choice>
                  <mc:Fallback>
                    <p:oleObj name="Chart" r:id="rId4" imgW="8724900" imgH="4152900" progId="MSGraph.Chart.8">
                      <p:embed followColorScheme="full"/>
                      <p:pic>
                        <p:nvPicPr>
                          <p:cNvPr id="0" name=""/>
                          <p:cNvPicPr>
                            <a:picLocks noChangeArrowheads="1"/>
                          </p:cNvPicPr>
                          <p:nvPr/>
                        </p:nvPicPr>
                        <p:blipFill>
                          <a:blip r:embed="rId5"/>
                          <a:srcRect/>
                          <a:stretch>
                            <a:fillRect/>
                          </a:stretch>
                        </p:blipFill>
                        <p:spPr bwMode="auto">
                          <a:xfrm>
                            <a:off x="373" y="1008"/>
                            <a:ext cx="4956" cy="2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4713" name="Rectangle 2073"/>
              <p:cNvSpPr>
                <a:spLocks noChangeArrowheads="1"/>
              </p:cNvSpPr>
              <p:nvPr/>
            </p:nvSpPr>
            <p:spPr bwMode="auto">
              <a:xfrm>
                <a:off x="2207" y="3711"/>
                <a:ext cx="1330" cy="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2600"/>
                  <a:t>Days after planting</a:t>
                </a:r>
              </a:p>
            </p:txBody>
          </p:sp>
          <p:sp>
            <p:nvSpPr>
              <p:cNvPr id="114714" name="Text Box 2074"/>
              <p:cNvSpPr txBox="1">
                <a:spLocks noChangeArrowheads="1"/>
              </p:cNvSpPr>
              <p:nvPr/>
            </p:nvSpPr>
            <p:spPr bwMode="auto">
              <a:xfrm>
                <a:off x="1066" y="2620"/>
                <a:ext cx="830" cy="19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300"/>
                  <a:t>4 true leaves</a:t>
                </a:r>
              </a:p>
            </p:txBody>
          </p:sp>
          <p:sp>
            <p:nvSpPr>
              <p:cNvPr id="114715" name="Line 2075"/>
              <p:cNvSpPr>
                <a:spLocks noChangeShapeType="1"/>
              </p:cNvSpPr>
              <p:nvPr/>
            </p:nvSpPr>
            <p:spPr bwMode="auto">
              <a:xfrm>
                <a:off x="1440" y="2832"/>
                <a:ext cx="0" cy="288"/>
              </a:xfrm>
              <a:prstGeom prst="line">
                <a:avLst/>
              </a:prstGeom>
              <a:noFill/>
              <a:ln w="57150">
                <a:solidFill>
                  <a:srgbClr val="0000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4716" name="Text Box 2076"/>
              <p:cNvSpPr txBox="1">
                <a:spLocks noChangeArrowheads="1"/>
              </p:cNvSpPr>
              <p:nvPr/>
            </p:nvSpPr>
            <p:spPr bwMode="auto">
              <a:xfrm>
                <a:off x="1883" y="2092"/>
                <a:ext cx="728" cy="19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300"/>
                  <a:t>First bloom</a:t>
                </a:r>
              </a:p>
            </p:txBody>
          </p:sp>
          <p:sp>
            <p:nvSpPr>
              <p:cNvPr id="114717" name="Line 2077"/>
              <p:cNvSpPr>
                <a:spLocks noChangeShapeType="1"/>
              </p:cNvSpPr>
              <p:nvPr/>
            </p:nvSpPr>
            <p:spPr bwMode="auto">
              <a:xfrm>
                <a:off x="2256" y="2304"/>
                <a:ext cx="0" cy="576"/>
              </a:xfrm>
              <a:prstGeom prst="line">
                <a:avLst/>
              </a:prstGeom>
              <a:noFill/>
              <a:ln w="57150">
                <a:solidFill>
                  <a:srgbClr val="0000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4718" name="Text Box 2078"/>
              <p:cNvSpPr txBox="1">
                <a:spLocks noChangeArrowheads="1"/>
              </p:cNvSpPr>
              <p:nvPr/>
            </p:nvSpPr>
            <p:spPr bwMode="auto">
              <a:xfrm>
                <a:off x="2774" y="2664"/>
                <a:ext cx="1643" cy="19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300"/>
                  <a:t>Late bloom/early boll filling</a:t>
                </a:r>
              </a:p>
            </p:txBody>
          </p:sp>
          <p:sp>
            <p:nvSpPr>
              <p:cNvPr id="114719" name="Line 2079"/>
              <p:cNvSpPr>
                <a:spLocks noChangeShapeType="1"/>
              </p:cNvSpPr>
              <p:nvPr/>
            </p:nvSpPr>
            <p:spPr bwMode="auto">
              <a:xfrm>
                <a:off x="3264" y="2880"/>
                <a:ext cx="0" cy="288"/>
              </a:xfrm>
              <a:prstGeom prst="line">
                <a:avLst/>
              </a:prstGeom>
              <a:noFill/>
              <a:ln w="57150">
                <a:solidFill>
                  <a:srgbClr val="0000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4720" name="Text Box 2080"/>
              <p:cNvSpPr txBox="1">
                <a:spLocks noChangeArrowheads="1"/>
              </p:cNvSpPr>
              <p:nvPr/>
            </p:nvSpPr>
            <p:spPr bwMode="auto">
              <a:xfrm>
                <a:off x="914" y="1273"/>
                <a:ext cx="3298" cy="177"/>
              </a:xfrm>
              <a:prstGeom prst="rect">
                <a:avLst/>
              </a:prstGeom>
              <a:solidFill>
                <a:srgbClr val="0080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b="1">
                    <a:solidFill>
                      <a:schemeClr val="bg1"/>
                    </a:solidFill>
                  </a:rPr>
                  <a:t>Based on 36,000 plants/A, there were 9,545 miles of roots /A</a:t>
                </a:r>
              </a:p>
            </p:txBody>
          </p:sp>
        </p:grpSp>
      </p:grpSp>
    </p:spTree>
    <p:extLst>
      <p:ext uri="{BB962C8B-B14F-4D97-AF65-F5344CB8AC3E}">
        <p14:creationId xmlns:p14="http://schemas.microsoft.com/office/powerpoint/2010/main" val="409343311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14709"/>
                                        </p:tgtEl>
                                        <p:attrNameLst>
                                          <p:attrName>style.visibility</p:attrName>
                                        </p:attrNameLst>
                                      </p:cBhvr>
                                      <p:to>
                                        <p:strVal val="visible"/>
                                      </p:to>
                                    </p:set>
                                    <p:animEffect transition="in" filter="strips(downRight)">
                                      <p:cBhvr>
                                        <p:cTn id="7" dur="1000"/>
                                        <p:tgtEl>
                                          <p:spTgt spid="114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95" name="Rectangle 27"/>
          <p:cNvSpPr>
            <a:spLocks noGrp="1" noChangeArrowheads="1"/>
          </p:cNvSpPr>
          <p:nvPr>
            <p:ph type="title"/>
          </p:nvPr>
        </p:nvSpPr>
        <p:spPr/>
        <p:txBody>
          <a:bodyPr>
            <a:normAutofit fontScale="90000"/>
          </a:bodyPr>
          <a:lstStyle/>
          <a:p>
            <a:r>
              <a:rPr lang="en-US"/>
              <a:t>Older K  Uptake Pattern</a:t>
            </a:r>
            <a:br>
              <a:rPr lang="en-US"/>
            </a:br>
            <a:r>
              <a:rPr lang="en-US"/>
              <a:t>vs. Newer Uptake Pattern</a:t>
            </a:r>
          </a:p>
        </p:txBody>
      </p:sp>
      <p:sp>
        <p:nvSpPr>
          <p:cNvPr id="211996" name="Rectangle 28"/>
          <p:cNvSpPr>
            <a:spLocks noGrp="1" noChangeArrowheads="1"/>
          </p:cNvSpPr>
          <p:nvPr>
            <p:ph type="body" idx="1"/>
          </p:nvPr>
        </p:nvSpPr>
        <p:spPr/>
        <p:txBody>
          <a:bodyPr/>
          <a:lstStyle/>
          <a:p>
            <a:r>
              <a:rPr lang="en-US"/>
              <a:t>A comparison of the percentages of maximum K and dry matter accumulated during the growing season by cotton grown in 1940 versus the mid-1980s</a:t>
            </a:r>
          </a:p>
        </p:txBody>
      </p:sp>
      <p:grpSp>
        <p:nvGrpSpPr>
          <p:cNvPr id="211974" name="Group 6"/>
          <p:cNvGrpSpPr>
            <a:grpSpLocks/>
          </p:cNvGrpSpPr>
          <p:nvPr/>
        </p:nvGrpSpPr>
        <p:grpSpPr bwMode="auto">
          <a:xfrm>
            <a:off x="1046528" y="3684693"/>
            <a:ext cx="7948459" cy="5262775"/>
            <a:chOff x="1232" y="1200"/>
            <a:chExt cx="3424" cy="2144"/>
          </a:xfrm>
        </p:grpSpPr>
        <p:pic>
          <p:nvPicPr>
            <p:cNvPr id="2119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 y="1200"/>
              <a:ext cx="2718" cy="1920"/>
            </a:xfrm>
            <a:prstGeom prst="rect">
              <a:avLst/>
            </a:prstGeom>
            <a:noFill/>
            <a:extLst>
              <a:ext uri="{909E8E84-426E-40dd-AFC4-6F175D3DCCD1}">
                <a14:hiddenFill xmlns="" xmlns:a14="http://schemas.microsoft.com/office/drawing/2010/main">
                  <a:solidFill>
                    <a:srgbClr val="FFFFFF"/>
                  </a:solidFill>
                </a14:hiddenFill>
              </a:ext>
            </a:extLst>
          </p:spPr>
        </p:pic>
        <p:sp>
          <p:nvSpPr>
            <p:cNvPr id="211976" name="Text Box 8"/>
            <p:cNvSpPr txBox="1">
              <a:spLocks noChangeArrowheads="1"/>
            </p:cNvSpPr>
            <p:nvPr/>
          </p:nvSpPr>
          <p:spPr bwMode="auto">
            <a:xfrm>
              <a:off x="1792" y="2896"/>
              <a:ext cx="159" cy="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a:t>0</a:t>
              </a:r>
            </a:p>
          </p:txBody>
        </p:sp>
        <p:sp>
          <p:nvSpPr>
            <p:cNvPr id="211977" name="Text Box 9"/>
            <p:cNvSpPr txBox="1">
              <a:spLocks noChangeArrowheads="1"/>
            </p:cNvSpPr>
            <p:nvPr/>
          </p:nvSpPr>
          <p:spPr bwMode="auto">
            <a:xfrm>
              <a:off x="2400" y="2880"/>
              <a:ext cx="480" cy="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600"/>
                <a:t>50</a:t>
              </a:r>
            </a:p>
          </p:txBody>
        </p:sp>
        <p:sp>
          <p:nvSpPr>
            <p:cNvPr id="211978" name="Text Box 10"/>
            <p:cNvSpPr txBox="1">
              <a:spLocks noChangeArrowheads="1"/>
            </p:cNvSpPr>
            <p:nvPr/>
          </p:nvSpPr>
          <p:spPr bwMode="auto">
            <a:xfrm>
              <a:off x="3168" y="2880"/>
              <a:ext cx="480" cy="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600"/>
                <a:t>100</a:t>
              </a:r>
            </a:p>
          </p:txBody>
        </p:sp>
        <p:sp>
          <p:nvSpPr>
            <p:cNvPr id="211979" name="Text Box 11"/>
            <p:cNvSpPr txBox="1">
              <a:spLocks noChangeArrowheads="1"/>
            </p:cNvSpPr>
            <p:nvPr/>
          </p:nvSpPr>
          <p:spPr bwMode="auto">
            <a:xfrm>
              <a:off x="3888" y="2880"/>
              <a:ext cx="480" cy="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600"/>
                <a:t>150</a:t>
              </a:r>
            </a:p>
          </p:txBody>
        </p:sp>
        <p:sp>
          <p:nvSpPr>
            <p:cNvPr id="211980" name="Text Box 12"/>
            <p:cNvSpPr txBox="1">
              <a:spLocks noChangeArrowheads="1"/>
            </p:cNvSpPr>
            <p:nvPr/>
          </p:nvSpPr>
          <p:spPr bwMode="auto">
            <a:xfrm>
              <a:off x="1682" y="2752"/>
              <a:ext cx="159" cy="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a:t>0</a:t>
              </a:r>
            </a:p>
          </p:txBody>
        </p:sp>
        <p:sp>
          <p:nvSpPr>
            <p:cNvPr id="211981" name="Text Box 13"/>
            <p:cNvSpPr txBox="1">
              <a:spLocks noChangeArrowheads="1"/>
            </p:cNvSpPr>
            <p:nvPr/>
          </p:nvSpPr>
          <p:spPr bwMode="auto">
            <a:xfrm>
              <a:off x="1591" y="2454"/>
              <a:ext cx="239" cy="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a:t>20</a:t>
              </a:r>
            </a:p>
          </p:txBody>
        </p:sp>
        <p:sp>
          <p:nvSpPr>
            <p:cNvPr id="211982" name="Text Box 14"/>
            <p:cNvSpPr txBox="1">
              <a:spLocks noChangeArrowheads="1"/>
            </p:cNvSpPr>
            <p:nvPr/>
          </p:nvSpPr>
          <p:spPr bwMode="auto">
            <a:xfrm>
              <a:off x="1591" y="2176"/>
              <a:ext cx="239" cy="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a:t>40</a:t>
              </a:r>
            </a:p>
          </p:txBody>
        </p:sp>
        <p:sp>
          <p:nvSpPr>
            <p:cNvPr id="211983" name="Text Box 15"/>
            <p:cNvSpPr txBox="1">
              <a:spLocks noChangeArrowheads="1"/>
            </p:cNvSpPr>
            <p:nvPr/>
          </p:nvSpPr>
          <p:spPr bwMode="auto">
            <a:xfrm>
              <a:off x="1591" y="1888"/>
              <a:ext cx="239" cy="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a:t>60</a:t>
              </a:r>
            </a:p>
          </p:txBody>
        </p:sp>
        <p:sp>
          <p:nvSpPr>
            <p:cNvPr id="211984" name="Text Box 16"/>
            <p:cNvSpPr txBox="1">
              <a:spLocks noChangeArrowheads="1"/>
            </p:cNvSpPr>
            <p:nvPr/>
          </p:nvSpPr>
          <p:spPr bwMode="auto">
            <a:xfrm>
              <a:off x="1591" y="1648"/>
              <a:ext cx="239" cy="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a:t>80</a:t>
              </a:r>
            </a:p>
          </p:txBody>
        </p:sp>
        <p:sp>
          <p:nvSpPr>
            <p:cNvPr id="211985" name="Text Box 17"/>
            <p:cNvSpPr txBox="1">
              <a:spLocks noChangeArrowheads="1"/>
            </p:cNvSpPr>
            <p:nvPr/>
          </p:nvSpPr>
          <p:spPr bwMode="auto">
            <a:xfrm>
              <a:off x="1502" y="1360"/>
              <a:ext cx="319" cy="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a:t>100</a:t>
              </a:r>
            </a:p>
          </p:txBody>
        </p:sp>
        <p:sp>
          <p:nvSpPr>
            <p:cNvPr id="211986" name="Text Box 18"/>
            <p:cNvSpPr txBox="1">
              <a:spLocks noChangeArrowheads="1"/>
            </p:cNvSpPr>
            <p:nvPr/>
          </p:nvSpPr>
          <p:spPr bwMode="auto">
            <a:xfrm>
              <a:off x="2165" y="1477"/>
              <a:ext cx="1098" cy="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t>Mullins and Burmester (1990)</a:t>
              </a:r>
            </a:p>
          </p:txBody>
        </p:sp>
        <p:sp>
          <p:nvSpPr>
            <p:cNvPr id="211987" name="Text Box 19"/>
            <p:cNvSpPr txBox="1">
              <a:spLocks noChangeArrowheads="1"/>
            </p:cNvSpPr>
            <p:nvPr/>
          </p:nvSpPr>
          <p:spPr bwMode="auto">
            <a:xfrm>
              <a:off x="2162" y="1584"/>
              <a:ext cx="987" cy="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t>Olson and Bledsoe (1942)</a:t>
              </a:r>
            </a:p>
          </p:txBody>
        </p:sp>
        <p:sp>
          <p:nvSpPr>
            <p:cNvPr id="211988" name="Text Box 20"/>
            <p:cNvSpPr txBox="1">
              <a:spLocks noChangeArrowheads="1"/>
            </p:cNvSpPr>
            <p:nvPr/>
          </p:nvSpPr>
          <p:spPr bwMode="auto">
            <a:xfrm>
              <a:off x="1814" y="3143"/>
              <a:ext cx="2842" cy="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2600"/>
            </a:p>
          </p:txBody>
        </p:sp>
        <p:sp>
          <p:nvSpPr>
            <p:cNvPr id="211989" name="Text Box 21"/>
            <p:cNvSpPr txBox="1">
              <a:spLocks noChangeArrowheads="1"/>
            </p:cNvSpPr>
            <p:nvPr/>
          </p:nvSpPr>
          <p:spPr bwMode="auto">
            <a:xfrm rot="16200000">
              <a:off x="941" y="2010"/>
              <a:ext cx="859" cy="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 of total</a:t>
              </a:r>
            </a:p>
          </p:txBody>
        </p:sp>
      </p:grpSp>
      <p:sp>
        <p:nvSpPr>
          <p:cNvPr id="211972" name="Text Box 4"/>
          <p:cNvSpPr txBox="1">
            <a:spLocks noChangeArrowheads="1"/>
          </p:cNvSpPr>
          <p:nvPr/>
        </p:nvSpPr>
        <p:spPr bwMode="auto">
          <a:xfrm>
            <a:off x="7802880" y="5960533"/>
            <a:ext cx="4551680" cy="1688818"/>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30046" tIns="65023" rIns="130046" bIns="65023">
            <a:spAutoFit/>
          </a:bodyPr>
          <a:lstStyle/>
          <a:p>
            <a:r>
              <a:rPr lang="en-US" sz="3400" b="1">
                <a:solidFill>
                  <a:schemeClr val="hlink"/>
                </a:solidFill>
              </a:rPr>
              <a:t>Newer varieties accumulate K faster than older varieties </a:t>
            </a:r>
          </a:p>
        </p:txBody>
      </p:sp>
    </p:spTree>
    <p:extLst>
      <p:ext uri="{BB962C8B-B14F-4D97-AF65-F5344CB8AC3E}">
        <p14:creationId xmlns:p14="http://schemas.microsoft.com/office/powerpoint/2010/main" val="142232180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repeatDur="0" restart="never" fill="hold" nodeType="afterEffect">
                                  <p:stCondLst>
                                    <p:cond delay="0"/>
                                  </p:stCondLst>
                                  <p:childTnLst>
                                    <p:set>
                                      <p:cBhvr>
                                        <p:cTn id="6" dur="1" fill="hold">
                                          <p:stCondLst>
                                            <p:cond delay="0"/>
                                          </p:stCondLst>
                                        </p:cTn>
                                        <p:tgtEl>
                                          <p:spTgt spid="211974"/>
                                        </p:tgtEl>
                                        <p:attrNameLst>
                                          <p:attrName>style.visibility</p:attrName>
                                        </p:attrNameLst>
                                      </p:cBhvr>
                                      <p:to>
                                        <p:strVal val="visible"/>
                                      </p:to>
                                    </p:set>
                                    <p:animEffect transition="in" filter="strips(downRight)">
                                      <p:cBhvr>
                                        <p:cTn id="7" dur="1000"/>
                                        <p:tgtEl>
                                          <p:spTgt spid="211974"/>
                                        </p:tgtEl>
                                      </p:cBhvr>
                                    </p:animEffect>
                                  </p:childTnLst>
                                </p:cTn>
                              </p:par>
                            </p:childTnLst>
                          </p:cTn>
                        </p:par>
                        <p:par>
                          <p:cTn id="8" fill="hold" nodeType="afterGroup">
                            <p:stCondLst>
                              <p:cond delay="1000"/>
                            </p:stCondLst>
                            <p:childTnLst>
                              <p:par>
                                <p:cTn id="9" presetID="18" presetClass="entr" presetSubtype="6" repeatDur="0" restart="never" fill="hold" grpId="0" nodeType="afterEffect">
                                  <p:stCondLst>
                                    <p:cond delay="0"/>
                                  </p:stCondLst>
                                  <p:childTnLst>
                                    <p:set>
                                      <p:cBhvr>
                                        <p:cTn id="10" dur="1" fill="hold">
                                          <p:stCondLst>
                                            <p:cond delay="0"/>
                                          </p:stCondLst>
                                        </p:cTn>
                                        <p:tgtEl>
                                          <p:spTgt spid="211972"/>
                                        </p:tgtEl>
                                        <p:attrNameLst>
                                          <p:attrName>style.visibility</p:attrName>
                                        </p:attrNameLst>
                                      </p:cBhvr>
                                      <p:to>
                                        <p:strVal val="visible"/>
                                      </p:to>
                                    </p:set>
                                    <p:animEffect transition="in" filter="strips(downRight)">
                                      <p:cBhvr>
                                        <p:cTn id="11" dur="1000"/>
                                        <p:tgtEl>
                                          <p:spTgt spid="211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9" name="Rectangle 15"/>
          <p:cNvSpPr>
            <a:spLocks noGrp="1" noChangeArrowheads="1"/>
          </p:cNvSpPr>
          <p:nvPr>
            <p:ph type="title"/>
          </p:nvPr>
        </p:nvSpPr>
        <p:spPr/>
        <p:txBody>
          <a:bodyPr/>
          <a:lstStyle/>
          <a:p>
            <a:r>
              <a:rPr lang="en-US"/>
              <a:t>Cotton Nutrient Uptake Compared to Yield      </a:t>
            </a:r>
          </a:p>
        </p:txBody>
      </p:sp>
      <p:sp>
        <p:nvSpPr>
          <p:cNvPr id="82962" name="Rectangle 18"/>
          <p:cNvSpPr>
            <a:spLocks noChangeArrowheads="1"/>
          </p:cNvSpPr>
          <p:nvPr/>
        </p:nvSpPr>
        <p:spPr bwMode="auto">
          <a:xfrm>
            <a:off x="836991" y="8658579"/>
            <a:ext cx="2017486" cy="4400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0949" tIns="65475" rIns="130949" bIns="65475">
            <a:spAutoFit/>
          </a:bodyPr>
          <a:lstStyle/>
          <a:p>
            <a:pPr eaLnBrk="0" hangingPunct="0"/>
            <a:r>
              <a:rPr lang="en-US" sz="2000">
                <a:solidFill>
                  <a:schemeClr val="tx2"/>
                </a:solidFill>
              </a:rPr>
              <a:t>* Irrigated tests</a:t>
            </a:r>
          </a:p>
        </p:txBody>
      </p:sp>
      <p:graphicFrame>
        <p:nvGraphicFramePr>
          <p:cNvPr id="82963" name="Group 19"/>
          <p:cNvGraphicFramePr>
            <a:graphicFrameLocks noGrp="1"/>
          </p:cNvGraphicFramePr>
          <p:nvPr/>
        </p:nvGraphicFramePr>
        <p:xfrm>
          <a:off x="853441" y="2280356"/>
          <a:ext cx="11656906" cy="6240505"/>
        </p:xfrm>
        <a:graphic>
          <a:graphicData uri="http://schemas.openxmlformats.org/drawingml/2006/table">
            <a:tbl>
              <a:tblPr/>
              <a:tblGrid>
                <a:gridCol w="2619022">
                  <a:extLst>
                    <a:ext uri="{9D8B030D-6E8A-4147-A177-3AD203B41FA5}">
                      <a16:colId xmlns:a16="http://schemas.microsoft.com/office/drawing/2014/main" val="20000"/>
                    </a:ext>
                  </a:extLst>
                </a:gridCol>
                <a:gridCol w="1438205">
                  <a:extLst>
                    <a:ext uri="{9D8B030D-6E8A-4147-A177-3AD203B41FA5}">
                      <a16:colId xmlns:a16="http://schemas.microsoft.com/office/drawing/2014/main" val="20001"/>
                    </a:ext>
                  </a:extLst>
                </a:gridCol>
                <a:gridCol w="1898790">
                  <a:extLst>
                    <a:ext uri="{9D8B030D-6E8A-4147-A177-3AD203B41FA5}">
                      <a16:colId xmlns:a16="http://schemas.microsoft.com/office/drawing/2014/main" val="20002"/>
                    </a:ext>
                  </a:extLst>
                </a:gridCol>
                <a:gridCol w="2354863">
                  <a:extLst>
                    <a:ext uri="{9D8B030D-6E8A-4147-A177-3AD203B41FA5}">
                      <a16:colId xmlns:a16="http://schemas.microsoft.com/office/drawing/2014/main" val="20003"/>
                    </a:ext>
                  </a:extLst>
                </a:gridCol>
                <a:gridCol w="871502">
                  <a:extLst>
                    <a:ext uri="{9D8B030D-6E8A-4147-A177-3AD203B41FA5}">
                      <a16:colId xmlns:a16="http://schemas.microsoft.com/office/drawing/2014/main" val="20004"/>
                    </a:ext>
                  </a:extLst>
                </a:gridCol>
                <a:gridCol w="1271128">
                  <a:extLst>
                    <a:ext uri="{9D8B030D-6E8A-4147-A177-3AD203B41FA5}">
                      <a16:colId xmlns:a16="http://schemas.microsoft.com/office/drawing/2014/main" val="20005"/>
                    </a:ext>
                  </a:extLst>
                </a:gridCol>
                <a:gridCol w="1203396">
                  <a:extLst>
                    <a:ext uri="{9D8B030D-6E8A-4147-A177-3AD203B41FA5}">
                      <a16:colId xmlns:a16="http://schemas.microsoft.com/office/drawing/2014/main" val="20006"/>
                    </a:ext>
                  </a:extLst>
                </a:gridCol>
              </a:tblGrid>
              <a:tr h="566703">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Unicode MS" charset="0"/>
                        </a:rPr>
                        <a:t>Where – Who</a:t>
                      </a:r>
                    </a:p>
                  </a:txBody>
                  <a:tcPr marL="130048" marR="130048" marT="65024" marB="650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Unicode MS" charset="0"/>
                        </a:rPr>
                        <a:t>Year</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Unicode MS" charset="0"/>
                        </a:rPr>
                        <a:t>Cotton Type</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Unicode MS" charset="0"/>
                        </a:rPr>
                        <a:t>Lint Yield (lb/A)</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Unicode MS" charset="0"/>
                        </a:rPr>
                        <a:t>N </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Unicode MS" charset="0"/>
                        </a:rPr>
                        <a:t>P</a:t>
                      </a:r>
                      <a:r>
                        <a:rPr kumimoji="0" lang="en-US" sz="2000" b="1" i="0" u="none" strike="noStrike" cap="none" normalizeH="0" baseline="-25000">
                          <a:ln>
                            <a:noFill/>
                          </a:ln>
                          <a:solidFill>
                            <a:schemeClr val="bg1"/>
                          </a:solidFill>
                          <a:effectLst/>
                          <a:latin typeface="Arial" charset="0"/>
                          <a:ea typeface="ＭＳ Ｐゴシック" charset="0"/>
                          <a:cs typeface="Arial Unicode MS" charset="0"/>
                        </a:rPr>
                        <a:t>2</a:t>
                      </a:r>
                      <a:r>
                        <a:rPr kumimoji="0" lang="en-US" sz="2000" b="1" i="0" u="none" strike="noStrike" cap="none" normalizeH="0" baseline="0">
                          <a:ln>
                            <a:noFill/>
                          </a:ln>
                          <a:solidFill>
                            <a:schemeClr val="bg1"/>
                          </a:solidFill>
                          <a:effectLst/>
                          <a:latin typeface="Arial" charset="0"/>
                          <a:ea typeface="ＭＳ Ｐゴシック" charset="0"/>
                          <a:cs typeface="Arial Unicode MS" charset="0"/>
                        </a:rPr>
                        <a:t>O</a:t>
                      </a:r>
                      <a:r>
                        <a:rPr kumimoji="0" lang="en-US" sz="2000" b="1" i="0" u="none" strike="noStrike" cap="none" normalizeH="0" baseline="-25000">
                          <a:ln>
                            <a:noFill/>
                          </a:ln>
                          <a:solidFill>
                            <a:schemeClr val="bg1"/>
                          </a:solidFill>
                          <a:effectLst/>
                          <a:latin typeface="Arial" charset="0"/>
                          <a:ea typeface="ＭＳ Ｐゴシック" charset="0"/>
                          <a:cs typeface="Arial Unicode MS" charset="0"/>
                        </a:rPr>
                        <a:t>5</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Unicode MS" charset="0"/>
                        </a:rPr>
                        <a:t>K</a:t>
                      </a:r>
                      <a:r>
                        <a:rPr kumimoji="0" lang="en-US" sz="2000" b="1" i="0" u="none" strike="noStrike" cap="none" normalizeH="0" baseline="-25000">
                          <a:ln>
                            <a:noFill/>
                          </a:ln>
                          <a:solidFill>
                            <a:schemeClr val="bg1"/>
                          </a:solidFill>
                          <a:effectLst/>
                          <a:latin typeface="Arial" charset="0"/>
                          <a:ea typeface="ＭＳ Ｐゴシック" charset="0"/>
                          <a:cs typeface="Arial Unicode MS" charset="0"/>
                        </a:rPr>
                        <a:t>2</a:t>
                      </a:r>
                      <a:r>
                        <a:rPr kumimoji="0" lang="en-US" sz="2000" b="1" i="0" u="none" strike="noStrike" cap="none" normalizeH="0" baseline="0">
                          <a:ln>
                            <a:noFill/>
                          </a:ln>
                          <a:solidFill>
                            <a:schemeClr val="bg1"/>
                          </a:solidFill>
                          <a:effectLst/>
                          <a:latin typeface="Arial" charset="0"/>
                          <a:ea typeface="ＭＳ Ｐゴシック" charset="0"/>
                          <a:cs typeface="Arial Unicode MS" charset="0"/>
                        </a:rPr>
                        <a:t>O</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extLst>
                  <a:ext uri="{0D108BD9-81ED-4DB2-BD59-A6C34878D82A}">
                    <a16:rowId xmlns:a16="http://schemas.microsoft.com/office/drawing/2014/main" val="10000"/>
                  </a:ext>
                </a:extLst>
              </a:tr>
              <a:tr h="566703">
                <a:tc gridSpan="4">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endParaRPr kumimoji="0" lang="en-US" sz="2000" b="1" i="0" u="none" strike="noStrike" cap="none" normalizeH="0" baseline="0">
                        <a:ln>
                          <a:noFill/>
                        </a:ln>
                        <a:solidFill>
                          <a:schemeClr val="tx1"/>
                        </a:solidFill>
                        <a:effectLst/>
                        <a:latin typeface="Arial" charset="0"/>
                        <a:ea typeface="ＭＳ Ｐゴシック" charset="0"/>
                        <a:cs typeface="Arial Unicode MS" charset="0"/>
                      </a:endParaRPr>
                    </a:p>
                  </a:txBody>
                  <a:tcPr marL="130048" marR="130048" marT="65024" marB="650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 - lb per 100 lb of lint - -</a:t>
                      </a:r>
                    </a:p>
                  </a:txBody>
                  <a:tcPr marL="130048" marR="130048" marT="65024" marB="650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66703">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GA-Olson </a:t>
                      </a:r>
                    </a:p>
                  </a:txBody>
                  <a:tcPr marL="130048" marR="130048" marT="65024" marB="650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1942</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Upland</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760</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18</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8</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18</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960">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CA - Bassett*</a:t>
                      </a:r>
                    </a:p>
                  </a:txBody>
                  <a:tcPr marL="130048" marR="130048" marT="65024" marB="650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1970  </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Acala </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1,450</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10</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3</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11</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6703">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Israel - Halevy*    </a:t>
                      </a:r>
                    </a:p>
                  </a:txBody>
                  <a:tcPr marL="130048" marR="130048" marT="65024" marB="650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1976  </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Acala  </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1,580</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14</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6</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12</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6703">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AL - Mullins       </a:t>
                      </a:r>
                    </a:p>
                  </a:txBody>
                  <a:tcPr marL="130048" marR="130048" marT="65024" marB="650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1990   </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Upland</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880</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20</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6</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18</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6703">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LA - Breitenbeck</a:t>
                      </a:r>
                    </a:p>
                  </a:txBody>
                  <a:tcPr marL="130048" marR="130048" marT="65024" marB="650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1993</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Upland</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1,230</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14</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6</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13</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1218">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AZ – Unruh*</a:t>
                      </a:r>
                    </a:p>
                  </a:txBody>
                  <a:tcPr marL="130048" marR="130048" marT="65024" marB="650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1996   </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Upland</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1,186</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15</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5</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23</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6703">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endParaRPr kumimoji="0" lang="en-US" sz="2000" b="1" i="0" u="none" strike="noStrike" cap="none" normalizeH="0" baseline="0">
                        <a:ln>
                          <a:noFill/>
                        </a:ln>
                        <a:solidFill>
                          <a:schemeClr val="tx1"/>
                        </a:solidFill>
                        <a:effectLst/>
                        <a:latin typeface="Arial" charset="0"/>
                        <a:ea typeface="ＭＳ Ｐゴシック" charset="0"/>
                        <a:cs typeface="Arial Unicode MS" charset="0"/>
                      </a:endParaRPr>
                    </a:p>
                  </a:txBody>
                  <a:tcPr marL="130048" marR="130048" marT="65024" marB="650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1996</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Pima</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965</a:t>
                      </a: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21</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 7     </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25</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66703">
                <a:tc gridSpan="7">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Removal in harvested crop</a:t>
                      </a:r>
                    </a:p>
                  </a:txBody>
                  <a:tcPr marL="130048" marR="130048" marT="65024" marB="650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566703">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IPNI</a:t>
                      </a:r>
                    </a:p>
                  </a:txBody>
                  <a:tcPr marL="130048" marR="130048" marT="65024" marB="650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endParaRPr kumimoji="0" lang="en-US" sz="2000" b="1" i="0" u="none" strike="noStrike" cap="none" normalizeH="0" baseline="0">
                        <a:ln>
                          <a:noFill/>
                        </a:ln>
                        <a:solidFill>
                          <a:schemeClr val="tx1"/>
                        </a:solidFill>
                        <a:effectLst/>
                        <a:latin typeface="Arial" charset="0"/>
                        <a:ea typeface="ＭＳ Ｐゴシック" charset="0"/>
                        <a:cs typeface="Arial Unicode MS" charset="0"/>
                      </a:endParaRP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endParaRPr kumimoji="0" lang="en-US" sz="2000" b="1" i="0" u="none" strike="noStrike" cap="none" normalizeH="0" baseline="0">
                        <a:ln>
                          <a:noFill/>
                        </a:ln>
                        <a:solidFill>
                          <a:schemeClr val="tx1"/>
                        </a:solidFill>
                        <a:effectLst/>
                        <a:latin typeface="Arial" charset="0"/>
                        <a:ea typeface="ＭＳ Ｐゴシック" charset="0"/>
                        <a:cs typeface="Arial Unicode MS" charset="0"/>
                      </a:endParaRP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rgbClr val="005500"/>
                        </a:buClr>
                        <a:buSzTx/>
                        <a:buFontTx/>
                        <a:buNone/>
                        <a:tabLst/>
                      </a:pPr>
                      <a:endParaRPr kumimoji="0" lang="en-US" sz="2000" b="1" i="0" u="none" strike="noStrike" cap="none" normalizeH="0" baseline="0">
                        <a:ln>
                          <a:noFill/>
                        </a:ln>
                        <a:solidFill>
                          <a:schemeClr val="tx1"/>
                        </a:solidFill>
                        <a:effectLst/>
                        <a:latin typeface="Arial" charset="0"/>
                        <a:ea typeface="ＭＳ Ｐゴシック" charset="0"/>
                        <a:cs typeface="Arial Unicode MS" charset="0"/>
                      </a:endParaRPr>
                    </a:p>
                  </a:txBody>
                  <a:tcPr marL="130048" marR="130048" marT="65024" marB="650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6.7</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2.9</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005500"/>
                        </a:buClr>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Unicode MS" charset="0"/>
                        </a:rPr>
                        <a:t>4.0</a:t>
                      </a:r>
                    </a:p>
                  </a:txBody>
                  <a:tcPr marL="130048" marR="130048" marT="65024" marB="650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654744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82963"/>
                                        </p:tgtEl>
                                        <p:attrNameLst>
                                          <p:attrName>style.visibility</p:attrName>
                                        </p:attrNameLst>
                                      </p:cBhvr>
                                      <p:to>
                                        <p:strVal val="visible"/>
                                      </p:to>
                                    </p:set>
                                    <p:animEffect transition="in" filter="strips(downRight)">
                                      <p:cBhvr>
                                        <p:cTn id="7" dur="1000"/>
                                        <p:tgtEl>
                                          <p:spTgt spid="82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t-ppt-_intstuctional-template[1]">
  <a:themeElements>
    <a:clrScheme name="PCS2012">
      <a:dk1>
        <a:srgbClr val="FF6600"/>
      </a:dk1>
      <a:lt1>
        <a:srgbClr val="00663E"/>
      </a:lt1>
      <a:dk2>
        <a:srgbClr val="99CC00"/>
      </a:dk2>
      <a:lt2>
        <a:srgbClr val="D8E8C9"/>
      </a:lt2>
      <a:accent1>
        <a:srgbClr val="4FA735"/>
      </a:accent1>
      <a:accent2>
        <a:srgbClr val="B5D7E4"/>
      </a:accent2>
      <a:accent3>
        <a:srgbClr val="EAA256"/>
      </a:accent3>
      <a:accent4>
        <a:srgbClr val="D23F27"/>
      </a:accent4>
      <a:accent5>
        <a:srgbClr val="FFFF99"/>
      </a:accent5>
      <a:accent6>
        <a:srgbClr val="E37025"/>
      </a:accent6>
      <a:hlink>
        <a:srgbClr val="E8EB6F"/>
      </a:hlink>
      <a:folHlink>
        <a:srgbClr val="809BE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PCS2012">
      <a:dk1>
        <a:srgbClr val="FF6600"/>
      </a:dk1>
      <a:lt1>
        <a:srgbClr val="00663E"/>
      </a:lt1>
      <a:dk2>
        <a:srgbClr val="99CC00"/>
      </a:dk2>
      <a:lt2>
        <a:srgbClr val="D8E8C9"/>
      </a:lt2>
      <a:accent1>
        <a:srgbClr val="4FA735"/>
      </a:accent1>
      <a:accent2>
        <a:srgbClr val="B5D7E4"/>
      </a:accent2>
      <a:accent3>
        <a:srgbClr val="EAA256"/>
      </a:accent3>
      <a:accent4>
        <a:srgbClr val="D23F27"/>
      </a:accent4>
      <a:accent5>
        <a:srgbClr val="FFFF99"/>
      </a:accent5>
      <a:accent6>
        <a:srgbClr val="E37025"/>
      </a:accent6>
      <a:hlink>
        <a:srgbClr val="E8EB6F"/>
      </a:hlink>
      <a:folHlink>
        <a:srgbClr val="809B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pot-ppt-_intstuctional-template[1]</Template>
  <TotalTime>26339</TotalTime>
  <Words>5479</Words>
  <Application>Microsoft Macintosh PowerPoint</Application>
  <PresentationFormat>Custom</PresentationFormat>
  <Paragraphs>466</Paragraphs>
  <Slides>35</Slides>
  <Notes>34</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35</vt:i4>
      </vt:variant>
    </vt:vector>
  </HeadingPairs>
  <TitlesOfParts>
    <vt:vector size="46" baseType="lpstr">
      <vt:lpstr>Arial</vt:lpstr>
      <vt:lpstr>Century Schoolbook</vt:lpstr>
      <vt:lpstr>Gibson SemiBold</vt:lpstr>
      <vt:lpstr>Helvetica</vt:lpstr>
      <vt:lpstr>Helvetica Light</vt:lpstr>
      <vt:lpstr>Times</vt:lpstr>
      <vt:lpstr>Times New Roman</vt:lpstr>
      <vt:lpstr>pot-ppt-_intstuctional-template[1]</vt:lpstr>
      <vt:lpstr>Chart</vt:lpstr>
      <vt:lpstr>Worksheet</vt:lpstr>
      <vt:lpstr>Document</vt:lpstr>
      <vt:lpstr>PowerPoint Presentation</vt:lpstr>
      <vt:lpstr>Potassium Nutrition of Cotton</vt:lpstr>
      <vt:lpstr>Outline –  K Nutrition of Cotton</vt:lpstr>
      <vt:lpstr>U.S. Cotton Yield, 1975 to Present . . .  An Increasing Trend</vt:lpstr>
      <vt:lpstr>A Production Timeline for Irrigated Cotton in the Texas High Plains</vt:lpstr>
      <vt:lpstr>Early Season Root Development  of the Cotton Plant</vt:lpstr>
      <vt:lpstr>Cotton Root Length as Affected by  Days After Planting (Field Study)</vt:lpstr>
      <vt:lpstr>Older K  Uptake Pattern vs. Newer Uptake Pattern</vt:lpstr>
      <vt:lpstr>Cotton Nutrient Uptake Compared to Yield      </vt:lpstr>
      <vt:lpstr>Cotton Peak Nutrient Uptake Rate 60 to 100 Days After Planting</vt:lpstr>
      <vt:lpstr>Maximum Daily Uptake of K, N, and P Occurs Near Peak Blooming</vt:lpstr>
      <vt:lpstr>Facts about K in Cotton Production</vt:lpstr>
      <vt:lpstr>K Uptake by Modern Cotton Varieties, Lint Yield 880 lb/A</vt:lpstr>
      <vt:lpstr>K Compartmentation by Developing Cotton Bolls</vt:lpstr>
      <vt:lpstr>Reasons to Build Soil Test K </vt:lpstr>
      <vt:lpstr>Probability of a K Response</vt:lpstr>
      <vt:lpstr>Annual K Fertilization Has Advantages Over Residual K Fertility</vt:lpstr>
      <vt:lpstr>Cotton Response to Time and Rate of K Application in Alabama</vt:lpstr>
      <vt:lpstr>Auburn University Research</vt:lpstr>
      <vt:lpstr>Relative Cotton Yield on Two Silt Loam Soils as Affected by Soil Test K</vt:lpstr>
      <vt:lpstr>Cotton Response to K2O in Mississippi</vt:lpstr>
      <vt:lpstr>Adequate K Helps Sustain Yields in Seasons with Lower Rainfall </vt:lpstr>
      <vt:lpstr>Cotton K Response May Be Greater with No-Till Compared to Disced or Plowed Systems</vt:lpstr>
      <vt:lpstr>Soil K Stratification in No-Till Cotton</vt:lpstr>
      <vt:lpstr>Soil K Stratification in No-Till Cotton</vt:lpstr>
      <vt:lpstr>Surface K Placement is Equal to or Superior to Subsurface Banding </vt:lpstr>
      <vt:lpstr>Foliar K on Cotton</vt:lpstr>
      <vt:lpstr>Foliar K Research</vt:lpstr>
      <vt:lpstr>Typical Cotton Response to  Foliar K Fertilization in California</vt:lpstr>
      <vt:lpstr>Cotton Response to Soil and  Foliar K Fertilization in No-till and Disk-Till Systems (Tennessee)</vt:lpstr>
      <vt:lpstr>Prevent Cotton K Deficiency</vt:lpstr>
      <vt:lpstr>Cotton K Deficiency Symptom in the Upper Canopy </vt:lpstr>
      <vt:lpstr>Conclusions</vt:lpstr>
      <vt:lpstr>International Plant Nutrition Institute (IPNI) 655 Engineering Drive, Suite 110 Norcross, GA 30092-2604 Phone: 770-447-0335; Fax: 770-448-0439 Website: www.ipni.net</vt:lpstr>
      <vt:lpstr>PowerPoint Presentation</vt:lpstr>
    </vt:vector>
  </TitlesOfParts>
  <Company>PotashCorp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nbk1rwm</dc:creator>
  <cp:lastModifiedBy>Cayenne McPayne</cp:lastModifiedBy>
  <cp:revision>865</cp:revision>
  <cp:lastPrinted>2012-08-13T21:39:00Z</cp:lastPrinted>
  <dcterms:created xsi:type="dcterms:W3CDTF">2012-08-16T23:27:37Z</dcterms:created>
  <dcterms:modified xsi:type="dcterms:W3CDTF">2020-04-06T19:54:46Z</dcterms:modified>
</cp:coreProperties>
</file>