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notesSlides/notesSlide8.xml" ContentType="application/vnd.openxmlformats-officedocument.presentationml.notesSlide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>
  <p:sldMasterIdLst>
    <p:sldMasterId id="2147483783" r:id="rId1"/>
  </p:sldMasterIdLst>
  <p:notesMasterIdLst>
    <p:notesMasterId r:id="rId51"/>
  </p:notesMasterIdLst>
  <p:handoutMasterIdLst>
    <p:handoutMasterId r:id="rId52"/>
  </p:handoutMasterIdLst>
  <p:sldIdLst>
    <p:sldId id="257" r:id="rId2"/>
    <p:sldId id="343" r:id="rId3"/>
    <p:sldId id="297" r:id="rId4"/>
    <p:sldId id="373" r:id="rId5"/>
    <p:sldId id="374" r:id="rId6"/>
    <p:sldId id="375" r:id="rId7"/>
    <p:sldId id="376" r:id="rId8"/>
    <p:sldId id="377" r:id="rId9"/>
    <p:sldId id="378" r:id="rId10"/>
    <p:sldId id="379" r:id="rId11"/>
    <p:sldId id="380" r:id="rId12"/>
    <p:sldId id="381" r:id="rId13"/>
    <p:sldId id="382" r:id="rId14"/>
    <p:sldId id="383" r:id="rId15"/>
    <p:sldId id="384" r:id="rId16"/>
    <p:sldId id="344" r:id="rId17"/>
    <p:sldId id="339" r:id="rId18"/>
    <p:sldId id="345" r:id="rId19"/>
    <p:sldId id="347" r:id="rId20"/>
    <p:sldId id="348" r:id="rId21"/>
    <p:sldId id="340" r:id="rId22"/>
    <p:sldId id="350" r:id="rId23"/>
    <p:sldId id="352" r:id="rId24"/>
    <p:sldId id="353" r:id="rId25"/>
    <p:sldId id="337" r:id="rId26"/>
    <p:sldId id="354" r:id="rId27"/>
    <p:sldId id="356" r:id="rId28"/>
    <p:sldId id="357" r:id="rId29"/>
    <p:sldId id="385" r:id="rId30"/>
    <p:sldId id="335" r:id="rId31"/>
    <p:sldId id="386" r:id="rId32"/>
    <p:sldId id="388" r:id="rId33"/>
    <p:sldId id="389" r:id="rId34"/>
    <p:sldId id="390" r:id="rId35"/>
    <p:sldId id="391" r:id="rId36"/>
    <p:sldId id="392" r:id="rId37"/>
    <p:sldId id="393" r:id="rId38"/>
    <p:sldId id="394" r:id="rId39"/>
    <p:sldId id="395" r:id="rId40"/>
    <p:sldId id="396" r:id="rId41"/>
    <p:sldId id="397" r:id="rId42"/>
    <p:sldId id="398" r:id="rId43"/>
    <p:sldId id="387" r:id="rId44"/>
    <p:sldId id="399" r:id="rId45"/>
    <p:sldId id="402" r:id="rId46"/>
    <p:sldId id="400" r:id="rId47"/>
    <p:sldId id="401" r:id="rId48"/>
    <p:sldId id="403" r:id="rId49"/>
    <p:sldId id="285" r:id="rId50"/>
  </p:sldIdLst>
  <p:sldSz cx="13004800" cy="9753600"/>
  <p:notesSz cx="7023100" cy="9309100"/>
  <p:defaultTextStyle>
    <a:defPPr>
      <a:defRPr lang="en-US"/>
    </a:defPPr>
    <a:lvl1pPr algn="ctr" defTabSz="584200" rtl="0" fontAlgn="base" hangingPunct="0">
      <a:spcBef>
        <a:spcPct val="0"/>
      </a:spcBef>
      <a:spcAft>
        <a:spcPct val="0"/>
      </a:spcAft>
      <a:defRPr sz="3600" kern="1200">
        <a:solidFill>
          <a:srgbClr val="000000"/>
        </a:solidFill>
        <a:latin typeface="Helvetica Light" pitchFamily="-1" charset="0"/>
        <a:ea typeface="ＭＳ Ｐゴシック" pitchFamily="-1" charset="-128"/>
        <a:cs typeface="+mn-cs"/>
        <a:sym typeface="Helvetica Light" pitchFamily="-1" charset="0"/>
      </a:defRPr>
    </a:lvl1pPr>
    <a:lvl2pPr marL="342900" indent="114300" algn="ctr" defTabSz="584200" rtl="0" fontAlgn="base" hangingPunct="0">
      <a:spcBef>
        <a:spcPct val="0"/>
      </a:spcBef>
      <a:spcAft>
        <a:spcPct val="0"/>
      </a:spcAft>
      <a:defRPr sz="3600" kern="1200">
        <a:solidFill>
          <a:srgbClr val="000000"/>
        </a:solidFill>
        <a:latin typeface="Helvetica Light" pitchFamily="-1" charset="0"/>
        <a:ea typeface="ＭＳ Ｐゴシック" pitchFamily="-1" charset="-128"/>
        <a:cs typeface="+mn-cs"/>
        <a:sym typeface="Helvetica Light" pitchFamily="-1" charset="0"/>
      </a:defRPr>
    </a:lvl2pPr>
    <a:lvl3pPr marL="685800" indent="228600" algn="ctr" defTabSz="584200" rtl="0" fontAlgn="base" hangingPunct="0">
      <a:spcBef>
        <a:spcPct val="0"/>
      </a:spcBef>
      <a:spcAft>
        <a:spcPct val="0"/>
      </a:spcAft>
      <a:defRPr sz="3600" kern="1200">
        <a:solidFill>
          <a:srgbClr val="000000"/>
        </a:solidFill>
        <a:latin typeface="Helvetica Light" pitchFamily="-1" charset="0"/>
        <a:ea typeface="ＭＳ Ｐゴシック" pitchFamily="-1" charset="-128"/>
        <a:cs typeface="+mn-cs"/>
        <a:sym typeface="Helvetica Light" pitchFamily="-1" charset="0"/>
      </a:defRPr>
    </a:lvl3pPr>
    <a:lvl4pPr marL="1028700" indent="342900" algn="ctr" defTabSz="584200" rtl="0" fontAlgn="base" hangingPunct="0">
      <a:spcBef>
        <a:spcPct val="0"/>
      </a:spcBef>
      <a:spcAft>
        <a:spcPct val="0"/>
      </a:spcAft>
      <a:defRPr sz="3600" kern="1200">
        <a:solidFill>
          <a:srgbClr val="000000"/>
        </a:solidFill>
        <a:latin typeface="Helvetica Light" pitchFamily="-1" charset="0"/>
        <a:ea typeface="ＭＳ Ｐゴシック" pitchFamily="-1" charset="-128"/>
        <a:cs typeface="+mn-cs"/>
        <a:sym typeface="Helvetica Light" pitchFamily="-1" charset="0"/>
      </a:defRPr>
    </a:lvl4pPr>
    <a:lvl5pPr marL="1371600" indent="457200" algn="ctr" defTabSz="584200" rtl="0" fontAlgn="base" hangingPunct="0">
      <a:spcBef>
        <a:spcPct val="0"/>
      </a:spcBef>
      <a:spcAft>
        <a:spcPct val="0"/>
      </a:spcAft>
      <a:defRPr sz="3600" kern="1200">
        <a:solidFill>
          <a:srgbClr val="000000"/>
        </a:solidFill>
        <a:latin typeface="Helvetica Light" pitchFamily="-1" charset="0"/>
        <a:ea typeface="ＭＳ Ｐゴシック" pitchFamily="-1" charset="-128"/>
        <a:cs typeface="+mn-cs"/>
        <a:sym typeface="Helvetica Light" pitchFamily="-1" charset="0"/>
      </a:defRPr>
    </a:lvl5pPr>
    <a:lvl6pPr marL="2286000" algn="l" defTabSz="914400" rtl="0" eaLnBrk="1" latinLnBrk="0" hangingPunct="1">
      <a:defRPr sz="3600" kern="1200">
        <a:solidFill>
          <a:srgbClr val="000000"/>
        </a:solidFill>
        <a:latin typeface="Helvetica Light" pitchFamily="-1" charset="0"/>
        <a:ea typeface="ＭＳ Ｐゴシック" pitchFamily="-1" charset="-128"/>
        <a:cs typeface="+mn-cs"/>
        <a:sym typeface="Helvetica Light" pitchFamily="-1" charset="0"/>
      </a:defRPr>
    </a:lvl6pPr>
    <a:lvl7pPr marL="2743200" algn="l" defTabSz="914400" rtl="0" eaLnBrk="1" latinLnBrk="0" hangingPunct="1">
      <a:defRPr sz="3600" kern="1200">
        <a:solidFill>
          <a:srgbClr val="000000"/>
        </a:solidFill>
        <a:latin typeface="Helvetica Light" pitchFamily="-1" charset="0"/>
        <a:ea typeface="ＭＳ Ｐゴシック" pitchFamily="-1" charset="-128"/>
        <a:cs typeface="+mn-cs"/>
        <a:sym typeface="Helvetica Light" pitchFamily="-1" charset="0"/>
      </a:defRPr>
    </a:lvl7pPr>
    <a:lvl8pPr marL="3200400" algn="l" defTabSz="914400" rtl="0" eaLnBrk="1" latinLnBrk="0" hangingPunct="1">
      <a:defRPr sz="3600" kern="1200">
        <a:solidFill>
          <a:srgbClr val="000000"/>
        </a:solidFill>
        <a:latin typeface="Helvetica Light" pitchFamily="-1" charset="0"/>
        <a:ea typeface="ＭＳ Ｐゴシック" pitchFamily="-1" charset="-128"/>
        <a:cs typeface="+mn-cs"/>
        <a:sym typeface="Helvetica Light" pitchFamily="-1" charset="0"/>
      </a:defRPr>
    </a:lvl8pPr>
    <a:lvl9pPr marL="3657600" algn="l" defTabSz="914400" rtl="0" eaLnBrk="1" latinLnBrk="0" hangingPunct="1">
      <a:defRPr sz="3600" kern="1200">
        <a:solidFill>
          <a:srgbClr val="000000"/>
        </a:solidFill>
        <a:latin typeface="Helvetica Light" pitchFamily="-1" charset="0"/>
        <a:ea typeface="ＭＳ Ｐゴシック" pitchFamily="-1" charset="-128"/>
        <a:cs typeface="+mn-cs"/>
        <a:sym typeface="Helvetica Light" pitchFamily="-1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91">
          <p15:clr>
            <a:srgbClr val="A4A3A4"/>
          </p15:clr>
        </p15:guide>
        <p15:guide id="2" orient="horz" pos="1152">
          <p15:clr>
            <a:srgbClr val="A4A3A4"/>
          </p15:clr>
        </p15:guide>
        <p15:guide id="3" orient="horz" pos="2088">
          <p15:clr>
            <a:srgbClr val="A4A3A4"/>
          </p15:clr>
        </p15:guide>
        <p15:guide id="4" orient="horz" pos="4961">
          <p15:clr>
            <a:srgbClr val="A4A3A4"/>
          </p15:clr>
        </p15:guide>
        <p15:guide id="5" orient="horz" pos="4319">
          <p15:clr>
            <a:srgbClr val="A4A3A4"/>
          </p15:clr>
        </p15:guide>
        <p15:guide id="6" orient="horz" pos="1828">
          <p15:clr>
            <a:srgbClr val="A4A3A4"/>
          </p15:clr>
        </p15:guide>
        <p15:guide id="7" orient="horz" pos="1454">
          <p15:clr>
            <a:srgbClr val="A4A3A4"/>
          </p15:clr>
        </p15:guide>
        <p15:guide id="8" orient="horz" pos="1894">
          <p15:clr>
            <a:srgbClr val="A4A3A4"/>
          </p15:clr>
        </p15:guide>
        <p15:guide id="9" orient="horz" pos="5376" userDrawn="1">
          <p15:clr>
            <a:srgbClr val="A4A3A4"/>
          </p15:clr>
        </p15:guide>
        <p15:guide id="10" orient="horz" pos="6143">
          <p15:clr>
            <a:srgbClr val="A4A3A4"/>
          </p15:clr>
        </p15:guide>
        <p15:guide id="11" pos="2000">
          <p15:clr>
            <a:srgbClr val="A4A3A4"/>
          </p15:clr>
        </p15:guide>
        <p15:guide id="12" pos="634">
          <p15:clr>
            <a:srgbClr val="A4A3A4"/>
          </p15:clr>
        </p15:guide>
        <p15:guide id="13" pos="4427">
          <p15:clr>
            <a:srgbClr val="A4A3A4"/>
          </p15:clr>
        </p15:guide>
        <p15:guide id="14" pos="1734">
          <p15:clr>
            <a:srgbClr val="A4A3A4"/>
          </p15:clr>
        </p15:guide>
        <p15:guide id="15" pos="5852">
          <p15:clr>
            <a:srgbClr val="A4A3A4"/>
          </p15:clr>
        </p15:guide>
        <p15:guide id="16" pos="942">
          <p15:clr>
            <a:srgbClr val="A4A3A4"/>
          </p15:clr>
        </p15:guide>
        <p15:guide id="17" pos="3308">
          <p15:clr>
            <a:srgbClr val="A4A3A4"/>
          </p15:clr>
        </p15:guide>
        <p15:guide id="18" pos="4598">
          <p15:clr>
            <a:srgbClr val="A4A3A4"/>
          </p15:clr>
        </p15:guide>
        <p15:guide id="19" pos="751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15">
          <p15:clr>
            <a:srgbClr val="A4A3A4"/>
          </p15:clr>
        </p15:guide>
        <p15:guide id="2" orient="horz" pos="2644">
          <p15:clr>
            <a:srgbClr val="A4A3A4"/>
          </p15:clr>
        </p15:guide>
        <p15:guide id="3" orient="horz" pos="2789">
          <p15:clr>
            <a:srgbClr val="A4A3A4"/>
          </p15:clr>
        </p15:guide>
        <p15:guide id="4" pos="2212">
          <p15:clr>
            <a:srgbClr val="A4A3A4"/>
          </p15:clr>
        </p15:guide>
        <p15:guide id="5" pos="3692">
          <p15:clr>
            <a:srgbClr val="A4A3A4"/>
          </p15:clr>
        </p15:guide>
        <p15:guide id="6" pos="7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elle McIntyre" initials="MM" lastIdx="2" clrIdx="0">
    <p:extLst>
      <p:ext uri="{19B8F6BF-5375-455C-9EA6-DF929625EA0E}">
        <p15:presenceInfo xmlns:p15="http://schemas.microsoft.com/office/powerpoint/2012/main" userId="S::michelle.mcintyre@adfarmonline.com::f8f9984c-334c-4970-b073-bb72f2c64e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3E"/>
    <a:srgbClr val="D8E8C9"/>
    <a:srgbClr val="99CC00"/>
    <a:srgbClr val="FF6600"/>
    <a:srgbClr val="809BE3"/>
    <a:srgbClr val="E8EB6F"/>
    <a:srgbClr val="E37025"/>
    <a:srgbClr val="FFFF99"/>
    <a:srgbClr val="D23F27"/>
    <a:srgbClr val="EAA2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34" autoAdjust="0"/>
    <p:restoredTop sz="94558" autoAdjust="0"/>
  </p:normalViewPr>
  <p:slideViewPr>
    <p:cSldViewPr snapToGrid="0">
      <p:cViewPr varScale="1">
        <p:scale>
          <a:sx n="49" d="100"/>
          <a:sy n="49" d="100"/>
        </p:scale>
        <p:origin x="1440" y="60"/>
      </p:cViewPr>
      <p:guideLst>
        <p:guide orient="horz" pos="791"/>
        <p:guide orient="horz" pos="1152"/>
        <p:guide orient="horz" pos="2088"/>
        <p:guide orient="horz" pos="4961"/>
        <p:guide orient="horz" pos="4319"/>
        <p:guide orient="horz" pos="1828"/>
        <p:guide orient="horz" pos="1454"/>
        <p:guide orient="horz" pos="1894"/>
        <p:guide orient="horz" pos="5376"/>
        <p:guide orient="horz" pos="6143"/>
        <p:guide pos="2000"/>
        <p:guide pos="634"/>
        <p:guide pos="4427"/>
        <p:guide pos="1734"/>
        <p:guide pos="5852"/>
        <p:guide pos="942"/>
        <p:guide pos="3308"/>
        <p:guide pos="4598"/>
        <p:guide pos="751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6168"/>
    </p:cViewPr>
  </p:sorterViewPr>
  <p:notesViewPr>
    <p:cSldViewPr snapToGrid="0" showGuides="1">
      <p:cViewPr varScale="1">
        <p:scale>
          <a:sx n="134" d="100"/>
          <a:sy n="134" d="100"/>
        </p:scale>
        <p:origin x="-4578" y="-96"/>
      </p:cViewPr>
      <p:guideLst>
        <p:guide orient="horz" pos="2915"/>
        <p:guide orient="horz" pos="2644"/>
        <p:guide orient="horz" pos="2789"/>
        <p:guide pos="2212"/>
        <p:guide pos="3692"/>
        <p:guide pos="7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972807079970201E-2"/>
          <c:y val="8.4116347120224103E-2"/>
          <c:w val="0.89567856115901201"/>
          <c:h val="0.80272810429088104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Leaves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cat>
            <c:strRef>
              <c:f>Sheet1!$A$2:$A$23</c:f>
              <c:strCache>
                <c:ptCount val="22"/>
                <c:pt idx="0">
                  <c:v>VE</c:v>
                </c:pt>
                <c:pt idx="1">
                  <c:v>V1</c:v>
                </c:pt>
                <c:pt idx="2">
                  <c:v>V3</c:v>
                </c:pt>
                <c:pt idx="3">
                  <c:v>V4</c:v>
                </c:pt>
                <c:pt idx="4">
                  <c:v>V6</c:v>
                </c:pt>
                <c:pt idx="5">
                  <c:v>V7</c:v>
                </c:pt>
                <c:pt idx="6">
                  <c:v>V9</c:v>
                </c:pt>
                <c:pt idx="7">
                  <c:v>V11</c:v>
                </c:pt>
                <c:pt idx="8">
                  <c:v>V14</c:v>
                </c:pt>
                <c:pt idx="9">
                  <c:v>V16</c:v>
                </c:pt>
                <c:pt idx="10">
                  <c:v>V18</c:v>
                </c:pt>
                <c:pt idx="11">
                  <c:v>VT</c:v>
                </c:pt>
                <c:pt idx="12">
                  <c:v>R1</c:v>
                </c:pt>
                <c:pt idx="13">
                  <c:v>R2</c:v>
                </c:pt>
                <c:pt idx="14">
                  <c:v>R3</c:v>
                </c:pt>
                <c:pt idx="15">
                  <c:v>R4</c:v>
                </c:pt>
                <c:pt idx="16">
                  <c:v>R5</c:v>
                </c:pt>
                <c:pt idx="21">
                  <c:v>R6</c:v>
                </c:pt>
              </c:strCache>
            </c:str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1.7500000000000011</c:v>
                </c:pt>
                <c:pt idx="4">
                  <c:v>2.5</c:v>
                </c:pt>
                <c:pt idx="5">
                  <c:v>4.75</c:v>
                </c:pt>
                <c:pt idx="6">
                  <c:v>7</c:v>
                </c:pt>
                <c:pt idx="7">
                  <c:v>15</c:v>
                </c:pt>
                <c:pt idx="8">
                  <c:v>23</c:v>
                </c:pt>
                <c:pt idx="9">
                  <c:v>30.5</c:v>
                </c:pt>
                <c:pt idx="10">
                  <c:v>38</c:v>
                </c:pt>
                <c:pt idx="11">
                  <c:v>39</c:v>
                </c:pt>
                <c:pt idx="12">
                  <c:v>40</c:v>
                </c:pt>
                <c:pt idx="13">
                  <c:v>39</c:v>
                </c:pt>
                <c:pt idx="14">
                  <c:v>38</c:v>
                </c:pt>
                <c:pt idx="15">
                  <c:v>33</c:v>
                </c:pt>
                <c:pt idx="16">
                  <c:v>28</c:v>
                </c:pt>
                <c:pt idx="17">
                  <c:v>27</c:v>
                </c:pt>
                <c:pt idx="18">
                  <c:v>26</c:v>
                </c:pt>
                <c:pt idx="19">
                  <c:v>25</c:v>
                </c:pt>
                <c:pt idx="20">
                  <c:v>24</c:v>
                </c:pt>
                <c:pt idx="21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70-448B-8FB8-3B45E032B5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Stalk and leaf sheaths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cat>
            <c:strRef>
              <c:f>Sheet1!$A$2:$A$23</c:f>
              <c:strCache>
                <c:ptCount val="22"/>
                <c:pt idx="0">
                  <c:v>VE</c:v>
                </c:pt>
                <c:pt idx="1">
                  <c:v>V1</c:v>
                </c:pt>
                <c:pt idx="2">
                  <c:v>V3</c:v>
                </c:pt>
                <c:pt idx="3">
                  <c:v>V4</c:v>
                </c:pt>
                <c:pt idx="4">
                  <c:v>V6</c:v>
                </c:pt>
                <c:pt idx="5">
                  <c:v>V7</c:v>
                </c:pt>
                <c:pt idx="6">
                  <c:v>V9</c:v>
                </c:pt>
                <c:pt idx="7">
                  <c:v>V11</c:v>
                </c:pt>
                <c:pt idx="8">
                  <c:v>V14</c:v>
                </c:pt>
                <c:pt idx="9">
                  <c:v>V16</c:v>
                </c:pt>
                <c:pt idx="10">
                  <c:v>V18</c:v>
                </c:pt>
                <c:pt idx="11">
                  <c:v>VT</c:v>
                </c:pt>
                <c:pt idx="12">
                  <c:v>R1</c:v>
                </c:pt>
                <c:pt idx="13">
                  <c:v>R2</c:v>
                </c:pt>
                <c:pt idx="14">
                  <c:v>R3</c:v>
                </c:pt>
                <c:pt idx="15">
                  <c:v>R4</c:v>
                </c:pt>
                <c:pt idx="16">
                  <c:v>R5</c:v>
                </c:pt>
                <c:pt idx="21">
                  <c:v>R6</c:v>
                </c:pt>
              </c:strCache>
            </c:strRef>
          </c:cat>
          <c:val>
            <c:numRef>
              <c:f>Sheet1!$C$2:$C$23</c:f>
              <c:numCache>
                <c:formatCode>General</c:formatCode>
                <c:ptCount val="22"/>
                <c:pt idx="1">
                  <c:v>1.5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5.5</c:v>
                </c:pt>
                <c:pt idx="6">
                  <c:v>6</c:v>
                </c:pt>
                <c:pt idx="7">
                  <c:v>6.5</c:v>
                </c:pt>
                <c:pt idx="8">
                  <c:v>7</c:v>
                </c:pt>
                <c:pt idx="9">
                  <c:v>14</c:v>
                </c:pt>
                <c:pt idx="10">
                  <c:v>21</c:v>
                </c:pt>
                <c:pt idx="11">
                  <c:v>26</c:v>
                </c:pt>
                <c:pt idx="12">
                  <c:v>30</c:v>
                </c:pt>
                <c:pt idx="13">
                  <c:v>26.5</c:v>
                </c:pt>
                <c:pt idx="14">
                  <c:v>22</c:v>
                </c:pt>
                <c:pt idx="15">
                  <c:v>19</c:v>
                </c:pt>
                <c:pt idx="16">
                  <c:v>16</c:v>
                </c:pt>
                <c:pt idx="17">
                  <c:v>15</c:v>
                </c:pt>
                <c:pt idx="18">
                  <c:v>14</c:v>
                </c:pt>
                <c:pt idx="19">
                  <c:v>14</c:v>
                </c:pt>
                <c:pt idx="20">
                  <c:v>14</c:v>
                </c:pt>
                <c:pt idx="2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70-448B-8FB8-3B45E032B5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Cob, Husk , and shank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25400">
              <a:noFill/>
            </a:ln>
          </c:spPr>
          <c:cat>
            <c:strRef>
              <c:f>Sheet1!$A$2:$A$23</c:f>
              <c:strCache>
                <c:ptCount val="22"/>
                <c:pt idx="0">
                  <c:v>VE</c:v>
                </c:pt>
                <c:pt idx="1">
                  <c:v>V1</c:v>
                </c:pt>
                <c:pt idx="2">
                  <c:v>V3</c:v>
                </c:pt>
                <c:pt idx="3">
                  <c:v>V4</c:v>
                </c:pt>
                <c:pt idx="4">
                  <c:v>V6</c:v>
                </c:pt>
                <c:pt idx="5">
                  <c:v>V7</c:v>
                </c:pt>
                <c:pt idx="6">
                  <c:v>V9</c:v>
                </c:pt>
                <c:pt idx="7">
                  <c:v>V11</c:v>
                </c:pt>
                <c:pt idx="8">
                  <c:v>V14</c:v>
                </c:pt>
                <c:pt idx="9">
                  <c:v>V16</c:v>
                </c:pt>
                <c:pt idx="10">
                  <c:v>V18</c:v>
                </c:pt>
                <c:pt idx="11">
                  <c:v>VT</c:v>
                </c:pt>
                <c:pt idx="12">
                  <c:v>R1</c:v>
                </c:pt>
                <c:pt idx="13">
                  <c:v>R2</c:v>
                </c:pt>
                <c:pt idx="14">
                  <c:v>R3</c:v>
                </c:pt>
                <c:pt idx="15">
                  <c:v>R4</c:v>
                </c:pt>
                <c:pt idx="16">
                  <c:v>R5</c:v>
                </c:pt>
                <c:pt idx="21">
                  <c:v>R6</c:v>
                </c:pt>
              </c:strCache>
            </c:strRef>
          </c:cat>
          <c:val>
            <c:numRef>
              <c:f>Sheet1!$D$2:$D$23</c:f>
              <c:numCache>
                <c:formatCode>General</c:formatCode>
                <c:ptCount val="22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0.5</c:v>
                </c:pt>
                <c:pt idx="10">
                  <c:v>1</c:v>
                </c:pt>
                <c:pt idx="11">
                  <c:v>3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5</c:v>
                </c:pt>
                <c:pt idx="17">
                  <c:v>5</c:v>
                </c:pt>
                <c:pt idx="18">
                  <c:v>5</c:v>
                </c:pt>
                <c:pt idx="19">
                  <c:v>5</c:v>
                </c:pt>
                <c:pt idx="20">
                  <c:v>5</c:v>
                </c:pt>
                <c:pt idx="2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70-448B-8FB8-3B45E032B58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Grain</c:v>
                </c:pt>
              </c:strCache>
            </c:strRef>
          </c:tx>
          <c:spPr>
            <a:solidFill>
              <a:srgbClr val="FFFF00"/>
            </a:solidFill>
            <a:ln w="25400">
              <a:noFill/>
            </a:ln>
          </c:spPr>
          <c:cat>
            <c:strRef>
              <c:f>Sheet1!$A$2:$A$23</c:f>
              <c:strCache>
                <c:ptCount val="22"/>
                <c:pt idx="0">
                  <c:v>VE</c:v>
                </c:pt>
                <c:pt idx="1">
                  <c:v>V1</c:v>
                </c:pt>
                <c:pt idx="2">
                  <c:v>V3</c:v>
                </c:pt>
                <c:pt idx="3">
                  <c:v>V4</c:v>
                </c:pt>
                <c:pt idx="4">
                  <c:v>V6</c:v>
                </c:pt>
                <c:pt idx="5">
                  <c:v>V7</c:v>
                </c:pt>
                <c:pt idx="6">
                  <c:v>V9</c:v>
                </c:pt>
                <c:pt idx="7">
                  <c:v>V11</c:v>
                </c:pt>
                <c:pt idx="8">
                  <c:v>V14</c:v>
                </c:pt>
                <c:pt idx="9">
                  <c:v>V16</c:v>
                </c:pt>
                <c:pt idx="10">
                  <c:v>V18</c:v>
                </c:pt>
                <c:pt idx="11">
                  <c:v>VT</c:v>
                </c:pt>
                <c:pt idx="12">
                  <c:v>R1</c:v>
                </c:pt>
                <c:pt idx="13">
                  <c:v>R2</c:v>
                </c:pt>
                <c:pt idx="14">
                  <c:v>R3</c:v>
                </c:pt>
                <c:pt idx="15">
                  <c:v>R4</c:v>
                </c:pt>
                <c:pt idx="16">
                  <c:v>R5</c:v>
                </c:pt>
                <c:pt idx="21">
                  <c:v>R6</c:v>
                </c:pt>
              </c:strCache>
            </c:strRef>
          </c:cat>
          <c:val>
            <c:numRef>
              <c:f>Sheet1!$E$2:$E$23</c:f>
              <c:numCache>
                <c:formatCode>General</c:formatCode>
                <c:ptCount val="22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7.5</c:v>
                </c:pt>
                <c:pt idx="14">
                  <c:v>15</c:v>
                </c:pt>
                <c:pt idx="15">
                  <c:v>25</c:v>
                </c:pt>
                <c:pt idx="16">
                  <c:v>35</c:v>
                </c:pt>
                <c:pt idx="17">
                  <c:v>39.5</c:v>
                </c:pt>
                <c:pt idx="18">
                  <c:v>44</c:v>
                </c:pt>
                <c:pt idx="19">
                  <c:v>47.5</c:v>
                </c:pt>
                <c:pt idx="20">
                  <c:v>52</c:v>
                </c:pt>
                <c:pt idx="21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70-448B-8FB8-3B45E032B5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51584648"/>
        <c:axId val="-2051574648"/>
      </c:areaChart>
      <c:catAx>
        <c:axId val="-20515846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300" b="0">
                    <a:solidFill>
                      <a:srgbClr val="00663E"/>
                    </a:solidFill>
                  </a:defRPr>
                </a:pPr>
                <a:r>
                  <a:rPr lang="en-US" sz="1300" b="0" dirty="0">
                    <a:solidFill>
                      <a:srgbClr val="00663E"/>
                    </a:solidFill>
                  </a:rPr>
                  <a:t>Growth Stage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4FA735"/>
            </a:solidFill>
          </a:ln>
        </c:spPr>
        <c:txPr>
          <a:bodyPr/>
          <a:lstStyle/>
          <a:p>
            <a:pPr>
              <a:defRPr sz="1200">
                <a:solidFill>
                  <a:srgbClr val="00663E"/>
                </a:solidFill>
              </a:defRPr>
            </a:pPr>
            <a:endParaRPr lang="en-US"/>
          </a:p>
        </c:txPr>
        <c:crossAx val="-2051574648"/>
        <c:crosses val="autoZero"/>
        <c:auto val="1"/>
        <c:lblAlgn val="ctr"/>
        <c:lblOffset val="100"/>
        <c:tickLblSkip val="2"/>
        <c:noMultiLvlLbl val="0"/>
      </c:catAx>
      <c:valAx>
        <c:axId val="-2051574648"/>
        <c:scaling>
          <c:orientation val="minMax"/>
          <c:max val="100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%</a:t>
                </a:r>
                <a:r>
                  <a:rPr lang="en-US" sz="1200" b="0" baseline="0" dirty="0">
                    <a:solidFill>
                      <a:srgbClr val="00663E"/>
                    </a:solidFill>
                  </a:rPr>
                  <a:t> of </a:t>
                </a:r>
                <a:r>
                  <a:rPr lang="en-US" sz="1200" b="0" dirty="0">
                    <a:solidFill>
                      <a:srgbClr val="00663E"/>
                    </a:solidFill>
                  </a:rPr>
                  <a:t>Total Uptake</a:t>
                </a:r>
              </a:p>
            </c:rich>
          </c:tx>
          <c:layout>
            <c:manualLayout>
              <c:xMode val="edge"/>
              <c:yMode val="edge"/>
              <c:x val="0"/>
              <c:y val="2.14190149294687E-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4FA735"/>
            </a:solidFill>
          </a:ln>
        </c:spPr>
        <c:txPr>
          <a:bodyPr/>
          <a:lstStyle/>
          <a:p>
            <a:pPr>
              <a:defRPr sz="1200">
                <a:solidFill>
                  <a:srgbClr val="00663E"/>
                </a:solidFill>
              </a:defRPr>
            </a:pPr>
            <a:endParaRPr lang="en-US"/>
          </a:p>
        </c:txPr>
        <c:crossAx val="-2051584648"/>
        <c:crosses val="autoZero"/>
        <c:crossBetween val="midCat"/>
      </c:valAx>
    </c:plotArea>
    <c:legend>
      <c:legendPos val="t"/>
      <c:overlay val="0"/>
      <c:txPr>
        <a:bodyPr/>
        <a:lstStyle/>
        <a:p>
          <a:pPr>
            <a:defRPr sz="1300">
              <a:solidFill>
                <a:srgbClr val="00663E"/>
              </a:solidFill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972807079970201E-2"/>
          <c:y val="8.41163471202242E-2"/>
          <c:w val="0.89567856115901201"/>
          <c:h val="0.80272810429088104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Leaves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cat>
            <c:strRef>
              <c:f>Sheet1!$A$2:$A$23</c:f>
              <c:strCache>
                <c:ptCount val="22"/>
                <c:pt idx="0">
                  <c:v>VE</c:v>
                </c:pt>
                <c:pt idx="1">
                  <c:v>V1</c:v>
                </c:pt>
                <c:pt idx="2">
                  <c:v>V3</c:v>
                </c:pt>
                <c:pt idx="3">
                  <c:v>V4</c:v>
                </c:pt>
                <c:pt idx="4">
                  <c:v>V6</c:v>
                </c:pt>
                <c:pt idx="5">
                  <c:v>V7</c:v>
                </c:pt>
                <c:pt idx="6">
                  <c:v>V9</c:v>
                </c:pt>
                <c:pt idx="7">
                  <c:v>V11</c:v>
                </c:pt>
                <c:pt idx="8">
                  <c:v>V14</c:v>
                </c:pt>
                <c:pt idx="9">
                  <c:v>V16</c:v>
                </c:pt>
                <c:pt idx="10">
                  <c:v>V18</c:v>
                </c:pt>
                <c:pt idx="11">
                  <c:v>VT</c:v>
                </c:pt>
                <c:pt idx="12">
                  <c:v>R1</c:v>
                </c:pt>
                <c:pt idx="13">
                  <c:v>R2</c:v>
                </c:pt>
                <c:pt idx="14">
                  <c:v>R3</c:v>
                </c:pt>
                <c:pt idx="15">
                  <c:v>R4</c:v>
                </c:pt>
                <c:pt idx="16">
                  <c:v>R5</c:v>
                </c:pt>
                <c:pt idx="21">
                  <c:v>R6</c:v>
                </c:pt>
              </c:strCache>
            </c:str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5.5</c:v>
                </c:pt>
                <c:pt idx="6">
                  <c:v>7</c:v>
                </c:pt>
                <c:pt idx="7">
                  <c:v>9.75</c:v>
                </c:pt>
                <c:pt idx="8">
                  <c:v>12.5</c:v>
                </c:pt>
                <c:pt idx="9">
                  <c:v>17.75</c:v>
                </c:pt>
                <c:pt idx="10">
                  <c:v>23</c:v>
                </c:pt>
                <c:pt idx="11">
                  <c:v>23.5</c:v>
                </c:pt>
                <c:pt idx="12">
                  <c:v>24</c:v>
                </c:pt>
                <c:pt idx="13">
                  <c:v>23</c:v>
                </c:pt>
                <c:pt idx="14">
                  <c:v>22</c:v>
                </c:pt>
                <c:pt idx="15">
                  <c:v>21</c:v>
                </c:pt>
                <c:pt idx="16">
                  <c:v>20</c:v>
                </c:pt>
                <c:pt idx="17">
                  <c:v>17.5</c:v>
                </c:pt>
                <c:pt idx="18">
                  <c:v>15</c:v>
                </c:pt>
                <c:pt idx="19">
                  <c:v>13.75</c:v>
                </c:pt>
                <c:pt idx="20">
                  <c:v>12.5</c:v>
                </c:pt>
                <c:pt idx="21">
                  <c:v>11.5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EA-4A48-A26C-76BA683269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Stalk and leaf sheaths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cat>
            <c:strRef>
              <c:f>Sheet1!$A$2:$A$23</c:f>
              <c:strCache>
                <c:ptCount val="22"/>
                <c:pt idx="0">
                  <c:v>VE</c:v>
                </c:pt>
                <c:pt idx="1">
                  <c:v>V1</c:v>
                </c:pt>
                <c:pt idx="2">
                  <c:v>V3</c:v>
                </c:pt>
                <c:pt idx="3">
                  <c:v>V4</c:v>
                </c:pt>
                <c:pt idx="4">
                  <c:v>V6</c:v>
                </c:pt>
                <c:pt idx="5">
                  <c:v>V7</c:v>
                </c:pt>
                <c:pt idx="6">
                  <c:v>V9</c:v>
                </c:pt>
                <c:pt idx="7">
                  <c:v>V11</c:v>
                </c:pt>
                <c:pt idx="8">
                  <c:v>V14</c:v>
                </c:pt>
                <c:pt idx="9">
                  <c:v>V16</c:v>
                </c:pt>
                <c:pt idx="10">
                  <c:v>V18</c:v>
                </c:pt>
                <c:pt idx="11">
                  <c:v>VT</c:v>
                </c:pt>
                <c:pt idx="12">
                  <c:v>R1</c:v>
                </c:pt>
                <c:pt idx="13">
                  <c:v>R2</c:v>
                </c:pt>
                <c:pt idx="14">
                  <c:v>R3</c:v>
                </c:pt>
                <c:pt idx="15">
                  <c:v>R4</c:v>
                </c:pt>
                <c:pt idx="16">
                  <c:v>R5</c:v>
                </c:pt>
                <c:pt idx="21">
                  <c:v>R6</c:v>
                </c:pt>
              </c:strCache>
            </c:strRef>
          </c:cat>
          <c:val>
            <c:numRef>
              <c:f>Sheet1!$C$2:$C$23</c:f>
              <c:numCache>
                <c:formatCode>General</c:formatCode>
                <c:ptCount val="22"/>
                <c:pt idx="1">
                  <c:v>0</c:v>
                </c:pt>
                <c:pt idx="2">
                  <c:v>0</c:v>
                </c:pt>
                <c:pt idx="3">
                  <c:v>0.5</c:v>
                </c:pt>
                <c:pt idx="4">
                  <c:v>1</c:v>
                </c:pt>
                <c:pt idx="5">
                  <c:v>1.75</c:v>
                </c:pt>
                <c:pt idx="6">
                  <c:v>3.5</c:v>
                </c:pt>
                <c:pt idx="7">
                  <c:v>6</c:v>
                </c:pt>
                <c:pt idx="8">
                  <c:v>9.5</c:v>
                </c:pt>
                <c:pt idx="9">
                  <c:v>12.25</c:v>
                </c:pt>
                <c:pt idx="10">
                  <c:v>15</c:v>
                </c:pt>
                <c:pt idx="11">
                  <c:v>19</c:v>
                </c:pt>
                <c:pt idx="12">
                  <c:v>23</c:v>
                </c:pt>
                <c:pt idx="13">
                  <c:v>20</c:v>
                </c:pt>
                <c:pt idx="14">
                  <c:v>17</c:v>
                </c:pt>
                <c:pt idx="15">
                  <c:v>14</c:v>
                </c:pt>
                <c:pt idx="16">
                  <c:v>11</c:v>
                </c:pt>
                <c:pt idx="17">
                  <c:v>10.5</c:v>
                </c:pt>
                <c:pt idx="18">
                  <c:v>10</c:v>
                </c:pt>
                <c:pt idx="19">
                  <c:v>9</c:v>
                </c:pt>
                <c:pt idx="20">
                  <c:v>8</c:v>
                </c:pt>
                <c:pt idx="2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EA-4A48-A26C-76BA683269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Cob, Husk , and shank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25400">
              <a:noFill/>
            </a:ln>
          </c:spPr>
          <c:cat>
            <c:strRef>
              <c:f>Sheet1!$A$2:$A$23</c:f>
              <c:strCache>
                <c:ptCount val="22"/>
                <c:pt idx="0">
                  <c:v>VE</c:v>
                </c:pt>
                <c:pt idx="1">
                  <c:v>V1</c:v>
                </c:pt>
                <c:pt idx="2">
                  <c:v>V3</c:v>
                </c:pt>
                <c:pt idx="3">
                  <c:v>V4</c:v>
                </c:pt>
                <c:pt idx="4">
                  <c:v>V6</c:v>
                </c:pt>
                <c:pt idx="5">
                  <c:v>V7</c:v>
                </c:pt>
                <c:pt idx="6">
                  <c:v>V9</c:v>
                </c:pt>
                <c:pt idx="7">
                  <c:v>V11</c:v>
                </c:pt>
                <c:pt idx="8">
                  <c:v>V14</c:v>
                </c:pt>
                <c:pt idx="9">
                  <c:v>V16</c:v>
                </c:pt>
                <c:pt idx="10">
                  <c:v>V18</c:v>
                </c:pt>
                <c:pt idx="11">
                  <c:v>VT</c:v>
                </c:pt>
                <c:pt idx="12">
                  <c:v>R1</c:v>
                </c:pt>
                <c:pt idx="13">
                  <c:v>R2</c:v>
                </c:pt>
                <c:pt idx="14">
                  <c:v>R3</c:v>
                </c:pt>
                <c:pt idx="15">
                  <c:v>R4</c:v>
                </c:pt>
                <c:pt idx="16">
                  <c:v>R5</c:v>
                </c:pt>
                <c:pt idx="21">
                  <c:v>R6</c:v>
                </c:pt>
              </c:strCache>
            </c:strRef>
          </c:cat>
          <c:val>
            <c:numRef>
              <c:f>Sheet1!$D$2:$D$23</c:f>
              <c:numCache>
                <c:formatCode>General</c:formatCode>
                <c:ptCount val="22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0.5</c:v>
                </c:pt>
                <c:pt idx="10">
                  <c:v>1</c:v>
                </c:pt>
                <c:pt idx="11">
                  <c:v>3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5</c:v>
                </c:pt>
                <c:pt idx="17">
                  <c:v>4.5</c:v>
                </c:pt>
                <c:pt idx="18">
                  <c:v>4</c:v>
                </c:pt>
                <c:pt idx="19">
                  <c:v>3.5</c:v>
                </c:pt>
                <c:pt idx="20">
                  <c:v>3</c:v>
                </c:pt>
                <c:pt idx="2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EA-4A48-A26C-76BA683269F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Grain</c:v>
                </c:pt>
              </c:strCache>
            </c:strRef>
          </c:tx>
          <c:spPr>
            <a:solidFill>
              <a:srgbClr val="FFFF00"/>
            </a:solidFill>
            <a:ln w="25400">
              <a:noFill/>
            </a:ln>
          </c:spPr>
          <c:cat>
            <c:strRef>
              <c:f>Sheet1!$A$2:$A$23</c:f>
              <c:strCache>
                <c:ptCount val="22"/>
                <c:pt idx="0">
                  <c:v>VE</c:v>
                </c:pt>
                <c:pt idx="1">
                  <c:v>V1</c:v>
                </c:pt>
                <c:pt idx="2">
                  <c:v>V3</c:v>
                </c:pt>
                <c:pt idx="3">
                  <c:v>V4</c:v>
                </c:pt>
                <c:pt idx="4">
                  <c:v>V6</c:v>
                </c:pt>
                <c:pt idx="5">
                  <c:v>V7</c:v>
                </c:pt>
                <c:pt idx="6">
                  <c:v>V9</c:v>
                </c:pt>
                <c:pt idx="7">
                  <c:v>V11</c:v>
                </c:pt>
                <c:pt idx="8">
                  <c:v>V14</c:v>
                </c:pt>
                <c:pt idx="9">
                  <c:v>V16</c:v>
                </c:pt>
                <c:pt idx="10">
                  <c:v>V18</c:v>
                </c:pt>
                <c:pt idx="11">
                  <c:v>VT</c:v>
                </c:pt>
                <c:pt idx="12">
                  <c:v>R1</c:v>
                </c:pt>
                <c:pt idx="13">
                  <c:v>R2</c:v>
                </c:pt>
                <c:pt idx="14">
                  <c:v>R3</c:v>
                </c:pt>
                <c:pt idx="15">
                  <c:v>R4</c:v>
                </c:pt>
                <c:pt idx="16">
                  <c:v>R5</c:v>
                </c:pt>
                <c:pt idx="21">
                  <c:v>R6</c:v>
                </c:pt>
              </c:strCache>
            </c:strRef>
          </c:cat>
          <c:val>
            <c:numRef>
              <c:f>Sheet1!$E$2:$E$23</c:f>
              <c:numCache>
                <c:formatCode>General</c:formatCode>
                <c:ptCount val="22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7.5</c:v>
                </c:pt>
                <c:pt idx="14">
                  <c:v>15</c:v>
                </c:pt>
                <c:pt idx="15">
                  <c:v>23.5</c:v>
                </c:pt>
                <c:pt idx="16">
                  <c:v>32</c:v>
                </c:pt>
                <c:pt idx="17">
                  <c:v>41.5</c:v>
                </c:pt>
                <c:pt idx="18">
                  <c:v>51</c:v>
                </c:pt>
                <c:pt idx="19">
                  <c:v>59.5</c:v>
                </c:pt>
                <c:pt idx="20">
                  <c:v>68</c:v>
                </c:pt>
                <c:pt idx="21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2EA-4A48-A26C-76BA683269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49056600"/>
        <c:axId val="-2049050600"/>
      </c:areaChart>
      <c:catAx>
        <c:axId val="-20490566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300" b="0">
                    <a:solidFill>
                      <a:srgbClr val="00663E"/>
                    </a:solidFill>
                  </a:defRPr>
                </a:pPr>
                <a:r>
                  <a:rPr lang="en-US" sz="1300" b="0" dirty="0">
                    <a:solidFill>
                      <a:srgbClr val="00663E"/>
                    </a:solidFill>
                  </a:rPr>
                  <a:t>Growth Stage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4FA735"/>
            </a:solidFill>
          </a:ln>
        </c:spPr>
        <c:txPr>
          <a:bodyPr/>
          <a:lstStyle/>
          <a:p>
            <a:pPr>
              <a:defRPr sz="1200">
                <a:solidFill>
                  <a:srgbClr val="00663E"/>
                </a:solidFill>
              </a:defRPr>
            </a:pPr>
            <a:endParaRPr lang="en-US"/>
          </a:p>
        </c:txPr>
        <c:crossAx val="-2049050600"/>
        <c:crosses val="autoZero"/>
        <c:auto val="1"/>
        <c:lblAlgn val="ctr"/>
        <c:lblOffset val="100"/>
        <c:tickLblSkip val="2"/>
        <c:noMultiLvlLbl val="0"/>
      </c:catAx>
      <c:valAx>
        <c:axId val="-2049050600"/>
        <c:scaling>
          <c:orientation val="minMax"/>
          <c:max val="100"/>
        </c:scaling>
        <c:delete val="0"/>
        <c:axPos val="l"/>
        <c:majorGridlines>
          <c:spPr>
            <a:ln>
              <a:solidFill>
                <a:srgbClr val="4FA735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%</a:t>
                </a:r>
                <a:r>
                  <a:rPr lang="en-US" sz="1200" b="0" baseline="0" dirty="0">
                    <a:solidFill>
                      <a:srgbClr val="00663E"/>
                    </a:solidFill>
                  </a:rPr>
                  <a:t> of </a:t>
                </a:r>
                <a:r>
                  <a:rPr lang="en-US" sz="1200" b="0" dirty="0">
                    <a:solidFill>
                      <a:srgbClr val="00663E"/>
                    </a:solidFill>
                  </a:rPr>
                  <a:t>Total Uptake</a:t>
                </a:r>
              </a:p>
            </c:rich>
          </c:tx>
          <c:layout>
            <c:manualLayout>
              <c:xMode val="edge"/>
              <c:yMode val="edge"/>
              <c:x val="0"/>
              <c:y val="2.14190149294687E-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4FA735"/>
            </a:solidFill>
          </a:ln>
        </c:spPr>
        <c:txPr>
          <a:bodyPr/>
          <a:lstStyle/>
          <a:p>
            <a:pPr>
              <a:defRPr sz="1200">
                <a:solidFill>
                  <a:srgbClr val="00663E"/>
                </a:solidFill>
              </a:defRPr>
            </a:pPr>
            <a:endParaRPr lang="en-US"/>
          </a:p>
        </c:txPr>
        <c:crossAx val="-2049056600"/>
        <c:crosses val="autoZero"/>
        <c:crossBetween val="midCat"/>
      </c:valAx>
    </c:plotArea>
    <c:legend>
      <c:legendPos val="t"/>
      <c:overlay val="0"/>
      <c:txPr>
        <a:bodyPr/>
        <a:lstStyle/>
        <a:p>
          <a:pPr>
            <a:defRPr sz="1300">
              <a:solidFill>
                <a:srgbClr val="00663E"/>
              </a:solidFill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972807079970201E-2"/>
          <c:y val="8.41163471202242E-2"/>
          <c:w val="0.89567856115901201"/>
          <c:h val="0.80272810429088104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Leaves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cat>
            <c:strRef>
              <c:f>Sheet1!$A$2:$A$17</c:f>
              <c:strCache>
                <c:ptCount val="16"/>
                <c:pt idx="0">
                  <c:v>VE</c:v>
                </c:pt>
                <c:pt idx="1">
                  <c:v>V2</c:v>
                </c:pt>
                <c:pt idx="2">
                  <c:v>V4</c:v>
                </c:pt>
                <c:pt idx="3">
                  <c:v>V6</c:v>
                </c:pt>
                <c:pt idx="4">
                  <c:v>V8</c:v>
                </c:pt>
                <c:pt idx="5">
                  <c:v>V10</c:v>
                </c:pt>
                <c:pt idx="6">
                  <c:v>V12</c:v>
                </c:pt>
                <c:pt idx="7">
                  <c:v>V14</c:v>
                </c:pt>
                <c:pt idx="8">
                  <c:v>V18</c:v>
                </c:pt>
                <c:pt idx="9">
                  <c:v>R1</c:v>
                </c:pt>
                <c:pt idx="10">
                  <c:v>R2</c:v>
                </c:pt>
                <c:pt idx="11">
                  <c:v>R3</c:v>
                </c:pt>
                <c:pt idx="12">
                  <c:v>R4</c:v>
                </c:pt>
                <c:pt idx="13">
                  <c:v>R5</c:v>
                </c:pt>
                <c:pt idx="15">
                  <c:v>R6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7</c:v>
                </c:pt>
                <c:pt idx="4">
                  <c:v>12</c:v>
                </c:pt>
                <c:pt idx="5">
                  <c:v>20</c:v>
                </c:pt>
                <c:pt idx="6">
                  <c:v>28</c:v>
                </c:pt>
                <c:pt idx="7">
                  <c:v>37</c:v>
                </c:pt>
                <c:pt idx="8">
                  <c:v>42</c:v>
                </c:pt>
                <c:pt idx="9">
                  <c:v>40.5</c:v>
                </c:pt>
                <c:pt idx="10">
                  <c:v>39.5</c:v>
                </c:pt>
                <c:pt idx="11">
                  <c:v>36</c:v>
                </c:pt>
                <c:pt idx="12">
                  <c:v>33</c:v>
                </c:pt>
                <c:pt idx="13">
                  <c:v>27.5</c:v>
                </c:pt>
                <c:pt idx="14">
                  <c:v>23</c:v>
                </c:pt>
                <c:pt idx="15">
                  <c:v>19.5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63-48F3-AE22-B6803EAFA7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Stalk and leaf sheaths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cat>
            <c:strRef>
              <c:f>Sheet1!$A$2:$A$17</c:f>
              <c:strCache>
                <c:ptCount val="16"/>
                <c:pt idx="0">
                  <c:v>VE</c:v>
                </c:pt>
                <c:pt idx="1">
                  <c:v>V2</c:v>
                </c:pt>
                <c:pt idx="2">
                  <c:v>V4</c:v>
                </c:pt>
                <c:pt idx="3">
                  <c:v>V6</c:v>
                </c:pt>
                <c:pt idx="4">
                  <c:v>V8</c:v>
                </c:pt>
                <c:pt idx="5">
                  <c:v>V10</c:v>
                </c:pt>
                <c:pt idx="6">
                  <c:v>V12</c:v>
                </c:pt>
                <c:pt idx="7">
                  <c:v>V14</c:v>
                </c:pt>
                <c:pt idx="8">
                  <c:v>V18</c:v>
                </c:pt>
                <c:pt idx="9">
                  <c:v>R1</c:v>
                </c:pt>
                <c:pt idx="10">
                  <c:v>R2</c:v>
                </c:pt>
                <c:pt idx="11">
                  <c:v>R3</c:v>
                </c:pt>
                <c:pt idx="12">
                  <c:v>R4</c:v>
                </c:pt>
                <c:pt idx="13">
                  <c:v>R5</c:v>
                </c:pt>
                <c:pt idx="15">
                  <c:v>R6</c:v>
                </c:pt>
              </c:strCache>
            </c:str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0.5</c:v>
                </c:pt>
                <c:pt idx="3">
                  <c:v>1</c:v>
                </c:pt>
                <c:pt idx="4">
                  <c:v>3</c:v>
                </c:pt>
                <c:pt idx="5">
                  <c:v>6</c:v>
                </c:pt>
                <c:pt idx="6">
                  <c:v>9</c:v>
                </c:pt>
                <c:pt idx="7">
                  <c:v>15</c:v>
                </c:pt>
                <c:pt idx="8">
                  <c:v>22</c:v>
                </c:pt>
                <c:pt idx="9">
                  <c:v>30</c:v>
                </c:pt>
                <c:pt idx="10">
                  <c:v>28</c:v>
                </c:pt>
                <c:pt idx="11">
                  <c:v>26</c:v>
                </c:pt>
                <c:pt idx="12">
                  <c:v>26</c:v>
                </c:pt>
                <c:pt idx="13">
                  <c:v>26.5</c:v>
                </c:pt>
                <c:pt idx="14">
                  <c:v>25</c:v>
                </c:pt>
                <c:pt idx="15">
                  <c:v>25.5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63-48F3-AE22-B6803EAFA7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Cob, Husk , and shank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25400">
              <a:noFill/>
            </a:ln>
          </c:spPr>
          <c:cat>
            <c:strRef>
              <c:f>Sheet1!$A$2:$A$17</c:f>
              <c:strCache>
                <c:ptCount val="16"/>
                <c:pt idx="0">
                  <c:v>VE</c:v>
                </c:pt>
                <c:pt idx="1">
                  <c:v>V2</c:v>
                </c:pt>
                <c:pt idx="2">
                  <c:v>V4</c:v>
                </c:pt>
                <c:pt idx="3">
                  <c:v>V6</c:v>
                </c:pt>
                <c:pt idx="4">
                  <c:v>V8</c:v>
                </c:pt>
                <c:pt idx="5">
                  <c:v>V10</c:v>
                </c:pt>
                <c:pt idx="6">
                  <c:v>V12</c:v>
                </c:pt>
                <c:pt idx="7">
                  <c:v>V14</c:v>
                </c:pt>
                <c:pt idx="8">
                  <c:v>V18</c:v>
                </c:pt>
                <c:pt idx="9">
                  <c:v>R1</c:v>
                </c:pt>
                <c:pt idx="10">
                  <c:v>R2</c:v>
                </c:pt>
                <c:pt idx="11">
                  <c:v>R3</c:v>
                </c:pt>
                <c:pt idx="12">
                  <c:v>R4</c:v>
                </c:pt>
                <c:pt idx="13">
                  <c:v>R5</c:v>
                </c:pt>
                <c:pt idx="15">
                  <c:v>R6</c:v>
                </c:pt>
              </c:strCache>
            </c:str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5</c:v>
                </c:pt>
                <c:pt idx="8">
                  <c:v>16</c:v>
                </c:pt>
                <c:pt idx="9">
                  <c:v>24</c:v>
                </c:pt>
                <c:pt idx="10">
                  <c:v>27</c:v>
                </c:pt>
                <c:pt idx="11">
                  <c:v>28</c:v>
                </c:pt>
                <c:pt idx="12">
                  <c:v>27</c:v>
                </c:pt>
                <c:pt idx="13">
                  <c:v>27</c:v>
                </c:pt>
                <c:pt idx="14">
                  <c:v>27</c:v>
                </c:pt>
                <c:pt idx="15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63-48F3-AE22-B6803EAFA74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Grain</c:v>
                </c:pt>
              </c:strCache>
            </c:strRef>
          </c:tx>
          <c:spPr>
            <a:solidFill>
              <a:srgbClr val="FFFF00"/>
            </a:solidFill>
            <a:ln w="25400">
              <a:noFill/>
            </a:ln>
          </c:spPr>
          <c:cat>
            <c:strRef>
              <c:f>Sheet1!$A$2:$A$17</c:f>
              <c:strCache>
                <c:ptCount val="16"/>
                <c:pt idx="0">
                  <c:v>VE</c:v>
                </c:pt>
                <c:pt idx="1">
                  <c:v>V2</c:v>
                </c:pt>
                <c:pt idx="2">
                  <c:v>V4</c:v>
                </c:pt>
                <c:pt idx="3">
                  <c:v>V6</c:v>
                </c:pt>
                <c:pt idx="4">
                  <c:v>V8</c:v>
                </c:pt>
                <c:pt idx="5">
                  <c:v>V10</c:v>
                </c:pt>
                <c:pt idx="6">
                  <c:v>V12</c:v>
                </c:pt>
                <c:pt idx="7">
                  <c:v>V14</c:v>
                </c:pt>
                <c:pt idx="8">
                  <c:v>V18</c:v>
                </c:pt>
                <c:pt idx="9">
                  <c:v>R1</c:v>
                </c:pt>
                <c:pt idx="10">
                  <c:v>R2</c:v>
                </c:pt>
                <c:pt idx="11">
                  <c:v>R3</c:v>
                </c:pt>
                <c:pt idx="12">
                  <c:v>R4</c:v>
                </c:pt>
                <c:pt idx="13">
                  <c:v>R5</c:v>
                </c:pt>
                <c:pt idx="15">
                  <c:v>R6</c:v>
                </c:pt>
              </c:strCache>
            </c:strRef>
          </c:cat>
          <c:val>
            <c:numRef>
              <c:f>Sheet1!$E$2:$E$17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5.5</c:v>
                </c:pt>
                <c:pt idx="11">
                  <c:v>10</c:v>
                </c:pt>
                <c:pt idx="12">
                  <c:v>14</c:v>
                </c:pt>
                <c:pt idx="13">
                  <c:v>19</c:v>
                </c:pt>
                <c:pt idx="14">
                  <c:v>25</c:v>
                </c:pt>
                <c:pt idx="1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A63-48F3-AE22-B6803EAFA7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48985000"/>
        <c:axId val="-2048979000"/>
      </c:areaChart>
      <c:catAx>
        <c:axId val="-20489850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300" b="0">
                    <a:solidFill>
                      <a:srgbClr val="00663E"/>
                    </a:solidFill>
                  </a:defRPr>
                </a:pPr>
                <a:r>
                  <a:rPr lang="en-US" sz="1300" b="0" dirty="0">
                    <a:solidFill>
                      <a:srgbClr val="00663E"/>
                    </a:solidFill>
                  </a:rPr>
                  <a:t>Growth Stage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4FA735"/>
            </a:solidFill>
          </a:ln>
        </c:spPr>
        <c:txPr>
          <a:bodyPr/>
          <a:lstStyle/>
          <a:p>
            <a:pPr>
              <a:defRPr sz="1200">
                <a:solidFill>
                  <a:srgbClr val="00663E"/>
                </a:solidFill>
              </a:defRPr>
            </a:pPr>
            <a:endParaRPr lang="en-US"/>
          </a:p>
        </c:txPr>
        <c:crossAx val="-2048979000"/>
        <c:crosses val="autoZero"/>
        <c:auto val="1"/>
        <c:lblAlgn val="ctr"/>
        <c:lblOffset val="100"/>
        <c:tickLblSkip val="2"/>
        <c:noMultiLvlLbl val="0"/>
      </c:catAx>
      <c:valAx>
        <c:axId val="-2048979000"/>
        <c:scaling>
          <c:orientation val="minMax"/>
          <c:max val="100"/>
        </c:scaling>
        <c:delete val="0"/>
        <c:axPos val="l"/>
        <c:majorGridlines>
          <c:spPr>
            <a:ln>
              <a:solidFill>
                <a:srgbClr val="4FA735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%</a:t>
                </a:r>
                <a:r>
                  <a:rPr lang="en-US" sz="1200" b="0" baseline="0" dirty="0">
                    <a:solidFill>
                      <a:srgbClr val="00663E"/>
                    </a:solidFill>
                  </a:rPr>
                  <a:t> of </a:t>
                </a:r>
                <a:r>
                  <a:rPr lang="en-US" sz="1200" b="0" dirty="0">
                    <a:solidFill>
                      <a:srgbClr val="00663E"/>
                    </a:solidFill>
                  </a:rPr>
                  <a:t>Total Uptake</a:t>
                </a:r>
              </a:p>
            </c:rich>
          </c:tx>
          <c:layout>
            <c:manualLayout>
              <c:xMode val="edge"/>
              <c:yMode val="edge"/>
              <c:x val="0"/>
              <c:y val="2.14190149294687E-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4FA735"/>
            </a:solidFill>
          </a:ln>
        </c:spPr>
        <c:txPr>
          <a:bodyPr/>
          <a:lstStyle/>
          <a:p>
            <a:pPr>
              <a:defRPr sz="1200">
                <a:solidFill>
                  <a:srgbClr val="00663E"/>
                </a:solidFill>
              </a:defRPr>
            </a:pPr>
            <a:endParaRPr lang="en-US"/>
          </a:p>
        </c:txPr>
        <c:crossAx val="-2048985000"/>
        <c:crosses val="autoZero"/>
        <c:crossBetween val="midCat"/>
      </c:valAx>
    </c:plotArea>
    <c:legend>
      <c:legendPos val="t"/>
      <c:overlay val="0"/>
      <c:txPr>
        <a:bodyPr/>
        <a:lstStyle/>
        <a:p>
          <a:pPr>
            <a:defRPr sz="1300">
              <a:solidFill>
                <a:srgbClr val="00663E"/>
              </a:solidFill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972807079970201E-2"/>
          <c:y val="8.41163471202242E-2"/>
          <c:w val="0.89567856115901201"/>
          <c:h val="0.80272810429088104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Leaves and petioles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c:spPr>
          <c:cat>
            <c:strRef>
              <c:f>Sheet1!$A$2:$A$11</c:f>
              <c:strCache>
                <c:ptCount val="10"/>
                <c:pt idx="0">
                  <c:v>Emergence</c:v>
                </c:pt>
                <c:pt idx="1">
                  <c:v>V2</c:v>
                </c:pt>
                <c:pt idx="2">
                  <c:v>V4</c:v>
                </c:pt>
                <c:pt idx="3">
                  <c:v>V7</c:v>
                </c:pt>
                <c:pt idx="4">
                  <c:v>V10/R1</c:v>
                </c:pt>
                <c:pt idx="5">
                  <c:v>R3</c:v>
                </c:pt>
                <c:pt idx="6">
                  <c:v>R5</c:v>
                </c:pt>
                <c:pt idx="7">
                  <c:v>R6</c:v>
                </c:pt>
                <c:pt idx="8">
                  <c:v>R7</c:v>
                </c:pt>
                <c:pt idx="9">
                  <c:v>R8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2.5</c:v>
                </c:pt>
                <c:pt idx="3">
                  <c:v>8.5</c:v>
                </c:pt>
                <c:pt idx="4">
                  <c:v>17</c:v>
                </c:pt>
                <c:pt idx="5">
                  <c:v>39.5</c:v>
                </c:pt>
                <c:pt idx="6">
                  <c:v>46.5</c:v>
                </c:pt>
                <c:pt idx="7">
                  <c:v>38</c:v>
                </c:pt>
                <c:pt idx="8">
                  <c:v>25.5</c:v>
                </c:pt>
                <c:pt idx="9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53-4C94-997B-ACF8BFA72D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Stems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c:spPr>
          <c:cat>
            <c:strRef>
              <c:f>Sheet1!$A$2:$A$11</c:f>
              <c:strCache>
                <c:ptCount val="10"/>
                <c:pt idx="0">
                  <c:v>Emergence</c:v>
                </c:pt>
                <c:pt idx="1">
                  <c:v>V2</c:v>
                </c:pt>
                <c:pt idx="2">
                  <c:v>V4</c:v>
                </c:pt>
                <c:pt idx="3">
                  <c:v>V7</c:v>
                </c:pt>
                <c:pt idx="4">
                  <c:v>V10/R1</c:v>
                </c:pt>
                <c:pt idx="5">
                  <c:v>R3</c:v>
                </c:pt>
                <c:pt idx="6">
                  <c:v>R5</c:v>
                </c:pt>
                <c:pt idx="7">
                  <c:v>R6</c:v>
                </c:pt>
                <c:pt idx="8">
                  <c:v>R7</c:v>
                </c:pt>
                <c:pt idx="9">
                  <c:v>R8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1.5</c:v>
                </c:pt>
                <c:pt idx="4">
                  <c:v>3</c:v>
                </c:pt>
                <c:pt idx="5">
                  <c:v>10</c:v>
                </c:pt>
                <c:pt idx="6">
                  <c:v>10</c:v>
                </c:pt>
                <c:pt idx="7">
                  <c:v>11</c:v>
                </c:pt>
                <c:pt idx="8">
                  <c:v>4</c:v>
                </c:pt>
                <c:pt idx="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53-4C94-997B-ACF8BFA72D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Pods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25400">
              <a:solidFill>
                <a:schemeClr val="bg2">
                  <a:lumMod val="90000"/>
                </a:schemeClr>
              </a:solidFill>
            </a:ln>
          </c:spPr>
          <c:cat>
            <c:strRef>
              <c:f>Sheet1!$A$2:$A$11</c:f>
              <c:strCache>
                <c:ptCount val="10"/>
                <c:pt idx="0">
                  <c:v>Emergence</c:v>
                </c:pt>
                <c:pt idx="1">
                  <c:v>V2</c:v>
                </c:pt>
                <c:pt idx="2">
                  <c:v>V4</c:v>
                </c:pt>
                <c:pt idx="3">
                  <c:v>V7</c:v>
                </c:pt>
                <c:pt idx="4">
                  <c:v>V10/R1</c:v>
                </c:pt>
                <c:pt idx="5">
                  <c:v>R3</c:v>
                </c:pt>
                <c:pt idx="6">
                  <c:v>R5</c:v>
                </c:pt>
                <c:pt idx="7">
                  <c:v>R6</c:v>
                </c:pt>
                <c:pt idx="8">
                  <c:v>R7</c:v>
                </c:pt>
                <c:pt idx="9">
                  <c:v>R8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10</c:v>
                </c:pt>
                <c:pt idx="6">
                  <c:v>13</c:v>
                </c:pt>
                <c:pt idx="7">
                  <c:v>8</c:v>
                </c:pt>
                <c:pt idx="8">
                  <c:v>5</c:v>
                </c:pt>
                <c:pt idx="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53-4C94-997B-ACF8BFA72D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Beans</c:v>
                </c:pt>
              </c:strCache>
            </c:strRef>
          </c:tx>
          <c:spPr>
            <a:solidFill>
              <a:schemeClr val="accent5">
                <a:lumMod val="90000"/>
              </a:schemeClr>
            </a:solidFill>
            <a:ln w="25400">
              <a:solidFill>
                <a:schemeClr val="accent5">
                  <a:lumMod val="90000"/>
                </a:schemeClr>
              </a:solidFill>
            </a:ln>
          </c:spPr>
          <c:cat>
            <c:strRef>
              <c:f>Sheet1!$A$2:$A$11</c:f>
              <c:strCache>
                <c:ptCount val="10"/>
                <c:pt idx="0">
                  <c:v>Emergence</c:v>
                </c:pt>
                <c:pt idx="1">
                  <c:v>V2</c:v>
                </c:pt>
                <c:pt idx="2">
                  <c:v>V4</c:v>
                </c:pt>
                <c:pt idx="3">
                  <c:v>V7</c:v>
                </c:pt>
                <c:pt idx="4">
                  <c:v>V10/R1</c:v>
                </c:pt>
                <c:pt idx="5">
                  <c:v>R3</c:v>
                </c:pt>
                <c:pt idx="6">
                  <c:v>R5</c:v>
                </c:pt>
                <c:pt idx="7">
                  <c:v>R6</c:v>
                </c:pt>
                <c:pt idx="8">
                  <c:v>R7</c:v>
                </c:pt>
                <c:pt idx="9">
                  <c:v>R8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10</c:v>
                </c:pt>
                <c:pt idx="7">
                  <c:v>40</c:v>
                </c:pt>
                <c:pt idx="8">
                  <c:v>65</c:v>
                </c:pt>
                <c:pt idx="9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553-4C94-997B-ACF8BFA72D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49621768"/>
        <c:axId val="-2049627720"/>
      </c:areaChart>
      <c:catAx>
        <c:axId val="-20496217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300" b="0">
                    <a:solidFill>
                      <a:srgbClr val="00663E"/>
                    </a:solidFill>
                  </a:defRPr>
                </a:pPr>
                <a:r>
                  <a:rPr lang="en-US" sz="1300" b="0" dirty="0">
                    <a:solidFill>
                      <a:srgbClr val="00663E"/>
                    </a:solidFill>
                  </a:rPr>
                  <a:t>Growth Stage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4FA735"/>
            </a:solidFill>
          </a:ln>
        </c:spPr>
        <c:txPr>
          <a:bodyPr/>
          <a:lstStyle/>
          <a:p>
            <a:pPr>
              <a:defRPr sz="1200">
                <a:solidFill>
                  <a:srgbClr val="00663E"/>
                </a:solidFill>
              </a:defRPr>
            </a:pPr>
            <a:endParaRPr lang="en-US"/>
          </a:p>
        </c:txPr>
        <c:crossAx val="-2049627720"/>
        <c:crosses val="autoZero"/>
        <c:auto val="1"/>
        <c:lblAlgn val="ctr"/>
        <c:lblOffset val="100"/>
        <c:tickLblSkip val="1"/>
        <c:noMultiLvlLbl val="0"/>
      </c:catAx>
      <c:valAx>
        <c:axId val="-2049627720"/>
        <c:scaling>
          <c:orientation val="minMax"/>
          <c:max val="100"/>
        </c:scaling>
        <c:delete val="0"/>
        <c:axPos val="l"/>
        <c:majorGridlines>
          <c:spPr>
            <a:ln>
              <a:solidFill>
                <a:srgbClr val="4FA735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%</a:t>
                </a:r>
                <a:r>
                  <a:rPr lang="en-US" sz="1200" b="0" baseline="0" dirty="0">
                    <a:solidFill>
                      <a:srgbClr val="00663E"/>
                    </a:solidFill>
                  </a:rPr>
                  <a:t> of </a:t>
                </a:r>
                <a:r>
                  <a:rPr lang="en-US" sz="1200" b="0" dirty="0">
                    <a:solidFill>
                      <a:srgbClr val="00663E"/>
                    </a:solidFill>
                  </a:rPr>
                  <a:t>Total Uptake</a:t>
                </a:r>
              </a:p>
            </c:rich>
          </c:tx>
          <c:layout>
            <c:manualLayout>
              <c:xMode val="edge"/>
              <c:yMode val="edge"/>
              <c:x val="0"/>
              <c:y val="2.14190149294688E-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4FA735"/>
            </a:solidFill>
          </a:ln>
        </c:spPr>
        <c:txPr>
          <a:bodyPr/>
          <a:lstStyle/>
          <a:p>
            <a:pPr>
              <a:defRPr sz="1200">
                <a:solidFill>
                  <a:srgbClr val="00663E"/>
                </a:solidFill>
              </a:defRPr>
            </a:pPr>
            <a:endParaRPr lang="en-US"/>
          </a:p>
        </c:txPr>
        <c:crossAx val="-2049621768"/>
        <c:crosses val="autoZero"/>
        <c:crossBetween val="midCat"/>
      </c:valAx>
    </c:plotArea>
    <c:legend>
      <c:legendPos val="t"/>
      <c:overlay val="0"/>
      <c:txPr>
        <a:bodyPr/>
        <a:lstStyle/>
        <a:p>
          <a:pPr>
            <a:defRPr sz="1300">
              <a:solidFill>
                <a:srgbClr val="00663E"/>
              </a:solidFill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972807079970201E-2"/>
          <c:y val="8.41163471202242E-2"/>
          <c:w val="0.89567856115901201"/>
          <c:h val="0.80272810429088104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Leaves and petioles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c:spPr>
          <c:cat>
            <c:strRef>
              <c:f>Sheet1!$A$2:$A$11</c:f>
              <c:strCache>
                <c:ptCount val="10"/>
                <c:pt idx="0">
                  <c:v>Emergence</c:v>
                </c:pt>
                <c:pt idx="1">
                  <c:v>V2</c:v>
                </c:pt>
                <c:pt idx="2">
                  <c:v>V4</c:v>
                </c:pt>
                <c:pt idx="3">
                  <c:v>V7</c:v>
                </c:pt>
                <c:pt idx="4">
                  <c:v>V10/R1</c:v>
                </c:pt>
                <c:pt idx="5">
                  <c:v>R3</c:v>
                </c:pt>
                <c:pt idx="6">
                  <c:v>R5</c:v>
                </c:pt>
                <c:pt idx="7">
                  <c:v>R6</c:v>
                </c:pt>
                <c:pt idx="8">
                  <c:v>R7</c:v>
                </c:pt>
                <c:pt idx="9">
                  <c:v>R8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2.5</c:v>
                </c:pt>
                <c:pt idx="3">
                  <c:v>5</c:v>
                </c:pt>
                <c:pt idx="4">
                  <c:v>14.5</c:v>
                </c:pt>
                <c:pt idx="5">
                  <c:v>30</c:v>
                </c:pt>
                <c:pt idx="6">
                  <c:v>35.75</c:v>
                </c:pt>
                <c:pt idx="7">
                  <c:v>32.5</c:v>
                </c:pt>
                <c:pt idx="8">
                  <c:v>20.25</c:v>
                </c:pt>
                <c:pt idx="9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F9-4619-B7E1-42E195C649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Stems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c:spPr>
          <c:cat>
            <c:strRef>
              <c:f>Sheet1!$A$2:$A$11</c:f>
              <c:strCache>
                <c:ptCount val="10"/>
                <c:pt idx="0">
                  <c:v>Emergence</c:v>
                </c:pt>
                <c:pt idx="1">
                  <c:v>V2</c:v>
                </c:pt>
                <c:pt idx="2">
                  <c:v>V4</c:v>
                </c:pt>
                <c:pt idx="3">
                  <c:v>V7</c:v>
                </c:pt>
                <c:pt idx="4">
                  <c:v>V10/R1</c:v>
                </c:pt>
                <c:pt idx="5">
                  <c:v>R3</c:v>
                </c:pt>
                <c:pt idx="6">
                  <c:v>R5</c:v>
                </c:pt>
                <c:pt idx="7">
                  <c:v>R6</c:v>
                </c:pt>
                <c:pt idx="8">
                  <c:v>R7</c:v>
                </c:pt>
                <c:pt idx="9">
                  <c:v>R8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1.5</c:v>
                </c:pt>
                <c:pt idx="4">
                  <c:v>6</c:v>
                </c:pt>
                <c:pt idx="5">
                  <c:v>13</c:v>
                </c:pt>
                <c:pt idx="6">
                  <c:v>9.25</c:v>
                </c:pt>
                <c:pt idx="7">
                  <c:v>11</c:v>
                </c:pt>
                <c:pt idx="8">
                  <c:v>5</c:v>
                </c:pt>
                <c:pt idx="9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F9-4619-B7E1-42E195C649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Pods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25400">
              <a:solidFill>
                <a:schemeClr val="bg2">
                  <a:lumMod val="90000"/>
                </a:schemeClr>
              </a:solidFill>
            </a:ln>
          </c:spPr>
          <c:cat>
            <c:strRef>
              <c:f>Sheet1!$A$2:$A$11</c:f>
              <c:strCache>
                <c:ptCount val="10"/>
                <c:pt idx="0">
                  <c:v>Emergence</c:v>
                </c:pt>
                <c:pt idx="1">
                  <c:v>V2</c:v>
                </c:pt>
                <c:pt idx="2">
                  <c:v>V4</c:v>
                </c:pt>
                <c:pt idx="3">
                  <c:v>V7</c:v>
                </c:pt>
                <c:pt idx="4">
                  <c:v>V10/R1</c:v>
                </c:pt>
                <c:pt idx="5">
                  <c:v>R3</c:v>
                </c:pt>
                <c:pt idx="6">
                  <c:v>R5</c:v>
                </c:pt>
                <c:pt idx="7">
                  <c:v>R6</c:v>
                </c:pt>
                <c:pt idx="8">
                  <c:v>R7</c:v>
                </c:pt>
                <c:pt idx="9">
                  <c:v>R8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17</c:v>
                </c:pt>
                <c:pt idx="7">
                  <c:v>17.5</c:v>
                </c:pt>
                <c:pt idx="8">
                  <c:v>4</c:v>
                </c:pt>
                <c:pt idx="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F9-4619-B7E1-42E195C649A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Beans</c:v>
                </c:pt>
              </c:strCache>
            </c:strRef>
          </c:tx>
          <c:spPr>
            <a:solidFill>
              <a:schemeClr val="accent5">
                <a:lumMod val="90000"/>
              </a:schemeClr>
            </a:solidFill>
            <a:ln w="25400">
              <a:solidFill>
                <a:schemeClr val="accent5">
                  <a:lumMod val="90000"/>
                </a:schemeClr>
              </a:solidFill>
            </a:ln>
          </c:spPr>
          <c:cat>
            <c:strRef>
              <c:f>Sheet1!$A$2:$A$11</c:f>
              <c:strCache>
                <c:ptCount val="10"/>
                <c:pt idx="0">
                  <c:v>Emergence</c:v>
                </c:pt>
                <c:pt idx="1">
                  <c:v>V2</c:v>
                </c:pt>
                <c:pt idx="2">
                  <c:v>V4</c:v>
                </c:pt>
                <c:pt idx="3">
                  <c:v>V7</c:v>
                </c:pt>
                <c:pt idx="4">
                  <c:v>V10/R1</c:v>
                </c:pt>
                <c:pt idx="5">
                  <c:v>R3</c:v>
                </c:pt>
                <c:pt idx="6">
                  <c:v>R5</c:v>
                </c:pt>
                <c:pt idx="7">
                  <c:v>R6</c:v>
                </c:pt>
                <c:pt idx="8">
                  <c:v>R7</c:v>
                </c:pt>
                <c:pt idx="9">
                  <c:v>R8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9</c:v>
                </c:pt>
                <c:pt idx="7">
                  <c:v>33</c:v>
                </c:pt>
                <c:pt idx="8">
                  <c:v>70.5</c:v>
                </c:pt>
                <c:pt idx="9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2F9-4619-B7E1-42E195C649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49681448"/>
        <c:axId val="-2049687400"/>
      </c:areaChart>
      <c:catAx>
        <c:axId val="-20496814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300" b="0">
                    <a:solidFill>
                      <a:srgbClr val="00663E"/>
                    </a:solidFill>
                  </a:defRPr>
                </a:pPr>
                <a:r>
                  <a:rPr lang="en-US" sz="1300" b="0" dirty="0">
                    <a:solidFill>
                      <a:srgbClr val="00663E"/>
                    </a:solidFill>
                  </a:rPr>
                  <a:t>Growth Stage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4FA735"/>
            </a:solidFill>
          </a:ln>
        </c:spPr>
        <c:txPr>
          <a:bodyPr/>
          <a:lstStyle/>
          <a:p>
            <a:pPr>
              <a:defRPr sz="1200">
                <a:solidFill>
                  <a:srgbClr val="00663E"/>
                </a:solidFill>
              </a:defRPr>
            </a:pPr>
            <a:endParaRPr lang="en-US"/>
          </a:p>
        </c:txPr>
        <c:crossAx val="-2049687400"/>
        <c:crosses val="autoZero"/>
        <c:auto val="1"/>
        <c:lblAlgn val="ctr"/>
        <c:lblOffset val="100"/>
        <c:tickLblSkip val="1"/>
        <c:noMultiLvlLbl val="0"/>
      </c:catAx>
      <c:valAx>
        <c:axId val="-2049687400"/>
        <c:scaling>
          <c:orientation val="minMax"/>
          <c:max val="100"/>
        </c:scaling>
        <c:delete val="0"/>
        <c:axPos val="l"/>
        <c:majorGridlines>
          <c:spPr>
            <a:ln>
              <a:solidFill>
                <a:srgbClr val="4FA735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%</a:t>
                </a:r>
                <a:r>
                  <a:rPr lang="en-US" sz="1200" b="0" baseline="0" dirty="0">
                    <a:solidFill>
                      <a:srgbClr val="00663E"/>
                    </a:solidFill>
                  </a:rPr>
                  <a:t> of </a:t>
                </a:r>
                <a:r>
                  <a:rPr lang="en-US" sz="1200" b="0" dirty="0">
                    <a:solidFill>
                      <a:srgbClr val="00663E"/>
                    </a:solidFill>
                  </a:rPr>
                  <a:t>Total Uptake</a:t>
                </a:r>
              </a:p>
            </c:rich>
          </c:tx>
          <c:layout>
            <c:manualLayout>
              <c:xMode val="edge"/>
              <c:yMode val="edge"/>
              <c:x val="0"/>
              <c:y val="2.14190149294687E-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4FA735"/>
            </a:solidFill>
          </a:ln>
        </c:spPr>
        <c:txPr>
          <a:bodyPr/>
          <a:lstStyle/>
          <a:p>
            <a:pPr>
              <a:defRPr sz="1200">
                <a:solidFill>
                  <a:srgbClr val="00663E"/>
                </a:solidFill>
              </a:defRPr>
            </a:pPr>
            <a:endParaRPr lang="en-US"/>
          </a:p>
        </c:txPr>
        <c:crossAx val="-2049681448"/>
        <c:crosses val="autoZero"/>
        <c:crossBetween val="midCat"/>
      </c:valAx>
    </c:plotArea>
    <c:legend>
      <c:legendPos val="t"/>
      <c:overlay val="0"/>
      <c:txPr>
        <a:bodyPr/>
        <a:lstStyle/>
        <a:p>
          <a:pPr>
            <a:defRPr sz="1300">
              <a:solidFill>
                <a:srgbClr val="00663E"/>
              </a:solidFill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972807079970201E-2"/>
          <c:y val="8.41163471202242E-2"/>
          <c:w val="0.89567856115901201"/>
          <c:h val="0.80272810429088104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Leaves and petioles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c:spPr>
          <c:cat>
            <c:strRef>
              <c:f>Sheet1!$A$2:$A$11</c:f>
              <c:strCache>
                <c:ptCount val="10"/>
                <c:pt idx="0">
                  <c:v>Emergence</c:v>
                </c:pt>
                <c:pt idx="1">
                  <c:v>V2</c:v>
                </c:pt>
                <c:pt idx="2">
                  <c:v>V4</c:v>
                </c:pt>
                <c:pt idx="3">
                  <c:v>V7</c:v>
                </c:pt>
                <c:pt idx="4">
                  <c:v>V10/R1</c:v>
                </c:pt>
                <c:pt idx="5">
                  <c:v>R3</c:v>
                </c:pt>
                <c:pt idx="6">
                  <c:v>R5</c:v>
                </c:pt>
                <c:pt idx="7">
                  <c:v>R6</c:v>
                </c:pt>
                <c:pt idx="8">
                  <c:v>R7</c:v>
                </c:pt>
                <c:pt idx="9">
                  <c:v>R8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</c:v>
                </c:pt>
                <c:pt idx="1">
                  <c:v>1.5</c:v>
                </c:pt>
                <c:pt idx="2">
                  <c:v>3</c:v>
                </c:pt>
                <c:pt idx="3">
                  <c:v>5.75</c:v>
                </c:pt>
                <c:pt idx="4">
                  <c:v>15.8</c:v>
                </c:pt>
                <c:pt idx="5">
                  <c:v>30</c:v>
                </c:pt>
                <c:pt idx="6">
                  <c:v>33.25</c:v>
                </c:pt>
                <c:pt idx="7">
                  <c:v>32</c:v>
                </c:pt>
                <c:pt idx="8">
                  <c:v>21</c:v>
                </c:pt>
                <c:pt idx="9">
                  <c:v>20.5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E2-4F8E-AB84-021A007CA8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Stems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c:spPr>
          <c:cat>
            <c:strRef>
              <c:f>Sheet1!$A$2:$A$11</c:f>
              <c:strCache>
                <c:ptCount val="10"/>
                <c:pt idx="0">
                  <c:v>Emergence</c:v>
                </c:pt>
                <c:pt idx="1">
                  <c:v>V2</c:v>
                </c:pt>
                <c:pt idx="2">
                  <c:v>V4</c:v>
                </c:pt>
                <c:pt idx="3">
                  <c:v>V7</c:v>
                </c:pt>
                <c:pt idx="4">
                  <c:v>V10/R1</c:v>
                </c:pt>
                <c:pt idx="5">
                  <c:v>R3</c:v>
                </c:pt>
                <c:pt idx="6">
                  <c:v>R5</c:v>
                </c:pt>
                <c:pt idx="7">
                  <c:v>R6</c:v>
                </c:pt>
                <c:pt idx="8">
                  <c:v>R7</c:v>
                </c:pt>
                <c:pt idx="9">
                  <c:v>R8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9</c:v>
                </c:pt>
                <c:pt idx="5">
                  <c:v>13</c:v>
                </c:pt>
                <c:pt idx="6">
                  <c:v>12</c:v>
                </c:pt>
                <c:pt idx="7">
                  <c:v>8</c:v>
                </c:pt>
                <c:pt idx="8">
                  <c:v>8</c:v>
                </c:pt>
                <c:pt idx="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E2-4F8E-AB84-021A007CA8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Pods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25400">
              <a:solidFill>
                <a:schemeClr val="bg2">
                  <a:lumMod val="90000"/>
                </a:schemeClr>
              </a:solidFill>
            </a:ln>
          </c:spPr>
          <c:cat>
            <c:strRef>
              <c:f>Sheet1!$A$2:$A$11</c:f>
              <c:strCache>
                <c:ptCount val="10"/>
                <c:pt idx="0">
                  <c:v>Emergence</c:v>
                </c:pt>
                <c:pt idx="1">
                  <c:v>V2</c:v>
                </c:pt>
                <c:pt idx="2">
                  <c:v>V4</c:v>
                </c:pt>
                <c:pt idx="3">
                  <c:v>V7</c:v>
                </c:pt>
                <c:pt idx="4">
                  <c:v>V10/R1</c:v>
                </c:pt>
                <c:pt idx="5">
                  <c:v>R3</c:v>
                </c:pt>
                <c:pt idx="6">
                  <c:v>R5</c:v>
                </c:pt>
                <c:pt idx="7">
                  <c:v>R6</c:v>
                </c:pt>
                <c:pt idx="8">
                  <c:v>R7</c:v>
                </c:pt>
                <c:pt idx="9">
                  <c:v>R8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  <c:pt idx="6">
                  <c:v>20</c:v>
                </c:pt>
                <c:pt idx="7">
                  <c:v>23.5</c:v>
                </c:pt>
                <c:pt idx="8">
                  <c:v>16</c:v>
                </c:pt>
                <c:pt idx="9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E2-4F8E-AB84-021A007CA8E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Beans</c:v>
                </c:pt>
              </c:strCache>
            </c:strRef>
          </c:tx>
          <c:spPr>
            <a:solidFill>
              <a:schemeClr val="accent5">
                <a:lumMod val="90000"/>
              </a:schemeClr>
            </a:solidFill>
            <a:ln w="25400">
              <a:solidFill>
                <a:schemeClr val="accent5">
                  <a:lumMod val="90000"/>
                </a:schemeClr>
              </a:solidFill>
            </a:ln>
          </c:spPr>
          <c:cat>
            <c:strRef>
              <c:f>Sheet1!$A$2:$A$11</c:f>
              <c:strCache>
                <c:ptCount val="10"/>
                <c:pt idx="0">
                  <c:v>Emergence</c:v>
                </c:pt>
                <c:pt idx="1">
                  <c:v>V2</c:v>
                </c:pt>
                <c:pt idx="2">
                  <c:v>V4</c:v>
                </c:pt>
                <c:pt idx="3">
                  <c:v>V7</c:v>
                </c:pt>
                <c:pt idx="4">
                  <c:v>V10/R1</c:v>
                </c:pt>
                <c:pt idx="5">
                  <c:v>R3</c:v>
                </c:pt>
                <c:pt idx="6">
                  <c:v>R5</c:v>
                </c:pt>
                <c:pt idx="7">
                  <c:v>R6</c:v>
                </c:pt>
                <c:pt idx="8">
                  <c:v>R7</c:v>
                </c:pt>
                <c:pt idx="9">
                  <c:v>R8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</c:v>
                </c:pt>
                <c:pt idx="7">
                  <c:v>30</c:v>
                </c:pt>
                <c:pt idx="8">
                  <c:v>54</c:v>
                </c:pt>
                <c:pt idx="9">
                  <c:v>61.5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E2-4F8E-AB84-021A007CA8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49742072"/>
        <c:axId val="-2049748024"/>
      </c:areaChart>
      <c:catAx>
        <c:axId val="-20497420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300" b="0">
                    <a:solidFill>
                      <a:srgbClr val="00663E"/>
                    </a:solidFill>
                  </a:defRPr>
                </a:pPr>
                <a:r>
                  <a:rPr lang="en-US" sz="1300" b="0" dirty="0">
                    <a:solidFill>
                      <a:srgbClr val="00663E"/>
                    </a:solidFill>
                  </a:rPr>
                  <a:t>Growth Stage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4FA735"/>
            </a:solidFill>
          </a:ln>
        </c:spPr>
        <c:txPr>
          <a:bodyPr/>
          <a:lstStyle/>
          <a:p>
            <a:pPr>
              <a:defRPr sz="1200">
                <a:solidFill>
                  <a:srgbClr val="00663E"/>
                </a:solidFill>
              </a:defRPr>
            </a:pPr>
            <a:endParaRPr lang="en-US"/>
          </a:p>
        </c:txPr>
        <c:crossAx val="-2049748024"/>
        <c:crosses val="autoZero"/>
        <c:auto val="1"/>
        <c:lblAlgn val="ctr"/>
        <c:lblOffset val="100"/>
        <c:tickLblSkip val="1"/>
        <c:noMultiLvlLbl val="0"/>
      </c:catAx>
      <c:valAx>
        <c:axId val="-2049748024"/>
        <c:scaling>
          <c:orientation val="minMax"/>
          <c:max val="100"/>
        </c:scaling>
        <c:delete val="0"/>
        <c:axPos val="l"/>
        <c:majorGridlines>
          <c:spPr>
            <a:ln>
              <a:solidFill>
                <a:srgbClr val="4FA735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%</a:t>
                </a:r>
                <a:r>
                  <a:rPr lang="en-US" sz="1200" b="0" baseline="0" dirty="0">
                    <a:solidFill>
                      <a:srgbClr val="00663E"/>
                    </a:solidFill>
                  </a:rPr>
                  <a:t> of </a:t>
                </a:r>
                <a:r>
                  <a:rPr lang="en-US" sz="1200" b="0" dirty="0">
                    <a:solidFill>
                      <a:srgbClr val="00663E"/>
                    </a:solidFill>
                  </a:rPr>
                  <a:t>Total Uptake</a:t>
                </a:r>
              </a:p>
            </c:rich>
          </c:tx>
          <c:layout>
            <c:manualLayout>
              <c:xMode val="edge"/>
              <c:yMode val="edge"/>
              <c:x val="0"/>
              <c:y val="2.14190149294688E-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4FA735"/>
            </a:solidFill>
          </a:ln>
        </c:spPr>
        <c:txPr>
          <a:bodyPr/>
          <a:lstStyle/>
          <a:p>
            <a:pPr>
              <a:defRPr sz="1200">
                <a:solidFill>
                  <a:srgbClr val="00663E"/>
                </a:solidFill>
              </a:defRPr>
            </a:pPr>
            <a:endParaRPr lang="en-US"/>
          </a:p>
        </c:txPr>
        <c:crossAx val="-2049742072"/>
        <c:crosses val="autoZero"/>
        <c:crossBetween val="midCat"/>
      </c:valAx>
    </c:plotArea>
    <c:legend>
      <c:legendPos val="t"/>
      <c:overlay val="0"/>
      <c:txPr>
        <a:bodyPr/>
        <a:lstStyle/>
        <a:p>
          <a:pPr>
            <a:defRPr sz="1300">
              <a:solidFill>
                <a:srgbClr val="00663E"/>
              </a:solidFill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972807079970201E-2"/>
          <c:y val="8.4116347120224297E-2"/>
          <c:w val="0.89567856115901201"/>
          <c:h val="0.80272810429088204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Leaves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c:spPr>
          <c:cat>
            <c:numRef>
              <c:f>Sheet1!$A$2:$A$20</c:f>
              <c:numCache>
                <c:formatCode>General</c:formatCode>
                <c:ptCount val="19"/>
              </c:numCache>
            </c:num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6</c:v>
                </c:pt>
                <c:pt idx="4">
                  <c:v>13</c:v>
                </c:pt>
                <c:pt idx="5">
                  <c:v>19</c:v>
                </c:pt>
                <c:pt idx="6">
                  <c:v>25</c:v>
                </c:pt>
                <c:pt idx="7">
                  <c:v>30.5</c:v>
                </c:pt>
                <c:pt idx="8">
                  <c:v>33</c:v>
                </c:pt>
                <c:pt idx="9">
                  <c:v>36</c:v>
                </c:pt>
                <c:pt idx="10">
                  <c:v>35.5</c:v>
                </c:pt>
                <c:pt idx="11">
                  <c:v>33.5</c:v>
                </c:pt>
                <c:pt idx="12">
                  <c:v>31.5</c:v>
                </c:pt>
                <c:pt idx="13">
                  <c:v>26</c:v>
                </c:pt>
                <c:pt idx="14">
                  <c:v>24</c:v>
                </c:pt>
                <c:pt idx="15">
                  <c:v>18</c:v>
                </c:pt>
                <c:pt idx="16">
                  <c:v>11</c:v>
                </c:pt>
                <c:pt idx="17">
                  <c:v>8</c:v>
                </c:pt>
                <c:pt idx="18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06-47C7-9155-5091C85A61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Stems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c:spPr>
          <c:cat>
            <c:numRef>
              <c:f>Sheet1!$A$2:$A$20</c:f>
              <c:numCache>
                <c:formatCode>General</c:formatCode>
                <c:ptCount val="19"/>
              </c:numCache>
            </c:numRef>
          </c:cat>
          <c:val>
            <c:numRef>
              <c:f>Sheet1!$C$2:$C$20</c:f>
              <c:numCache>
                <c:formatCode>General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  <c:pt idx="6">
                  <c:v>7</c:v>
                </c:pt>
                <c:pt idx="7">
                  <c:v>9</c:v>
                </c:pt>
                <c:pt idx="8">
                  <c:v>15</c:v>
                </c:pt>
                <c:pt idx="9">
                  <c:v>21</c:v>
                </c:pt>
                <c:pt idx="10">
                  <c:v>20</c:v>
                </c:pt>
                <c:pt idx="11">
                  <c:v>17</c:v>
                </c:pt>
                <c:pt idx="12">
                  <c:v>25</c:v>
                </c:pt>
                <c:pt idx="13">
                  <c:v>26</c:v>
                </c:pt>
                <c:pt idx="14">
                  <c:v>24</c:v>
                </c:pt>
                <c:pt idx="15">
                  <c:v>22</c:v>
                </c:pt>
                <c:pt idx="16">
                  <c:v>19</c:v>
                </c:pt>
                <c:pt idx="17">
                  <c:v>14</c:v>
                </c:pt>
                <c:pt idx="18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06-47C7-9155-5091C85A61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Heads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25400">
              <a:solidFill>
                <a:schemeClr val="bg2">
                  <a:lumMod val="90000"/>
                </a:schemeClr>
              </a:solidFill>
            </a:ln>
          </c:spPr>
          <c:cat>
            <c:numRef>
              <c:f>Sheet1!$A$2:$A$20</c:f>
              <c:numCache>
                <c:formatCode>General</c:formatCode>
                <c:ptCount val="19"/>
              </c:numCache>
            </c:numRef>
          </c:cat>
          <c:val>
            <c:numRef>
              <c:f>Sheet1!$D$2:$D$20</c:f>
              <c:numCache>
                <c:formatCode>General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10</c:v>
                </c:pt>
                <c:pt idx="11">
                  <c:v>15.5</c:v>
                </c:pt>
                <c:pt idx="12">
                  <c:v>15.5</c:v>
                </c:pt>
                <c:pt idx="13">
                  <c:v>17</c:v>
                </c:pt>
                <c:pt idx="14">
                  <c:v>20</c:v>
                </c:pt>
                <c:pt idx="15">
                  <c:v>16</c:v>
                </c:pt>
                <c:pt idx="16">
                  <c:v>13</c:v>
                </c:pt>
                <c:pt idx="17">
                  <c:v>10</c:v>
                </c:pt>
                <c:pt idx="18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06-47C7-9155-5091C85A610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Grain</c:v>
                </c:pt>
              </c:strCache>
            </c:strRef>
          </c:tx>
          <c:spPr>
            <a:solidFill>
              <a:schemeClr val="accent5">
                <a:lumMod val="90000"/>
              </a:schemeClr>
            </a:solidFill>
            <a:ln w="25400">
              <a:solidFill>
                <a:schemeClr val="accent5">
                  <a:lumMod val="90000"/>
                </a:schemeClr>
              </a:solidFill>
            </a:ln>
          </c:spPr>
          <c:cat>
            <c:numRef>
              <c:f>Sheet1!$A$2:$A$20</c:f>
              <c:numCache>
                <c:formatCode>General</c:formatCode>
                <c:ptCount val="19"/>
              </c:numCache>
            </c:numRef>
          </c:cat>
          <c:val>
            <c:numRef>
              <c:f>Sheet1!$E$2:$E$20</c:f>
              <c:numCache>
                <c:formatCode>General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3</c:v>
                </c:pt>
                <c:pt idx="13">
                  <c:v>11</c:v>
                </c:pt>
                <c:pt idx="14">
                  <c:v>17</c:v>
                </c:pt>
                <c:pt idx="15">
                  <c:v>38</c:v>
                </c:pt>
                <c:pt idx="16">
                  <c:v>55</c:v>
                </c:pt>
                <c:pt idx="17">
                  <c:v>68</c:v>
                </c:pt>
                <c:pt idx="18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706-47C7-9155-5091C85A61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49903496"/>
        <c:axId val="-2049906904"/>
      </c:areaChart>
      <c:catAx>
        <c:axId val="-2049903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rgbClr val="4FA735"/>
            </a:solidFill>
          </a:ln>
        </c:spPr>
        <c:txPr>
          <a:bodyPr/>
          <a:lstStyle/>
          <a:p>
            <a:pPr>
              <a:defRPr sz="1200">
                <a:solidFill>
                  <a:srgbClr val="00663E"/>
                </a:solidFill>
              </a:defRPr>
            </a:pPr>
            <a:endParaRPr lang="en-US"/>
          </a:p>
        </c:txPr>
        <c:crossAx val="-2049906904"/>
        <c:crosses val="autoZero"/>
        <c:auto val="1"/>
        <c:lblAlgn val="ctr"/>
        <c:lblOffset val="100"/>
        <c:tickLblSkip val="1"/>
        <c:noMultiLvlLbl val="0"/>
      </c:catAx>
      <c:valAx>
        <c:axId val="-2049906904"/>
        <c:scaling>
          <c:orientation val="minMax"/>
          <c:max val="100"/>
        </c:scaling>
        <c:delete val="0"/>
        <c:axPos val="l"/>
        <c:majorGridlines>
          <c:spPr>
            <a:ln>
              <a:solidFill>
                <a:srgbClr val="4FA735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%</a:t>
                </a:r>
                <a:r>
                  <a:rPr lang="en-US" sz="1200" b="0" baseline="0" dirty="0">
                    <a:solidFill>
                      <a:srgbClr val="00663E"/>
                    </a:solidFill>
                  </a:rPr>
                  <a:t> of </a:t>
                </a:r>
                <a:r>
                  <a:rPr lang="en-US" sz="1200" b="0" dirty="0">
                    <a:solidFill>
                      <a:srgbClr val="00663E"/>
                    </a:solidFill>
                  </a:rPr>
                  <a:t>Total Uptake</a:t>
                </a:r>
              </a:p>
            </c:rich>
          </c:tx>
          <c:layout>
            <c:manualLayout>
              <c:xMode val="edge"/>
              <c:yMode val="edge"/>
              <c:x val="0"/>
              <c:y val="2.14190149294688E-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4FA735"/>
            </a:solidFill>
          </a:ln>
        </c:spPr>
        <c:txPr>
          <a:bodyPr/>
          <a:lstStyle/>
          <a:p>
            <a:pPr>
              <a:defRPr sz="1200">
                <a:solidFill>
                  <a:srgbClr val="00663E"/>
                </a:solidFill>
              </a:defRPr>
            </a:pPr>
            <a:endParaRPr lang="en-US"/>
          </a:p>
        </c:txPr>
        <c:crossAx val="-2049903496"/>
        <c:crosses val="autoZero"/>
        <c:crossBetween val="midCat"/>
      </c:valAx>
    </c:plotArea>
    <c:legend>
      <c:legendPos val="t"/>
      <c:overlay val="0"/>
      <c:txPr>
        <a:bodyPr/>
        <a:lstStyle/>
        <a:p>
          <a:pPr>
            <a:defRPr sz="1300">
              <a:solidFill>
                <a:srgbClr val="00663E"/>
              </a:solidFill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972807079970201E-2"/>
          <c:y val="8.41163471202242E-2"/>
          <c:w val="0.89567856115901201"/>
          <c:h val="0.80272810429088104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Leaves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c:spPr>
          <c:cat>
            <c:numRef>
              <c:f>Sheet1!$A$2:$A$20</c:f>
              <c:numCache>
                <c:formatCode>General</c:formatCode>
                <c:ptCount val="19"/>
              </c:numCache>
            </c:num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5</c:v>
                </c:pt>
                <c:pt idx="5">
                  <c:v>7</c:v>
                </c:pt>
                <c:pt idx="6">
                  <c:v>7.5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13</c:v>
                </c:pt>
                <c:pt idx="11">
                  <c:v>13</c:v>
                </c:pt>
                <c:pt idx="12">
                  <c:v>13</c:v>
                </c:pt>
                <c:pt idx="13">
                  <c:v>12</c:v>
                </c:pt>
                <c:pt idx="14">
                  <c:v>8</c:v>
                </c:pt>
                <c:pt idx="15">
                  <c:v>6</c:v>
                </c:pt>
                <c:pt idx="16">
                  <c:v>4</c:v>
                </c:pt>
                <c:pt idx="17">
                  <c:v>3</c:v>
                </c:pt>
                <c:pt idx="1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E4-4954-9BA4-E79F8132FC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Stems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c:spPr>
          <c:cat>
            <c:numRef>
              <c:f>Sheet1!$A$2:$A$20</c:f>
              <c:numCache>
                <c:formatCode>General</c:formatCode>
                <c:ptCount val="19"/>
              </c:numCache>
            </c:numRef>
          </c:cat>
          <c:val>
            <c:numRef>
              <c:f>Sheet1!$C$2:$C$20</c:f>
              <c:numCache>
                <c:formatCode>General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6</c:v>
                </c:pt>
                <c:pt idx="7">
                  <c:v>7</c:v>
                </c:pt>
                <c:pt idx="8">
                  <c:v>14</c:v>
                </c:pt>
                <c:pt idx="9">
                  <c:v>21</c:v>
                </c:pt>
                <c:pt idx="10">
                  <c:v>24</c:v>
                </c:pt>
                <c:pt idx="11">
                  <c:v>27</c:v>
                </c:pt>
                <c:pt idx="12">
                  <c:v>32</c:v>
                </c:pt>
                <c:pt idx="13">
                  <c:v>33</c:v>
                </c:pt>
                <c:pt idx="14">
                  <c:v>31</c:v>
                </c:pt>
                <c:pt idx="15">
                  <c:v>22</c:v>
                </c:pt>
                <c:pt idx="16">
                  <c:v>13</c:v>
                </c:pt>
                <c:pt idx="17">
                  <c:v>10</c:v>
                </c:pt>
                <c:pt idx="18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E4-4954-9BA4-E79F8132FC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Heads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25400">
              <a:solidFill>
                <a:schemeClr val="bg2">
                  <a:lumMod val="90000"/>
                </a:schemeClr>
              </a:solidFill>
            </a:ln>
          </c:spPr>
          <c:cat>
            <c:numRef>
              <c:f>Sheet1!$A$2:$A$20</c:f>
              <c:numCache>
                <c:formatCode>General</c:formatCode>
                <c:ptCount val="19"/>
              </c:numCache>
            </c:numRef>
          </c:cat>
          <c:val>
            <c:numRef>
              <c:f>Sheet1!$D$2:$D$20</c:f>
              <c:numCache>
                <c:formatCode>General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5.5</c:v>
                </c:pt>
                <c:pt idx="10">
                  <c:v>15</c:v>
                </c:pt>
                <c:pt idx="11">
                  <c:v>13</c:v>
                </c:pt>
                <c:pt idx="12">
                  <c:v>11</c:v>
                </c:pt>
                <c:pt idx="13">
                  <c:v>17</c:v>
                </c:pt>
                <c:pt idx="14">
                  <c:v>14</c:v>
                </c:pt>
                <c:pt idx="15">
                  <c:v>9</c:v>
                </c:pt>
                <c:pt idx="16">
                  <c:v>7</c:v>
                </c:pt>
                <c:pt idx="17">
                  <c:v>8</c:v>
                </c:pt>
                <c:pt idx="18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E4-4954-9BA4-E79F8132FC8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Grain</c:v>
                </c:pt>
              </c:strCache>
            </c:strRef>
          </c:tx>
          <c:spPr>
            <a:solidFill>
              <a:schemeClr val="accent5">
                <a:lumMod val="90000"/>
              </a:schemeClr>
            </a:solidFill>
            <a:ln w="25400">
              <a:solidFill>
                <a:schemeClr val="accent5">
                  <a:lumMod val="90000"/>
                </a:schemeClr>
              </a:solidFill>
            </a:ln>
          </c:spPr>
          <c:cat>
            <c:numRef>
              <c:f>Sheet1!$A$2:$A$20</c:f>
              <c:numCache>
                <c:formatCode>General</c:formatCode>
                <c:ptCount val="19"/>
              </c:numCache>
            </c:numRef>
          </c:cat>
          <c:val>
            <c:numRef>
              <c:f>Sheet1!$E$2:$E$20</c:f>
              <c:numCache>
                <c:formatCode>General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0.5</c:v>
                </c:pt>
                <c:pt idx="11">
                  <c:v>3</c:v>
                </c:pt>
                <c:pt idx="12">
                  <c:v>8</c:v>
                </c:pt>
                <c:pt idx="13">
                  <c:v>11</c:v>
                </c:pt>
                <c:pt idx="14">
                  <c:v>25</c:v>
                </c:pt>
                <c:pt idx="15">
                  <c:v>44</c:v>
                </c:pt>
                <c:pt idx="16">
                  <c:v>62</c:v>
                </c:pt>
                <c:pt idx="17">
                  <c:v>72</c:v>
                </c:pt>
                <c:pt idx="18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E4-4954-9BA4-E79F8132FC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53131048"/>
        <c:axId val="-2053129640"/>
      </c:areaChart>
      <c:catAx>
        <c:axId val="-2053131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rgbClr val="4FA735"/>
            </a:solidFill>
          </a:ln>
        </c:spPr>
        <c:txPr>
          <a:bodyPr/>
          <a:lstStyle/>
          <a:p>
            <a:pPr>
              <a:defRPr sz="1200">
                <a:solidFill>
                  <a:srgbClr val="00663E"/>
                </a:solidFill>
              </a:defRPr>
            </a:pPr>
            <a:endParaRPr lang="en-US"/>
          </a:p>
        </c:txPr>
        <c:crossAx val="-2053129640"/>
        <c:crosses val="autoZero"/>
        <c:auto val="1"/>
        <c:lblAlgn val="ctr"/>
        <c:lblOffset val="100"/>
        <c:tickLblSkip val="1"/>
        <c:noMultiLvlLbl val="0"/>
      </c:catAx>
      <c:valAx>
        <c:axId val="-2053129640"/>
        <c:scaling>
          <c:orientation val="minMax"/>
          <c:max val="100"/>
        </c:scaling>
        <c:delete val="0"/>
        <c:axPos val="l"/>
        <c:majorGridlines>
          <c:spPr>
            <a:ln>
              <a:solidFill>
                <a:srgbClr val="4FA735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%</a:t>
                </a:r>
                <a:r>
                  <a:rPr lang="en-US" sz="1200" b="0" baseline="0" dirty="0">
                    <a:solidFill>
                      <a:srgbClr val="00663E"/>
                    </a:solidFill>
                  </a:rPr>
                  <a:t> of </a:t>
                </a:r>
                <a:r>
                  <a:rPr lang="en-US" sz="1200" b="0" dirty="0">
                    <a:solidFill>
                      <a:srgbClr val="00663E"/>
                    </a:solidFill>
                  </a:rPr>
                  <a:t>Total Uptake</a:t>
                </a:r>
              </a:p>
            </c:rich>
          </c:tx>
          <c:layout>
            <c:manualLayout>
              <c:xMode val="edge"/>
              <c:yMode val="edge"/>
              <c:x val="0"/>
              <c:y val="2.14190149294688E-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4FA735"/>
            </a:solidFill>
          </a:ln>
        </c:spPr>
        <c:txPr>
          <a:bodyPr/>
          <a:lstStyle/>
          <a:p>
            <a:pPr>
              <a:defRPr sz="1200">
                <a:solidFill>
                  <a:srgbClr val="00663E"/>
                </a:solidFill>
              </a:defRPr>
            </a:pPr>
            <a:endParaRPr lang="en-US"/>
          </a:p>
        </c:txPr>
        <c:crossAx val="-2053131048"/>
        <c:crosses val="autoZero"/>
        <c:crossBetween val="midCat"/>
      </c:valAx>
    </c:plotArea>
    <c:legend>
      <c:legendPos val="t"/>
      <c:overlay val="0"/>
      <c:txPr>
        <a:bodyPr/>
        <a:lstStyle/>
        <a:p>
          <a:pPr>
            <a:defRPr sz="1300">
              <a:solidFill>
                <a:srgbClr val="00663E"/>
              </a:solidFill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972807079970201E-2"/>
          <c:y val="8.4116347120224297E-2"/>
          <c:w val="0.89567856115901201"/>
          <c:h val="0.80272810429088204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Leaves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c:spPr>
          <c:cat>
            <c:numRef>
              <c:f>Sheet1!$A$2:$A$20</c:f>
              <c:numCache>
                <c:formatCode>General</c:formatCode>
                <c:ptCount val="19"/>
              </c:numCache>
            </c:num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0</c:v>
                </c:pt>
                <c:pt idx="1">
                  <c:v>4</c:v>
                </c:pt>
                <c:pt idx="2">
                  <c:v>6</c:v>
                </c:pt>
                <c:pt idx="3">
                  <c:v>10</c:v>
                </c:pt>
                <c:pt idx="4">
                  <c:v>15</c:v>
                </c:pt>
                <c:pt idx="5">
                  <c:v>17</c:v>
                </c:pt>
                <c:pt idx="6">
                  <c:v>20</c:v>
                </c:pt>
                <c:pt idx="7">
                  <c:v>23</c:v>
                </c:pt>
                <c:pt idx="8">
                  <c:v>33</c:v>
                </c:pt>
                <c:pt idx="9">
                  <c:v>35</c:v>
                </c:pt>
                <c:pt idx="10">
                  <c:v>33</c:v>
                </c:pt>
                <c:pt idx="11">
                  <c:v>33</c:v>
                </c:pt>
                <c:pt idx="12">
                  <c:v>25</c:v>
                </c:pt>
                <c:pt idx="13">
                  <c:v>24</c:v>
                </c:pt>
                <c:pt idx="14">
                  <c:v>21</c:v>
                </c:pt>
                <c:pt idx="15">
                  <c:v>17</c:v>
                </c:pt>
                <c:pt idx="16">
                  <c:v>13</c:v>
                </c:pt>
                <c:pt idx="17">
                  <c:v>12</c:v>
                </c:pt>
                <c:pt idx="18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B7-4A5F-8FBA-3FE8294E3C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Stems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c:spPr>
          <c:cat>
            <c:numRef>
              <c:f>Sheet1!$A$2:$A$20</c:f>
              <c:numCache>
                <c:formatCode>General</c:formatCode>
                <c:ptCount val="19"/>
              </c:numCache>
            </c:numRef>
          </c:cat>
          <c:val>
            <c:numRef>
              <c:f>Sheet1!$C$2:$C$20</c:f>
              <c:numCache>
                <c:formatCode>General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12</c:v>
                </c:pt>
                <c:pt idx="7">
                  <c:v>19</c:v>
                </c:pt>
                <c:pt idx="8">
                  <c:v>31</c:v>
                </c:pt>
                <c:pt idx="9">
                  <c:v>36</c:v>
                </c:pt>
                <c:pt idx="10">
                  <c:v>40</c:v>
                </c:pt>
                <c:pt idx="11">
                  <c:v>57</c:v>
                </c:pt>
                <c:pt idx="12">
                  <c:v>42</c:v>
                </c:pt>
                <c:pt idx="13">
                  <c:v>41</c:v>
                </c:pt>
                <c:pt idx="14">
                  <c:v>38</c:v>
                </c:pt>
                <c:pt idx="15">
                  <c:v>35</c:v>
                </c:pt>
                <c:pt idx="16">
                  <c:v>37</c:v>
                </c:pt>
                <c:pt idx="17">
                  <c:v>37</c:v>
                </c:pt>
                <c:pt idx="18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B7-4A5F-8FBA-3FE8294E3C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Heads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25400">
              <a:solidFill>
                <a:schemeClr val="bg2">
                  <a:lumMod val="90000"/>
                </a:schemeClr>
              </a:solidFill>
            </a:ln>
          </c:spPr>
          <c:cat>
            <c:numRef>
              <c:f>Sheet1!$A$2:$A$20</c:f>
              <c:numCache>
                <c:formatCode>General</c:formatCode>
                <c:ptCount val="19"/>
              </c:numCache>
            </c:numRef>
          </c:cat>
          <c:val>
            <c:numRef>
              <c:f>Sheet1!$D$2:$D$20</c:f>
              <c:numCache>
                <c:formatCode>General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</c:v>
                </c:pt>
                <c:pt idx="10">
                  <c:v>14</c:v>
                </c:pt>
                <c:pt idx="11">
                  <c:v>10</c:v>
                </c:pt>
                <c:pt idx="12">
                  <c:v>10</c:v>
                </c:pt>
                <c:pt idx="13">
                  <c:v>11</c:v>
                </c:pt>
                <c:pt idx="14">
                  <c:v>9</c:v>
                </c:pt>
                <c:pt idx="15">
                  <c:v>8</c:v>
                </c:pt>
                <c:pt idx="16">
                  <c:v>8</c:v>
                </c:pt>
                <c:pt idx="17">
                  <c:v>8</c:v>
                </c:pt>
                <c:pt idx="18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B7-4A5F-8FBA-3FE8294E3CF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Grain</c:v>
                </c:pt>
              </c:strCache>
            </c:strRef>
          </c:tx>
          <c:spPr>
            <a:solidFill>
              <a:schemeClr val="accent5">
                <a:lumMod val="90000"/>
              </a:schemeClr>
            </a:solidFill>
            <a:ln w="25400">
              <a:solidFill>
                <a:schemeClr val="accent5">
                  <a:lumMod val="90000"/>
                </a:schemeClr>
              </a:solidFill>
            </a:ln>
          </c:spPr>
          <c:cat>
            <c:numRef>
              <c:f>Sheet1!$A$2:$A$20</c:f>
              <c:numCache>
                <c:formatCode>General</c:formatCode>
                <c:ptCount val="19"/>
              </c:numCache>
            </c:numRef>
          </c:cat>
          <c:val>
            <c:numRef>
              <c:f>Sheet1!$E$2:$E$20</c:f>
              <c:numCache>
                <c:formatCode>General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5</c:v>
                </c:pt>
                <c:pt idx="14">
                  <c:v>9</c:v>
                </c:pt>
                <c:pt idx="15">
                  <c:v>11</c:v>
                </c:pt>
                <c:pt idx="16">
                  <c:v>12</c:v>
                </c:pt>
                <c:pt idx="17">
                  <c:v>12</c:v>
                </c:pt>
                <c:pt idx="18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3B7-4A5F-8FBA-3FE8294E3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75692408"/>
        <c:axId val="-2075686424"/>
      </c:areaChart>
      <c:catAx>
        <c:axId val="-2075692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rgbClr val="4FA735"/>
            </a:solidFill>
          </a:ln>
        </c:spPr>
        <c:txPr>
          <a:bodyPr/>
          <a:lstStyle/>
          <a:p>
            <a:pPr>
              <a:defRPr sz="1200">
                <a:solidFill>
                  <a:srgbClr val="00663E"/>
                </a:solidFill>
              </a:defRPr>
            </a:pPr>
            <a:endParaRPr lang="en-US"/>
          </a:p>
        </c:txPr>
        <c:crossAx val="-2075686424"/>
        <c:crosses val="autoZero"/>
        <c:auto val="1"/>
        <c:lblAlgn val="ctr"/>
        <c:lblOffset val="100"/>
        <c:tickLblSkip val="1"/>
        <c:noMultiLvlLbl val="0"/>
      </c:catAx>
      <c:valAx>
        <c:axId val="-2075686424"/>
        <c:scaling>
          <c:orientation val="minMax"/>
          <c:max val="100"/>
        </c:scaling>
        <c:delete val="0"/>
        <c:axPos val="l"/>
        <c:majorGridlines>
          <c:spPr>
            <a:ln>
              <a:solidFill>
                <a:srgbClr val="4FA735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%</a:t>
                </a:r>
                <a:r>
                  <a:rPr lang="en-US" sz="1200" b="0" baseline="0" dirty="0">
                    <a:solidFill>
                      <a:srgbClr val="00663E"/>
                    </a:solidFill>
                  </a:rPr>
                  <a:t> of </a:t>
                </a:r>
                <a:r>
                  <a:rPr lang="en-US" sz="1200" b="0" dirty="0">
                    <a:solidFill>
                      <a:srgbClr val="00663E"/>
                    </a:solidFill>
                  </a:rPr>
                  <a:t>Total Uptake</a:t>
                </a:r>
              </a:p>
            </c:rich>
          </c:tx>
          <c:layout>
            <c:manualLayout>
              <c:xMode val="edge"/>
              <c:yMode val="edge"/>
              <c:x val="0"/>
              <c:y val="2.14190149294688E-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4FA735"/>
            </a:solidFill>
          </a:ln>
        </c:spPr>
        <c:txPr>
          <a:bodyPr/>
          <a:lstStyle/>
          <a:p>
            <a:pPr>
              <a:defRPr sz="1200">
                <a:solidFill>
                  <a:srgbClr val="00663E"/>
                </a:solidFill>
              </a:defRPr>
            </a:pPr>
            <a:endParaRPr lang="en-US"/>
          </a:p>
        </c:txPr>
        <c:crossAx val="-2075692408"/>
        <c:crosses val="autoZero"/>
        <c:crossBetween val="midCat"/>
      </c:valAx>
    </c:plotArea>
    <c:legend>
      <c:legendPos val="t"/>
      <c:overlay val="0"/>
      <c:txPr>
        <a:bodyPr/>
        <a:lstStyle/>
        <a:p>
          <a:pPr>
            <a:defRPr sz="1300">
              <a:solidFill>
                <a:srgbClr val="00663E"/>
              </a:solidFill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907140079712397E-2"/>
          <c:y val="0.10148211473565801"/>
          <c:w val="0.87380273646350104"/>
          <c:h val="0.76036775403074597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OH</c:v>
                </c:pt>
              </c:strCache>
            </c:strRef>
          </c:tx>
          <c:spPr>
            <a:ln w="76200">
              <a:solidFill>
                <a:srgbClr val="4FA735"/>
              </a:solidFill>
            </a:ln>
          </c:spPr>
          <c:marker>
            <c:symbol val="diamond"/>
            <c:size val="4"/>
            <c:spPr>
              <a:solidFill>
                <a:srgbClr val="4FA735"/>
              </a:solidFill>
              <a:ln>
                <a:noFill/>
              </a:ln>
            </c:spPr>
          </c:marker>
          <c:xVal>
            <c:numRef>
              <c:f>Sheet1!$A$2:$A$43</c:f>
              <c:numCache>
                <c:formatCode>General</c:formatCode>
                <c:ptCount val="42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</c:numCache>
            </c:numRef>
          </c:xVal>
          <c:yVal>
            <c:numRef>
              <c:f>Sheet1!$B$2:$B$43</c:f>
              <c:numCache>
                <c:formatCode>General</c:formatCode>
                <c:ptCount val="42"/>
                <c:pt idx="0">
                  <c:v>84.163898117384548</c:v>
                </c:pt>
                <c:pt idx="1">
                  <c:v>85.921292169730364</c:v>
                </c:pt>
                <c:pt idx="2">
                  <c:v>87.678686222076465</c:v>
                </c:pt>
                <c:pt idx="3">
                  <c:v>89.436080274422238</c:v>
                </c:pt>
                <c:pt idx="4">
                  <c:v>91.193474326767927</c:v>
                </c:pt>
                <c:pt idx="5">
                  <c:v>92.950868379114112</c:v>
                </c:pt>
                <c:pt idx="6">
                  <c:v>94.708262431459815</c:v>
                </c:pt>
                <c:pt idx="7">
                  <c:v>96.465656483805574</c:v>
                </c:pt>
                <c:pt idx="8">
                  <c:v>98.223050536151234</c:v>
                </c:pt>
                <c:pt idx="9">
                  <c:v>99.980444588497463</c:v>
                </c:pt>
                <c:pt idx="10">
                  <c:v>101.73783864084319</c:v>
                </c:pt>
                <c:pt idx="11">
                  <c:v>103.4952326931889</c:v>
                </c:pt>
                <c:pt idx="12">
                  <c:v>105.2526267455346</c:v>
                </c:pt>
                <c:pt idx="13">
                  <c:v>107.0100207978808</c:v>
                </c:pt>
                <c:pt idx="14">
                  <c:v>108.7674148502265</c:v>
                </c:pt>
                <c:pt idx="15">
                  <c:v>110.5248089025722</c:v>
                </c:pt>
                <c:pt idx="16">
                  <c:v>112.28220295491791</c:v>
                </c:pt>
                <c:pt idx="17">
                  <c:v>114.03959700726411</c:v>
                </c:pt>
                <c:pt idx="18">
                  <c:v>115.79699105960979</c:v>
                </c:pt>
                <c:pt idx="19">
                  <c:v>117.5543851119555</c:v>
                </c:pt>
                <c:pt idx="20">
                  <c:v>119.3117791643017</c:v>
                </c:pt>
                <c:pt idx="21">
                  <c:v>121.0691732166474</c:v>
                </c:pt>
                <c:pt idx="22">
                  <c:v>122.8265672689931</c:v>
                </c:pt>
                <c:pt idx="23">
                  <c:v>124.5839613213389</c:v>
                </c:pt>
                <c:pt idx="24">
                  <c:v>126.341355373685</c:v>
                </c:pt>
                <c:pt idx="25">
                  <c:v>128.09874942603079</c:v>
                </c:pt>
                <c:pt idx="26">
                  <c:v>129.85614347837651</c:v>
                </c:pt>
                <c:pt idx="27">
                  <c:v>131.61353753072211</c:v>
                </c:pt>
                <c:pt idx="28">
                  <c:v>133.37093158306831</c:v>
                </c:pt>
                <c:pt idx="29">
                  <c:v>135.12832563541409</c:v>
                </c:pt>
                <c:pt idx="30">
                  <c:v>136.8857196877598</c:v>
                </c:pt>
                <c:pt idx="31">
                  <c:v>138.64311374010541</c:v>
                </c:pt>
                <c:pt idx="32">
                  <c:v>140.40050779245161</c:v>
                </c:pt>
                <c:pt idx="33">
                  <c:v>142.15790184479741</c:v>
                </c:pt>
                <c:pt idx="34">
                  <c:v>143.9152958971431</c:v>
                </c:pt>
                <c:pt idx="35">
                  <c:v>145.6726899494893</c:v>
                </c:pt>
                <c:pt idx="36">
                  <c:v>147.43008400183501</c:v>
                </c:pt>
                <c:pt idx="37">
                  <c:v>149.18747805418079</c:v>
                </c:pt>
                <c:pt idx="38">
                  <c:v>150.94487210652639</c:v>
                </c:pt>
                <c:pt idx="39">
                  <c:v>152.70226615887259</c:v>
                </c:pt>
                <c:pt idx="40">
                  <c:v>154.45966021121819</c:v>
                </c:pt>
                <c:pt idx="41">
                  <c:v>156.21705426356391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F93-4843-9E59-62DA91443E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US</c:v>
                </c:pt>
              </c:strCache>
            </c:strRef>
          </c:tx>
          <c:spPr>
            <a:ln w="76200">
              <a:solidFill>
                <a:srgbClr val="B5D7E4"/>
              </a:solidFill>
            </a:ln>
          </c:spPr>
          <c:marker>
            <c:symbol val="square"/>
            <c:size val="4"/>
            <c:spPr>
              <a:solidFill>
                <a:srgbClr val="B5D7E4"/>
              </a:solidFill>
              <a:ln>
                <a:noFill/>
              </a:ln>
            </c:spPr>
          </c:marker>
          <c:xVal>
            <c:numRef>
              <c:f>Sheet1!$A$2:$A$43</c:f>
              <c:numCache>
                <c:formatCode>General</c:formatCode>
                <c:ptCount val="42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</c:numCache>
            </c:numRef>
          </c:xVal>
          <c:yVal>
            <c:numRef>
              <c:f>Sheet1!$C$2:$C$43</c:f>
              <c:numCache>
                <c:formatCode>General</c:formatCode>
                <c:ptCount val="42"/>
                <c:pt idx="0">
                  <c:v>79.013109999999898</c:v>
                </c:pt>
                <c:pt idx="1">
                  <c:v>80.809769999999844</c:v>
                </c:pt>
                <c:pt idx="2">
                  <c:v>82.617690000002753</c:v>
                </c:pt>
                <c:pt idx="3">
                  <c:v>84.436870000001349</c:v>
                </c:pt>
                <c:pt idx="4">
                  <c:v>86.267310000006546</c:v>
                </c:pt>
                <c:pt idx="5">
                  <c:v>88.109010000003749</c:v>
                </c:pt>
                <c:pt idx="6">
                  <c:v>89.961970000000306</c:v>
                </c:pt>
                <c:pt idx="7">
                  <c:v>91.826190000003379</c:v>
                </c:pt>
                <c:pt idx="8">
                  <c:v>93.701670000002196</c:v>
                </c:pt>
                <c:pt idx="9">
                  <c:v>95.58841000000028</c:v>
                </c:pt>
                <c:pt idx="10">
                  <c:v>97.48641000000498</c:v>
                </c:pt>
                <c:pt idx="11">
                  <c:v>99.395670000001672</c:v>
                </c:pt>
                <c:pt idx="12">
                  <c:v>101.3161899999978</c:v>
                </c:pt>
                <c:pt idx="13">
                  <c:v>103.247970000004</c:v>
                </c:pt>
                <c:pt idx="14">
                  <c:v>105.19101000000229</c:v>
                </c:pt>
                <c:pt idx="15">
                  <c:v>107.1453099999999</c:v>
                </c:pt>
                <c:pt idx="16">
                  <c:v>109.110870000004</c:v>
                </c:pt>
                <c:pt idx="17">
                  <c:v>111.08769000000029</c:v>
                </c:pt>
                <c:pt idx="18">
                  <c:v>113.0757700000067</c:v>
                </c:pt>
                <c:pt idx="19">
                  <c:v>115.0751100000016</c:v>
                </c:pt>
                <c:pt idx="20">
                  <c:v>117.08570999999939</c:v>
                </c:pt>
                <c:pt idx="21">
                  <c:v>119.1075700000037</c:v>
                </c:pt>
                <c:pt idx="22">
                  <c:v>121.1406900000038</c:v>
                </c:pt>
                <c:pt idx="23">
                  <c:v>123.1850699999995</c:v>
                </c:pt>
                <c:pt idx="24">
                  <c:v>125.24071000000551</c:v>
                </c:pt>
                <c:pt idx="25">
                  <c:v>127.30761000000351</c:v>
                </c:pt>
                <c:pt idx="26">
                  <c:v>129.3857700000008</c:v>
                </c:pt>
                <c:pt idx="27">
                  <c:v>131.47519000000469</c:v>
                </c:pt>
                <c:pt idx="28">
                  <c:v>133.57587000000061</c:v>
                </c:pt>
                <c:pt idx="29">
                  <c:v>135.68780999999939</c:v>
                </c:pt>
                <c:pt idx="30">
                  <c:v>137.81101000000501</c:v>
                </c:pt>
                <c:pt idx="31">
                  <c:v>139.94547000000239</c:v>
                </c:pt>
                <c:pt idx="32">
                  <c:v>142.09119000000649</c:v>
                </c:pt>
                <c:pt idx="33">
                  <c:v>144.24817000000249</c:v>
                </c:pt>
                <c:pt idx="34">
                  <c:v>146.4164100000016</c:v>
                </c:pt>
                <c:pt idx="35">
                  <c:v>148.59591000000361</c:v>
                </c:pt>
                <c:pt idx="36">
                  <c:v>150.78667000000129</c:v>
                </c:pt>
                <c:pt idx="37">
                  <c:v>152.98868999999829</c:v>
                </c:pt>
                <c:pt idx="38">
                  <c:v>155.2019700000055</c:v>
                </c:pt>
                <c:pt idx="39">
                  <c:v>157.42651000000109</c:v>
                </c:pt>
                <c:pt idx="40">
                  <c:v>159.66230999999979</c:v>
                </c:pt>
                <c:pt idx="41">
                  <c:v>161.90937000000491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F93-4843-9E59-62DA91443E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37289288"/>
        <c:axId val="2137297864"/>
      </c:scatterChart>
      <c:valAx>
        <c:axId val="2137289288"/>
        <c:scaling>
          <c:orientation val="minMax"/>
          <c:max val="2011"/>
          <c:min val="1970"/>
        </c:scaling>
        <c:delete val="0"/>
        <c:axPos val="b"/>
        <c:title>
          <c:tx>
            <c:rich>
              <a:bodyPr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rgbClr val="00663E"/>
            </a:solidFill>
          </a:ln>
        </c:spPr>
        <c:txPr>
          <a:bodyPr/>
          <a:lstStyle/>
          <a:p>
            <a:pPr>
              <a:defRPr sz="1300">
                <a:solidFill>
                  <a:srgbClr val="00663E"/>
                </a:solidFill>
              </a:defRPr>
            </a:pPr>
            <a:endParaRPr lang="en-US"/>
          </a:p>
        </c:txPr>
        <c:crossAx val="2137297864"/>
        <c:crosses val="autoZero"/>
        <c:crossBetween val="midCat"/>
      </c:valAx>
      <c:valAx>
        <c:axId val="2137297864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Yield,</a:t>
                </a:r>
                <a:r>
                  <a:rPr lang="en-US" sz="1200" b="0" baseline="0" dirty="0">
                    <a:solidFill>
                      <a:srgbClr val="00663E"/>
                    </a:solidFill>
                  </a:rPr>
                  <a:t> </a:t>
                </a:r>
                <a:r>
                  <a:rPr lang="en-US" sz="1200" b="0" baseline="0" dirty="0" err="1">
                    <a:solidFill>
                      <a:srgbClr val="00663E"/>
                    </a:solidFill>
                  </a:rPr>
                  <a:t>bu</a:t>
                </a:r>
                <a:r>
                  <a:rPr lang="en-US" sz="1200" b="0" baseline="0" dirty="0">
                    <a:solidFill>
                      <a:srgbClr val="00663E"/>
                    </a:solidFill>
                  </a:rPr>
                  <a:t>/acre</a:t>
                </a:r>
                <a:endParaRPr lang="en-US" sz="1200" b="0" dirty="0">
                  <a:solidFill>
                    <a:srgbClr val="00663E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2.69166354205699E-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00663E"/>
            </a:solidFill>
          </a:ln>
        </c:spPr>
        <c:txPr>
          <a:bodyPr/>
          <a:lstStyle/>
          <a:p>
            <a:pPr>
              <a:defRPr sz="1300">
                <a:solidFill>
                  <a:srgbClr val="00663E"/>
                </a:solidFill>
              </a:defRPr>
            </a:pPr>
            <a:endParaRPr lang="en-US"/>
          </a:p>
        </c:txPr>
        <c:crossAx val="2137289288"/>
        <c:crosses val="autoZero"/>
        <c:crossBetween val="midCat"/>
      </c:valAx>
    </c:plotArea>
    <c:legend>
      <c:legendPos val="t"/>
      <c:layout>
        <c:manualLayout>
          <c:xMode val="edge"/>
          <c:yMode val="edge"/>
          <c:x val="8.7345691163604494E-2"/>
          <c:y val="4.7645450568678797E-2"/>
          <c:w val="0.85987654320987805"/>
          <c:h val="5.4561579802524802E-2"/>
        </c:manualLayout>
      </c:layout>
      <c:overlay val="0"/>
      <c:txPr>
        <a:bodyPr/>
        <a:lstStyle/>
        <a:p>
          <a:pPr>
            <a:defRPr sz="1200">
              <a:solidFill>
                <a:srgbClr val="00663E"/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9071400797123E-2"/>
          <c:y val="0.10148211473565801"/>
          <c:w val="0.87380273646350004"/>
          <c:h val="0.76036775403074597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OH</c:v>
                </c:pt>
              </c:strCache>
            </c:strRef>
          </c:tx>
          <c:spPr>
            <a:ln w="76200">
              <a:solidFill>
                <a:srgbClr val="4FA735"/>
              </a:solidFill>
            </a:ln>
          </c:spPr>
          <c:marker>
            <c:symbol val="diamond"/>
            <c:size val="4"/>
            <c:spPr>
              <a:solidFill>
                <a:srgbClr val="4FA735"/>
              </a:solidFill>
              <a:ln>
                <a:noFill/>
              </a:ln>
            </c:spPr>
          </c:marker>
          <c:xVal>
            <c:numRef>
              <c:f>Sheet1!$A$2:$A$43</c:f>
              <c:numCache>
                <c:formatCode>General</c:formatCode>
                <c:ptCount val="42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</c:numCache>
            </c:numRef>
          </c:xVal>
          <c:yVal>
            <c:numRef>
              <c:f>Sheet1!$B$2:$B$43</c:f>
              <c:numCache>
                <c:formatCode>General</c:formatCode>
                <c:ptCount val="42"/>
                <c:pt idx="0">
                  <c:v>28.68383167220372</c:v>
                </c:pt>
                <c:pt idx="1">
                  <c:v>29.104016422223928</c:v>
                </c:pt>
                <c:pt idx="2">
                  <c:v>29.524201172244151</c:v>
                </c:pt>
                <c:pt idx="3">
                  <c:v>29.94438592226448</c:v>
                </c:pt>
                <c:pt idx="4">
                  <c:v>30.364570672284689</c:v>
                </c:pt>
                <c:pt idx="5">
                  <c:v>30.784755422305011</c:v>
                </c:pt>
                <c:pt idx="6">
                  <c:v>31.20494017232522</c:v>
                </c:pt>
                <c:pt idx="7">
                  <c:v>31.625124922345549</c:v>
                </c:pt>
                <c:pt idx="8">
                  <c:v>32.045309672365761</c:v>
                </c:pt>
                <c:pt idx="9">
                  <c:v>32.465494422385973</c:v>
                </c:pt>
                <c:pt idx="10">
                  <c:v>32.885679172406277</c:v>
                </c:pt>
                <c:pt idx="11">
                  <c:v>33.305863922426497</c:v>
                </c:pt>
                <c:pt idx="12">
                  <c:v>33.726048672446836</c:v>
                </c:pt>
                <c:pt idx="13">
                  <c:v>34.146233422467049</c:v>
                </c:pt>
                <c:pt idx="14">
                  <c:v>34.566418172487261</c:v>
                </c:pt>
                <c:pt idx="15">
                  <c:v>34.986602922507593</c:v>
                </c:pt>
                <c:pt idx="16">
                  <c:v>35.406787672527798</c:v>
                </c:pt>
                <c:pt idx="17">
                  <c:v>35.826972422548131</c:v>
                </c:pt>
                <c:pt idx="18">
                  <c:v>36.247157172568343</c:v>
                </c:pt>
                <c:pt idx="19">
                  <c:v>36.667341922588562</c:v>
                </c:pt>
                <c:pt idx="20">
                  <c:v>37.087526672608867</c:v>
                </c:pt>
                <c:pt idx="21">
                  <c:v>37.507711422629093</c:v>
                </c:pt>
                <c:pt idx="22">
                  <c:v>37.92789617264939</c:v>
                </c:pt>
                <c:pt idx="23">
                  <c:v>38.348080922669617</c:v>
                </c:pt>
                <c:pt idx="24">
                  <c:v>38.768265672689843</c:v>
                </c:pt>
                <c:pt idx="25">
                  <c:v>39.188450422710147</c:v>
                </c:pt>
                <c:pt idx="26">
                  <c:v>39.608635172730381</c:v>
                </c:pt>
                <c:pt idx="27">
                  <c:v>40.028819922750721</c:v>
                </c:pt>
                <c:pt idx="28">
                  <c:v>40.449004672770897</c:v>
                </c:pt>
                <c:pt idx="29">
                  <c:v>40.869189422791109</c:v>
                </c:pt>
                <c:pt idx="30">
                  <c:v>41.289374172811449</c:v>
                </c:pt>
                <c:pt idx="31">
                  <c:v>41.709558922831668</c:v>
                </c:pt>
                <c:pt idx="32">
                  <c:v>42.129743672852008</c:v>
                </c:pt>
                <c:pt idx="33">
                  <c:v>42.549928422872199</c:v>
                </c:pt>
                <c:pt idx="34">
                  <c:v>42.970113172892397</c:v>
                </c:pt>
                <c:pt idx="35">
                  <c:v>43.390297922912737</c:v>
                </c:pt>
                <c:pt idx="36">
                  <c:v>43.810482672932928</c:v>
                </c:pt>
                <c:pt idx="37">
                  <c:v>44.230667422953267</c:v>
                </c:pt>
                <c:pt idx="38">
                  <c:v>44.650852172973487</c:v>
                </c:pt>
                <c:pt idx="39">
                  <c:v>45.071036922993699</c:v>
                </c:pt>
                <c:pt idx="40">
                  <c:v>45.491221673014003</c:v>
                </c:pt>
                <c:pt idx="41">
                  <c:v>45.911406423034208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76A-45CB-ABF0-31CC21B371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US</c:v>
                </c:pt>
              </c:strCache>
            </c:strRef>
          </c:tx>
          <c:spPr>
            <a:ln w="76200">
              <a:solidFill>
                <a:srgbClr val="B5D7E4"/>
              </a:solidFill>
            </a:ln>
          </c:spPr>
          <c:marker>
            <c:symbol val="square"/>
            <c:size val="4"/>
            <c:spPr>
              <a:solidFill>
                <a:srgbClr val="B5D7E4"/>
              </a:solidFill>
              <a:ln>
                <a:noFill/>
              </a:ln>
            </c:spPr>
          </c:marker>
          <c:xVal>
            <c:numRef>
              <c:f>Sheet1!$A$2:$A$43</c:f>
              <c:numCache>
                <c:formatCode>General</c:formatCode>
                <c:ptCount val="42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</c:numCache>
            </c:numRef>
          </c:xVal>
          <c:yVal>
            <c:numRef>
              <c:f>Sheet1!$C$2:$C$43</c:f>
              <c:numCache>
                <c:formatCode>General</c:formatCode>
                <c:ptCount val="42"/>
                <c:pt idx="0">
                  <c:v>26.50775659999999</c:v>
                </c:pt>
                <c:pt idx="1">
                  <c:v>26.855359399999539</c:v>
                </c:pt>
                <c:pt idx="2">
                  <c:v>27.20617140000013</c:v>
                </c:pt>
                <c:pt idx="3">
                  <c:v>27.560192599999919</c:v>
                </c:pt>
                <c:pt idx="4">
                  <c:v>27.917423000000781</c:v>
                </c:pt>
                <c:pt idx="5">
                  <c:v>28.277862599999029</c:v>
                </c:pt>
                <c:pt idx="6">
                  <c:v>28.641511399999221</c:v>
                </c:pt>
                <c:pt idx="7">
                  <c:v>29.008369399998632</c:v>
                </c:pt>
                <c:pt idx="8">
                  <c:v>29.37843659999907</c:v>
                </c:pt>
                <c:pt idx="9">
                  <c:v>29.751712999999651</c:v>
                </c:pt>
                <c:pt idx="10">
                  <c:v>30.12819859999945</c:v>
                </c:pt>
                <c:pt idx="11">
                  <c:v>30.507893399999379</c:v>
                </c:pt>
                <c:pt idx="12">
                  <c:v>30.890797399999428</c:v>
                </c:pt>
                <c:pt idx="13">
                  <c:v>31.27691059999961</c:v>
                </c:pt>
                <c:pt idx="14">
                  <c:v>31.666232999999909</c:v>
                </c:pt>
                <c:pt idx="15">
                  <c:v>32.058764600000337</c:v>
                </c:pt>
                <c:pt idx="16">
                  <c:v>32.454505400000002</c:v>
                </c:pt>
                <c:pt idx="17">
                  <c:v>32.853455400000698</c:v>
                </c:pt>
                <c:pt idx="18">
                  <c:v>33.255614600000627</c:v>
                </c:pt>
                <c:pt idx="19">
                  <c:v>33.660982999998858</c:v>
                </c:pt>
                <c:pt idx="20">
                  <c:v>34.069560599999022</c:v>
                </c:pt>
                <c:pt idx="21">
                  <c:v>34.481347399999308</c:v>
                </c:pt>
                <c:pt idx="22">
                  <c:v>34.896343399998848</c:v>
                </c:pt>
                <c:pt idx="23">
                  <c:v>35.314548599999377</c:v>
                </c:pt>
                <c:pt idx="24">
                  <c:v>35.735962999999202</c:v>
                </c:pt>
                <c:pt idx="25">
                  <c:v>36.160586599999988</c:v>
                </c:pt>
                <c:pt idx="26">
                  <c:v>36.588419400000021</c:v>
                </c:pt>
                <c:pt idx="27">
                  <c:v>37.019461400000147</c:v>
                </c:pt>
                <c:pt idx="28">
                  <c:v>37.453712600000472</c:v>
                </c:pt>
                <c:pt idx="29">
                  <c:v>37.891173000000002</c:v>
                </c:pt>
                <c:pt idx="30">
                  <c:v>38.331842600000513</c:v>
                </c:pt>
                <c:pt idx="31">
                  <c:v>38.7757214000003</c:v>
                </c:pt>
                <c:pt idx="32">
                  <c:v>39.222809399998368</c:v>
                </c:pt>
                <c:pt idx="33">
                  <c:v>39.673106599999301</c:v>
                </c:pt>
                <c:pt idx="34">
                  <c:v>40.126612999999459</c:v>
                </c:pt>
                <c:pt idx="35">
                  <c:v>40.583328599998822</c:v>
                </c:pt>
                <c:pt idx="36">
                  <c:v>41.04325339999923</c:v>
                </c:pt>
                <c:pt idx="37">
                  <c:v>41.506387399999767</c:v>
                </c:pt>
                <c:pt idx="38">
                  <c:v>41.972730599999522</c:v>
                </c:pt>
                <c:pt idx="39">
                  <c:v>42.442282999999406</c:v>
                </c:pt>
                <c:pt idx="40">
                  <c:v>42.915044599999398</c:v>
                </c:pt>
                <c:pt idx="41">
                  <c:v>43.39101539999956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76A-45CB-ABF0-31CC21B371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0386216"/>
        <c:axId val="2110394776"/>
      </c:scatterChart>
      <c:valAx>
        <c:axId val="2110386216"/>
        <c:scaling>
          <c:orientation val="minMax"/>
          <c:max val="2011"/>
          <c:min val="1970"/>
        </c:scaling>
        <c:delete val="0"/>
        <c:axPos val="b"/>
        <c:title>
          <c:tx>
            <c:rich>
              <a:bodyPr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rgbClr val="00663E"/>
            </a:solidFill>
          </a:ln>
        </c:spPr>
        <c:txPr>
          <a:bodyPr/>
          <a:lstStyle/>
          <a:p>
            <a:pPr>
              <a:defRPr sz="1300">
                <a:solidFill>
                  <a:srgbClr val="00663E"/>
                </a:solidFill>
              </a:defRPr>
            </a:pPr>
            <a:endParaRPr lang="en-US"/>
          </a:p>
        </c:txPr>
        <c:crossAx val="2110394776"/>
        <c:crosses val="autoZero"/>
        <c:crossBetween val="midCat"/>
      </c:valAx>
      <c:valAx>
        <c:axId val="2110394776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Yield,</a:t>
                </a:r>
                <a:r>
                  <a:rPr lang="en-US" sz="1200" b="0" baseline="0" dirty="0">
                    <a:solidFill>
                      <a:srgbClr val="00663E"/>
                    </a:solidFill>
                  </a:rPr>
                  <a:t> </a:t>
                </a:r>
                <a:r>
                  <a:rPr lang="en-US" sz="1200" b="0" baseline="0" dirty="0" err="1">
                    <a:solidFill>
                      <a:srgbClr val="00663E"/>
                    </a:solidFill>
                  </a:rPr>
                  <a:t>bu</a:t>
                </a:r>
                <a:r>
                  <a:rPr lang="en-US" sz="1200" b="0" baseline="0" dirty="0">
                    <a:solidFill>
                      <a:srgbClr val="00663E"/>
                    </a:solidFill>
                  </a:rPr>
                  <a:t>/acre</a:t>
                </a:r>
                <a:endParaRPr lang="en-US" sz="1200" b="0" dirty="0">
                  <a:solidFill>
                    <a:srgbClr val="00663E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2.69166354205699E-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00663E"/>
            </a:solidFill>
          </a:ln>
        </c:spPr>
        <c:txPr>
          <a:bodyPr/>
          <a:lstStyle/>
          <a:p>
            <a:pPr>
              <a:defRPr sz="1300">
                <a:solidFill>
                  <a:srgbClr val="00663E"/>
                </a:solidFill>
              </a:defRPr>
            </a:pPr>
            <a:endParaRPr lang="en-US"/>
          </a:p>
        </c:txPr>
        <c:crossAx val="2110386216"/>
        <c:crosses val="autoZero"/>
        <c:crossBetween val="midCat"/>
      </c:valAx>
    </c:plotArea>
    <c:legend>
      <c:legendPos val="t"/>
      <c:layout>
        <c:manualLayout>
          <c:xMode val="edge"/>
          <c:yMode val="edge"/>
          <c:x val="8.7345691163604494E-2"/>
          <c:y val="4.7645450568678797E-2"/>
          <c:w val="0.85987654320987805"/>
          <c:h val="5.4561579802524802E-2"/>
        </c:manualLayout>
      </c:layout>
      <c:overlay val="0"/>
      <c:txPr>
        <a:bodyPr/>
        <a:lstStyle/>
        <a:p>
          <a:pPr>
            <a:defRPr sz="1200">
              <a:solidFill>
                <a:srgbClr val="00663E"/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9071400797123E-2"/>
          <c:y val="0.10148211473565801"/>
          <c:w val="0.87380273646350104"/>
          <c:h val="0.76036775403074597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OH</c:v>
                </c:pt>
              </c:strCache>
            </c:strRef>
          </c:tx>
          <c:spPr>
            <a:ln w="76200">
              <a:solidFill>
                <a:srgbClr val="4FA735"/>
              </a:solidFill>
            </a:ln>
          </c:spPr>
          <c:marker>
            <c:symbol val="diamond"/>
            <c:size val="4"/>
            <c:spPr>
              <a:solidFill>
                <a:srgbClr val="4FA735"/>
              </a:solidFill>
              <a:ln>
                <a:noFill/>
              </a:ln>
            </c:spPr>
          </c:marker>
          <c:xVal>
            <c:numRef>
              <c:f>Sheet1!$A$2:$A$43</c:f>
              <c:numCache>
                <c:formatCode>General</c:formatCode>
                <c:ptCount val="42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</c:numCache>
            </c:numRef>
          </c:xVal>
          <c:yVal>
            <c:numRef>
              <c:f>Sheet1!$B$2:$B$43</c:f>
              <c:numCache>
                <c:formatCode>General</c:formatCode>
                <c:ptCount val="42"/>
                <c:pt idx="0">
                  <c:v>38.644518272425337</c:v>
                </c:pt>
                <c:pt idx="1">
                  <c:v>39.397050482132727</c:v>
                </c:pt>
                <c:pt idx="2">
                  <c:v>40.149582691840124</c:v>
                </c:pt>
                <c:pt idx="3">
                  <c:v>40.902114901547762</c:v>
                </c:pt>
                <c:pt idx="4">
                  <c:v>41.654647111255123</c:v>
                </c:pt>
                <c:pt idx="5">
                  <c:v>42.407179320962769</c:v>
                </c:pt>
                <c:pt idx="6">
                  <c:v>43.159711530670172</c:v>
                </c:pt>
                <c:pt idx="7">
                  <c:v>43.912243740377548</c:v>
                </c:pt>
                <c:pt idx="8">
                  <c:v>44.6647759500852</c:v>
                </c:pt>
                <c:pt idx="9">
                  <c:v>45.41730815979254</c:v>
                </c:pt>
                <c:pt idx="10">
                  <c:v>46.16984036949998</c:v>
                </c:pt>
                <c:pt idx="11">
                  <c:v>46.922372579207597</c:v>
                </c:pt>
                <c:pt idx="12">
                  <c:v>47.674904788915001</c:v>
                </c:pt>
                <c:pt idx="13">
                  <c:v>48.427436998622397</c:v>
                </c:pt>
                <c:pt idx="14">
                  <c:v>49.179969208330022</c:v>
                </c:pt>
                <c:pt idx="15">
                  <c:v>49.932501418037397</c:v>
                </c:pt>
                <c:pt idx="16">
                  <c:v>50.685033627745042</c:v>
                </c:pt>
                <c:pt idx="17">
                  <c:v>51.437565837452418</c:v>
                </c:pt>
                <c:pt idx="18">
                  <c:v>52.190098047159857</c:v>
                </c:pt>
                <c:pt idx="19">
                  <c:v>52.942630256867453</c:v>
                </c:pt>
                <c:pt idx="20">
                  <c:v>53.695162466574878</c:v>
                </c:pt>
                <c:pt idx="21">
                  <c:v>54.447694676282218</c:v>
                </c:pt>
                <c:pt idx="22">
                  <c:v>55.200226885989899</c:v>
                </c:pt>
                <c:pt idx="23">
                  <c:v>55.952759095697253</c:v>
                </c:pt>
                <c:pt idx="24">
                  <c:v>56.705291305404671</c:v>
                </c:pt>
                <c:pt idx="25">
                  <c:v>57.45782351511226</c:v>
                </c:pt>
                <c:pt idx="26">
                  <c:v>58.210355724819699</c:v>
                </c:pt>
                <c:pt idx="27">
                  <c:v>58.962887934527089</c:v>
                </c:pt>
                <c:pt idx="28">
                  <c:v>59.715420144234713</c:v>
                </c:pt>
                <c:pt idx="29">
                  <c:v>60.467952353942103</c:v>
                </c:pt>
                <c:pt idx="30">
                  <c:v>61.22048456364972</c:v>
                </c:pt>
                <c:pt idx="31">
                  <c:v>61.973016773357116</c:v>
                </c:pt>
                <c:pt idx="32">
                  <c:v>62.725548983064542</c:v>
                </c:pt>
                <c:pt idx="33">
                  <c:v>63.478081192772137</c:v>
                </c:pt>
                <c:pt idx="34">
                  <c:v>64.230613402479563</c:v>
                </c:pt>
                <c:pt idx="35">
                  <c:v>64.983145612186917</c:v>
                </c:pt>
                <c:pt idx="36">
                  <c:v>65.735677821894541</c:v>
                </c:pt>
                <c:pt idx="37">
                  <c:v>66.488210031601952</c:v>
                </c:pt>
                <c:pt idx="38">
                  <c:v>67.240742241309363</c:v>
                </c:pt>
                <c:pt idx="39">
                  <c:v>67.993274451017001</c:v>
                </c:pt>
                <c:pt idx="40">
                  <c:v>68.745806660724384</c:v>
                </c:pt>
                <c:pt idx="41">
                  <c:v>69.498338870431951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E02-4E85-9AD0-CD70633D68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US</c:v>
                </c:pt>
              </c:strCache>
            </c:strRef>
          </c:tx>
          <c:spPr>
            <a:ln w="76200">
              <a:solidFill>
                <a:srgbClr val="B5D7E4"/>
              </a:solidFill>
            </a:ln>
          </c:spPr>
          <c:marker>
            <c:symbol val="square"/>
            <c:size val="4"/>
            <c:spPr>
              <a:solidFill>
                <a:srgbClr val="B5D7E4"/>
              </a:solidFill>
              <a:ln>
                <a:noFill/>
              </a:ln>
            </c:spPr>
          </c:marker>
          <c:xVal>
            <c:numRef>
              <c:f>Sheet1!$A$2:$A$43</c:f>
              <c:numCache>
                <c:formatCode>General</c:formatCode>
                <c:ptCount val="42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</c:numCache>
            </c:numRef>
          </c:xVal>
          <c:yVal>
            <c:numRef>
              <c:f>Sheet1!$C$2:$C$43</c:f>
              <c:numCache>
                <c:formatCode>General</c:formatCode>
                <c:ptCount val="42"/>
                <c:pt idx="0">
                  <c:v>28.593760599999769</c:v>
                </c:pt>
                <c:pt idx="1">
                  <c:v>29.0174546999997</c:v>
                </c:pt>
                <c:pt idx="2">
                  <c:v>29.439708399999741</c:v>
                </c:pt>
                <c:pt idx="3">
                  <c:v>29.860521699999929</c:v>
                </c:pt>
                <c:pt idx="4">
                  <c:v>30.27989459999981</c:v>
                </c:pt>
                <c:pt idx="5">
                  <c:v>30.69782709999982</c:v>
                </c:pt>
                <c:pt idx="6">
                  <c:v>31.11431919999951</c:v>
                </c:pt>
                <c:pt idx="7">
                  <c:v>31.52937089999978</c:v>
                </c:pt>
                <c:pt idx="8">
                  <c:v>31.942982199999729</c:v>
                </c:pt>
                <c:pt idx="9">
                  <c:v>32.35515309999937</c:v>
                </c:pt>
                <c:pt idx="10">
                  <c:v>32.765883599999597</c:v>
                </c:pt>
                <c:pt idx="11">
                  <c:v>33.175173699999512</c:v>
                </c:pt>
                <c:pt idx="12">
                  <c:v>33.583023399999099</c:v>
                </c:pt>
                <c:pt idx="13">
                  <c:v>33.98943269999927</c:v>
                </c:pt>
                <c:pt idx="14">
                  <c:v>34.394401599999107</c:v>
                </c:pt>
                <c:pt idx="15">
                  <c:v>34.797930099999128</c:v>
                </c:pt>
                <c:pt idx="16">
                  <c:v>35.200018200000173</c:v>
                </c:pt>
                <c:pt idx="17">
                  <c:v>35.600665899999967</c:v>
                </c:pt>
                <c:pt idx="18">
                  <c:v>35.999873199999911</c:v>
                </c:pt>
                <c:pt idx="19">
                  <c:v>36.39764009999999</c:v>
                </c:pt>
                <c:pt idx="20">
                  <c:v>36.793966599999763</c:v>
                </c:pt>
                <c:pt idx="21">
                  <c:v>37.188852699999643</c:v>
                </c:pt>
                <c:pt idx="22">
                  <c:v>37.582298399999672</c:v>
                </c:pt>
                <c:pt idx="23">
                  <c:v>37.974303699999837</c:v>
                </c:pt>
                <c:pt idx="24">
                  <c:v>38.364868599999653</c:v>
                </c:pt>
                <c:pt idx="25">
                  <c:v>38.753993099999647</c:v>
                </c:pt>
                <c:pt idx="26">
                  <c:v>39.141677199999307</c:v>
                </c:pt>
                <c:pt idx="27">
                  <c:v>39.527920899999572</c:v>
                </c:pt>
                <c:pt idx="28">
                  <c:v>39.912724199999502</c:v>
                </c:pt>
                <c:pt idx="29">
                  <c:v>40.296087099999554</c:v>
                </c:pt>
                <c:pt idx="30">
                  <c:v>40.678009599999307</c:v>
                </c:pt>
                <c:pt idx="31">
                  <c:v>41.058491699999188</c:v>
                </c:pt>
                <c:pt idx="32">
                  <c:v>41.437533399999211</c:v>
                </c:pt>
                <c:pt idx="33">
                  <c:v>41.815134699999348</c:v>
                </c:pt>
                <c:pt idx="34">
                  <c:v>42.191295600000103</c:v>
                </c:pt>
                <c:pt idx="35">
                  <c:v>42.566016100000077</c:v>
                </c:pt>
                <c:pt idx="36">
                  <c:v>42.939296199999717</c:v>
                </c:pt>
                <c:pt idx="37">
                  <c:v>43.311135899999961</c:v>
                </c:pt>
                <c:pt idx="38">
                  <c:v>43.681535199999878</c:v>
                </c:pt>
                <c:pt idx="39">
                  <c:v>44.050494099999909</c:v>
                </c:pt>
                <c:pt idx="40">
                  <c:v>44.418012599999663</c:v>
                </c:pt>
                <c:pt idx="41">
                  <c:v>44.784090699999517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E02-4E85-9AD0-CD70633D68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0611768"/>
        <c:axId val="2110620424"/>
      </c:scatterChart>
      <c:valAx>
        <c:axId val="2110611768"/>
        <c:scaling>
          <c:orientation val="minMax"/>
          <c:max val="2011"/>
          <c:min val="1970"/>
        </c:scaling>
        <c:delete val="0"/>
        <c:axPos val="b"/>
        <c:title>
          <c:tx>
            <c:rich>
              <a:bodyPr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rgbClr val="00663E"/>
            </a:solidFill>
          </a:ln>
        </c:spPr>
        <c:txPr>
          <a:bodyPr/>
          <a:lstStyle/>
          <a:p>
            <a:pPr>
              <a:defRPr sz="1300">
                <a:solidFill>
                  <a:srgbClr val="00663E"/>
                </a:solidFill>
              </a:defRPr>
            </a:pPr>
            <a:endParaRPr lang="en-US"/>
          </a:p>
        </c:txPr>
        <c:crossAx val="2110620424"/>
        <c:crosses val="autoZero"/>
        <c:crossBetween val="midCat"/>
      </c:valAx>
      <c:valAx>
        <c:axId val="2110620424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Yield,</a:t>
                </a:r>
                <a:r>
                  <a:rPr lang="en-US" sz="1200" b="0" baseline="0" dirty="0">
                    <a:solidFill>
                      <a:srgbClr val="00663E"/>
                    </a:solidFill>
                  </a:rPr>
                  <a:t> </a:t>
                </a:r>
                <a:r>
                  <a:rPr lang="en-US" sz="1200" b="0" baseline="0" dirty="0" err="1">
                    <a:solidFill>
                      <a:srgbClr val="00663E"/>
                    </a:solidFill>
                  </a:rPr>
                  <a:t>bu</a:t>
                </a:r>
                <a:r>
                  <a:rPr lang="en-US" sz="1200" b="0" baseline="0" dirty="0">
                    <a:solidFill>
                      <a:srgbClr val="00663E"/>
                    </a:solidFill>
                  </a:rPr>
                  <a:t>/acre</a:t>
                </a:r>
                <a:endParaRPr lang="en-US" sz="1200" b="0" dirty="0">
                  <a:solidFill>
                    <a:srgbClr val="00663E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2.69166354205699E-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00663E"/>
            </a:solidFill>
          </a:ln>
        </c:spPr>
        <c:txPr>
          <a:bodyPr/>
          <a:lstStyle/>
          <a:p>
            <a:pPr>
              <a:defRPr sz="1300">
                <a:solidFill>
                  <a:srgbClr val="00663E"/>
                </a:solidFill>
              </a:defRPr>
            </a:pPr>
            <a:endParaRPr lang="en-US"/>
          </a:p>
        </c:txPr>
        <c:crossAx val="2110611768"/>
        <c:crosses val="autoZero"/>
        <c:crossBetween val="midCat"/>
      </c:valAx>
    </c:plotArea>
    <c:legend>
      <c:legendPos val="t"/>
      <c:layout>
        <c:manualLayout>
          <c:xMode val="edge"/>
          <c:yMode val="edge"/>
          <c:x val="8.7345691163604494E-2"/>
          <c:y val="4.5330635753864097E-2"/>
          <c:w val="0.85987654320987805"/>
          <c:h val="5.4561579802524802E-2"/>
        </c:manualLayout>
      </c:layout>
      <c:overlay val="0"/>
      <c:txPr>
        <a:bodyPr/>
        <a:lstStyle/>
        <a:p>
          <a:pPr>
            <a:defRPr sz="1200">
              <a:solidFill>
                <a:srgbClr val="00663E"/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9071400797123E-2"/>
          <c:y val="0.10148211473565801"/>
          <c:w val="0.87380273646350104"/>
          <c:h val="0.76036775403074597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OH</c:v>
                </c:pt>
              </c:strCache>
            </c:strRef>
          </c:tx>
          <c:spPr>
            <a:ln w="76200">
              <a:solidFill>
                <a:srgbClr val="4FA735"/>
              </a:solidFill>
            </a:ln>
          </c:spPr>
          <c:marker>
            <c:symbol val="diamond"/>
            <c:size val="4"/>
            <c:spPr>
              <a:solidFill>
                <a:srgbClr val="4FA735"/>
              </a:solidFill>
              <a:ln>
                <a:noFill/>
              </a:ln>
            </c:spPr>
          </c:marker>
          <c:xVal>
            <c:numRef>
              <c:f>Sheet1!$A$2:$A$43</c:f>
              <c:numCache>
                <c:formatCode>General</c:formatCode>
                <c:ptCount val="42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</c:numCache>
            </c:numRef>
          </c:xVal>
          <c:yVal>
            <c:numRef>
              <c:f>Sheet1!$B$2:$B$43</c:f>
              <c:numCache>
                <c:formatCode>General</c:formatCode>
                <c:ptCount val="42"/>
                <c:pt idx="0">
                  <c:v>27.359316621812699</c:v>
                </c:pt>
                <c:pt idx="1">
                  <c:v>27.77835763083726</c:v>
                </c:pt>
                <c:pt idx="2">
                  <c:v>28.197398639861721</c:v>
                </c:pt>
                <c:pt idx="3">
                  <c:v>28.616439648886281</c:v>
                </c:pt>
                <c:pt idx="4">
                  <c:v>29.035480657910849</c:v>
                </c:pt>
                <c:pt idx="5">
                  <c:v>29.45452166693542</c:v>
                </c:pt>
                <c:pt idx="6">
                  <c:v>29.873562675959871</c:v>
                </c:pt>
                <c:pt idx="7">
                  <c:v>30.292603684984439</c:v>
                </c:pt>
                <c:pt idx="8">
                  <c:v>30.71164469400901</c:v>
                </c:pt>
                <c:pt idx="9">
                  <c:v>31.130685703033471</c:v>
                </c:pt>
                <c:pt idx="10">
                  <c:v>31.549726712058028</c:v>
                </c:pt>
                <c:pt idx="11">
                  <c:v>31.9687677210826</c:v>
                </c:pt>
                <c:pt idx="12">
                  <c:v>32.387808730107153</c:v>
                </c:pt>
                <c:pt idx="13">
                  <c:v>32.806849739131607</c:v>
                </c:pt>
                <c:pt idx="14">
                  <c:v>33.225890748156203</c:v>
                </c:pt>
                <c:pt idx="15">
                  <c:v>33.644931757180757</c:v>
                </c:pt>
                <c:pt idx="16">
                  <c:v>34.063972766205211</c:v>
                </c:pt>
                <c:pt idx="17">
                  <c:v>34.483013775229779</c:v>
                </c:pt>
                <c:pt idx="18">
                  <c:v>34.902054784254346</c:v>
                </c:pt>
                <c:pt idx="19">
                  <c:v>35.321095793278907</c:v>
                </c:pt>
                <c:pt idx="20">
                  <c:v>35.740136802303368</c:v>
                </c:pt>
                <c:pt idx="21">
                  <c:v>36.159177811327943</c:v>
                </c:pt>
                <c:pt idx="22">
                  <c:v>36.578218820352511</c:v>
                </c:pt>
                <c:pt idx="23">
                  <c:v>36.997259829376958</c:v>
                </c:pt>
                <c:pt idx="24">
                  <c:v>37.416300838401533</c:v>
                </c:pt>
                <c:pt idx="25">
                  <c:v>37.835341847426101</c:v>
                </c:pt>
                <c:pt idx="26">
                  <c:v>38.254382856450647</c:v>
                </c:pt>
                <c:pt idx="27">
                  <c:v>38.673423865475122</c:v>
                </c:pt>
                <c:pt idx="28">
                  <c:v>39.092464874499683</c:v>
                </c:pt>
                <c:pt idx="29">
                  <c:v>39.511505883524251</c:v>
                </c:pt>
                <c:pt idx="30">
                  <c:v>39.930546892548819</c:v>
                </c:pt>
                <c:pt idx="31">
                  <c:v>40.349587901573258</c:v>
                </c:pt>
                <c:pt idx="32">
                  <c:v>40.768628910597862</c:v>
                </c:pt>
                <c:pt idx="33">
                  <c:v>41.187669919622387</c:v>
                </c:pt>
                <c:pt idx="34">
                  <c:v>41.606710928646862</c:v>
                </c:pt>
                <c:pt idx="35">
                  <c:v>42.025751937671437</c:v>
                </c:pt>
                <c:pt idx="36">
                  <c:v>42.444792946695998</c:v>
                </c:pt>
                <c:pt idx="37">
                  <c:v>42.863833955720551</c:v>
                </c:pt>
                <c:pt idx="38">
                  <c:v>43.282874964745012</c:v>
                </c:pt>
                <c:pt idx="39">
                  <c:v>43.701915973769587</c:v>
                </c:pt>
                <c:pt idx="40">
                  <c:v>44.120956982794162</c:v>
                </c:pt>
                <c:pt idx="41">
                  <c:v>44.539997991818588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5A4-4C1E-B5C1-DE5DAA292B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US</c:v>
                </c:pt>
              </c:strCache>
            </c:strRef>
          </c:tx>
          <c:spPr>
            <a:ln w="76200">
              <a:solidFill>
                <a:srgbClr val="B5D7E4"/>
              </a:solidFill>
            </a:ln>
          </c:spPr>
          <c:marker>
            <c:symbol val="square"/>
            <c:size val="4"/>
            <c:spPr>
              <a:solidFill>
                <a:srgbClr val="B5D7E4"/>
              </a:solidFill>
              <a:ln>
                <a:noFill/>
              </a:ln>
            </c:spPr>
          </c:marker>
          <c:xVal>
            <c:numRef>
              <c:f>Sheet1!$A$2:$A$43</c:f>
              <c:numCache>
                <c:formatCode>General</c:formatCode>
                <c:ptCount val="42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</c:numCache>
            </c:numRef>
          </c:xVal>
          <c:yVal>
            <c:numRef>
              <c:f>Sheet1!$C$2:$C$43</c:f>
              <c:numCache>
                <c:formatCode>General</c:formatCode>
                <c:ptCount val="42"/>
                <c:pt idx="0">
                  <c:v>23.373320368101989</c:v>
                </c:pt>
                <c:pt idx="1">
                  <c:v>23.764168953182661</c:v>
                </c:pt>
                <c:pt idx="2">
                  <c:v>24.15501753826322</c:v>
                </c:pt>
                <c:pt idx="3">
                  <c:v>24.545866123343899</c:v>
                </c:pt>
                <c:pt idx="4">
                  <c:v>24.936714708424571</c:v>
                </c:pt>
                <c:pt idx="5">
                  <c:v>25.327563293505129</c:v>
                </c:pt>
                <c:pt idx="6">
                  <c:v>25.718411878585801</c:v>
                </c:pt>
                <c:pt idx="7">
                  <c:v>26.109260463666381</c:v>
                </c:pt>
                <c:pt idx="8">
                  <c:v>26.500109048747039</c:v>
                </c:pt>
                <c:pt idx="9">
                  <c:v>26.890957633827611</c:v>
                </c:pt>
                <c:pt idx="10">
                  <c:v>27.28180621890829</c:v>
                </c:pt>
                <c:pt idx="11">
                  <c:v>27.672654803988959</c:v>
                </c:pt>
                <c:pt idx="12">
                  <c:v>28.06350338906952</c:v>
                </c:pt>
                <c:pt idx="13">
                  <c:v>28.4543519741502</c:v>
                </c:pt>
                <c:pt idx="14">
                  <c:v>28.845200559230751</c:v>
                </c:pt>
                <c:pt idx="15">
                  <c:v>29.23604914431143</c:v>
                </c:pt>
                <c:pt idx="16">
                  <c:v>29.626897729392009</c:v>
                </c:pt>
                <c:pt idx="17">
                  <c:v>30.017746314472671</c:v>
                </c:pt>
                <c:pt idx="18">
                  <c:v>30.408594899553339</c:v>
                </c:pt>
                <c:pt idx="19">
                  <c:v>30.799443484633901</c:v>
                </c:pt>
                <c:pt idx="20">
                  <c:v>31.190292069714602</c:v>
                </c:pt>
                <c:pt idx="21">
                  <c:v>31.581140654795139</c:v>
                </c:pt>
                <c:pt idx="22">
                  <c:v>31.971989239875821</c:v>
                </c:pt>
                <c:pt idx="23">
                  <c:v>32.362837824956387</c:v>
                </c:pt>
                <c:pt idx="24">
                  <c:v>32.753686410037041</c:v>
                </c:pt>
                <c:pt idx="25">
                  <c:v>33.144534995117738</c:v>
                </c:pt>
                <c:pt idx="26">
                  <c:v>33.5353835801983</c:v>
                </c:pt>
                <c:pt idx="27">
                  <c:v>33.926232165278982</c:v>
                </c:pt>
                <c:pt idx="28">
                  <c:v>34.317080750359509</c:v>
                </c:pt>
                <c:pt idx="29">
                  <c:v>34.707929335440213</c:v>
                </c:pt>
                <c:pt idx="30">
                  <c:v>35.098777920520902</c:v>
                </c:pt>
                <c:pt idx="31">
                  <c:v>35.489626505601422</c:v>
                </c:pt>
                <c:pt idx="32">
                  <c:v>35.880475090682097</c:v>
                </c:pt>
                <c:pt idx="33">
                  <c:v>36.271323675762659</c:v>
                </c:pt>
                <c:pt idx="34">
                  <c:v>36.662172260843363</c:v>
                </c:pt>
                <c:pt idx="35">
                  <c:v>37.053020845923932</c:v>
                </c:pt>
                <c:pt idx="36">
                  <c:v>37.443869431004572</c:v>
                </c:pt>
                <c:pt idx="37">
                  <c:v>37.834718016085283</c:v>
                </c:pt>
                <c:pt idx="38">
                  <c:v>38.225566601165852</c:v>
                </c:pt>
                <c:pt idx="39">
                  <c:v>38.616415186246492</c:v>
                </c:pt>
                <c:pt idx="40">
                  <c:v>39.007263771327047</c:v>
                </c:pt>
                <c:pt idx="41">
                  <c:v>39.398112356407772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5A4-4C1E-B5C1-DE5DAA292B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0670536"/>
        <c:axId val="2110676488"/>
      </c:scatterChart>
      <c:scatterChart>
        <c:scatterStyle val="lineMarker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OH-Total</c:v>
                </c:pt>
              </c:strCache>
            </c:strRef>
          </c:tx>
          <c:spPr>
            <a:ln w="76200"/>
          </c:spPr>
          <c:marker>
            <c:symbol val="triangle"/>
            <c:size val="2"/>
          </c:marker>
          <c:xVal>
            <c:numRef>
              <c:f>Sheet1!$A$2:$A$43</c:f>
              <c:numCache>
                <c:formatCode>General</c:formatCode>
                <c:ptCount val="42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</c:numCache>
            </c:numRef>
          </c:xVal>
          <c:yVal>
            <c:numRef>
              <c:f>Sheet1!$D$2:$D$43</c:f>
              <c:numCache>
                <c:formatCode>General</c:formatCode>
                <c:ptCount val="42"/>
                <c:pt idx="0">
                  <c:v>140.5699767989536</c:v>
                </c:pt>
                <c:pt idx="1">
                  <c:v>142.6311214534085</c:v>
                </c:pt>
                <c:pt idx="2">
                  <c:v>144.69226610786339</c:v>
                </c:pt>
                <c:pt idx="3">
                  <c:v>146.75341076231771</c:v>
                </c:pt>
                <c:pt idx="4">
                  <c:v>148.81455541677261</c:v>
                </c:pt>
                <c:pt idx="5">
                  <c:v>150.8757000712271</c:v>
                </c:pt>
                <c:pt idx="6">
                  <c:v>152.93684472568199</c:v>
                </c:pt>
                <c:pt idx="7">
                  <c:v>154.997989380137</c:v>
                </c:pt>
                <c:pt idx="8">
                  <c:v>157.05913403459141</c:v>
                </c:pt>
                <c:pt idx="9">
                  <c:v>159.12027868904619</c:v>
                </c:pt>
                <c:pt idx="10">
                  <c:v>161.18142334350071</c:v>
                </c:pt>
                <c:pt idx="11">
                  <c:v>163.2425679979556</c:v>
                </c:pt>
                <c:pt idx="12">
                  <c:v>165.30371265241001</c:v>
                </c:pt>
                <c:pt idx="13">
                  <c:v>167.36485730686499</c:v>
                </c:pt>
                <c:pt idx="14">
                  <c:v>169.4260019613198</c:v>
                </c:pt>
                <c:pt idx="15">
                  <c:v>171.48714661577429</c:v>
                </c:pt>
                <c:pt idx="16">
                  <c:v>173.54829127022921</c:v>
                </c:pt>
                <c:pt idx="17">
                  <c:v>175.60943592468359</c:v>
                </c:pt>
                <c:pt idx="18">
                  <c:v>177.67058057913789</c:v>
                </c:pt>
                <c:pt idx="19">
                  <c:v>179.73172523359341</c:v>
                </c:pt>
                <c:pt idx="20">
                  <c:v>181.79286988804779</c:v>
                </c:pt>
                <c:pt idx="21">
                  <c:v>183.8540145425022</c:v>
                </c:pt>
                <c:pt idx="22">
                  <c:v>185.91515919695749</c:v>
                </c:pt>
                <c:pt idx="23">
                  <c:v>187.97630385141201</c:v>
                </c:pt>
                <c:pt idx="24">
                  <c:v>190.03744850586651</c:v>
                </c:pt>
                <c:pt idx="25">
                  <c:v>192.09859316032171</c:v>
                </c:pt>
                <c:pt idx="26">
                  <c:v>194.15973781477621</c:v>
                </c:pt>
                <c:pt idx="27">
                  <c:v>196.22088246923059</c:v>
                </c:pt>
                <c:pt idx="28">
                  <c:v>198.2820271236852</c:v>
                </c:pt>
                <c:pt idx="29">
                  <c:v>200.34317177814029</c:v>
                </c:pt>
                <c:pt idx="30">
                  <c:v>202.40431643259501</c:v>
                </c:pt>
                <c:pt idx="31">
                  <c:v>204.46546108704939</c:v>
                </c:pt>
                <c:pt idx="32">
                  <c:v>206.5266057415046</c:v>
                </c:pt>
                <c:pt idx="33">
                  <c:v>208.5877503959592</c:v>
                </c:pt>
                <c:pt idx="34">
                  <c:v>210.64889505041361</c:v>
                </c:pt>
                <c:pt idx="35">
                  <c:v>212.71003970486791</c:v>
                </c:pt>
                <c:pt idx="36">
                  <c:v>214.77118435932331</c:v>
                </c:pt>
                <c:pt idx="37">
                  <c:v>216.83232901377789</c:v>
                </c:pt>
                <c:pt idx="38">
                  <c:v>218.89347366823219</c:v>
                </c:pt>
                <c:pt idx="39">
                  <c:v>220.95461832268759</c:v>
                </c:pt>
                <c:pt idx="40">
                  <c:v>223.01576297714189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75A4-4C1E-B5C1-DE5DAA292B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0688680"/>
        <c:axId val="2110682600"/>
      </c:scatterChart>
      <c:valAx>
        <c:axId val="2110670536"/>
        <c:scaling>
          <c:orientation val="minMax"/>
          <c:max val="2011"/>
          <c:min val="1970"/>
        </c:scaling>
        <c:delete val="0"/>
        <c:axPos val="b"/>
        <c:title>
          <c:tx>
            <c:rich>
              <a:bodyPr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rgbClr val="00663E"/>
            </a:solidFill>
          </a:ln>
        </c:spPr>
        <c:txPr>
          <a:bodyPr/>
          <a:lstStyle/>
          <a:p>
            <a:pPr>
              <a:defRPr sz="1300">
                <a:solidFill>
                  <a:srgbClr val="00663E"/>
                </a:solidFill>
              </a:defRPr>
            </a:pPr>
            <a:endParaRPr lang="en-US"/>
          </a:p>
        </c:txPr>
        <c:crossAx val="2110676488"/>
        <c:crosses val="autoZero"/>
        <c:crossBetween val="midCat"/>
      </c:valAx>
      <c:valAx>
        <c:axId val="2110676488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baseline="0" dirty="0">
                    <a:solidFill>
                      <a:srgbClr val="00663E"/>
                    </a:solidFill>
                  </a:rPr>
                  <a:t>P2O5 removal, lb/acre</a:t>
                </a:r>
                <a:endParaRPr lang="en-US" sz="1200" b="0" dirty="0">
                  <a:solidFill>
                    <a:srgbClr val="00663E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2.69166354205699E-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00663E"/>
            </a:solidFill>
          </a:ln>
        </c:spPr>
        <c:txPr>
          <a:bodyPr/>
          <a:lstStyle/>
          <a:p>
            <a:pPr>
              <a:defRPr sz="1300">
                <a:solidFill>
                  <a:srgbClr val="00663E"/>
                </a:solidFill>
              </a:defRPr>
            </a:pPr>
            <a:endParaRPr lang="en-US"/>
          </a:p>
        </c:txPr>
        <c:crossAx val="2110670536"/>
        <c:crosses val="autoZero"/>
        <c:crossBetween val="midCat"/>
      </c:valAx>
      <c:valAx>
        <c:axId val="2110682600"/>
        <c:scaling>
          <c:orientation val="minMax"/>
        </c:scaling>
        <c:delete val="0"/>
        <c:axPos val="r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Total P2O5 removal, tons</a:t>
                </a:r>
                <a:r>
                  <a:rPr lang="en-US" sz="1200" b="0" baseline="0" dirty="0">
                    <a:solidFill>
                      <a:srgbClr val="00663E"/>
                    </a:solidFill>
                  </a:rPr>
                  <a:t> x 1000</a:t>
                </a:r>
                <a:endParaRPr lang="en-US" sz="1200" b="0" dirty="0">
                  <a:solidFill>
                    <a:srgbClr val="00663E"/>
                  </a:solidFill>
                </a:endParaRPr>
              </a:p>
            </c:rich>
          </c:tx>
          <c:layout>
            <c:manualLayout>
              <c:xMode val="edge"/>
              <c:yMode val="edge"/>
              <c:x val="0.88097911198600198"/>
              <c:y val="5.3167833187519101E-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00663E"/>
            </a:solidFill>
          </a:ln>
        </c:spPr>
        <c:txPr>
          <a:bodyPr/>
          <a:lstStyle/>
          <a:p>
            <a:pPr>
              <a:defRPr sz="1300">
                <a:solidFill>
                  <a:srgbClr val="00663E"/>
                </a:solidFill>
              </a:defRPr>
            </a:pPr>
            <a:endParaRPr lang="en-US"/>
          </a:p>
        </c:txPr>
        <c:crossAx val="2110688680"/>
        <c:crosses val="max"/>
        <c:crossBetween val="midCat"/>
      </c:valAx>
      <c:valAx>
        <c:axId val="21106886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2110682600"/>
        <c:crosses val="autoZero"/>
        <c:crossBetween val="midCat"/>
      </c:valAx>
    </c:plotArea>
    <c:legend>
      <c:legendPos val="t"/>
      <c:layout>
        <c:manualLayout>
          <c:xMode val="edge"/>
          <c:yMode val="edge"/>
          <c:x val="0.376851815398075"/>
          <c:y val="4.5714311752697599E-2"/>
          <c:w val="0.25669171041119798"/>
          <c:h val="4.4620151647710701E-2"/>
        </c:manualLayout>
      </c:layout>
      <c:overlay val="0"/>
      <c:txPr>
        <a:bodyPr/>
        <a:lstStyle/>
        <a:p>
          <a:pPr>
            <a:defRPr sz="1200">
              <a:solidFill>
                <a:srgbClr val="00663E"/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9071400797123E-2"/>
          <c:y val="0.10148211473565801"/>
          <c:w val="0.87380273646350204"/>
          <c:h val="0.76036775403074597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OH</c:v>
                </c:pt>
              </c:strCache>
            </c:strRef>
          </c:tx>
          <c:spPr>
            <a:ln w="76200">
              <a:solidFill>
                <a:srgbClr val="4FA735"/>
              </a:solidFill>
            </a:ln>
          </c:spPr>
          <c:marker>
            <c:symbol val="diamond"/>
            <c:size val="4"/>
            <c:spPr>
              <a:solidFill>
                <a:srgbClr val="4FA735"/>
              </a:solidFill>
              <a:ln>
                <a:noFill/>
              </a:ln>
            </c:spPr>
          </c:marker>
          <c:xVal>
            <c:numRef>
              <c:f>Sheet1!$A$2:$A$43</c:f>
              <c:numCache>
                <c:formatCode>General</c:formatCode>
                <c:ptCount val="42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</c:numCache>
            </c:numRef>
          </c:xVal>
          <c:yVal>
            <c:numRef>
              <c:f>Sheet1!$B$2:$B$43</c:f>
              <c:numCache>
                <c:formatCode>General</c:formatCode>
                <c:ptCount val="42"/>
                <c:pt idx="0">
                  <c:v>43.509908508262548</c:v>
                </c:pt>
                <c:pt idx="1">
                  <c:v>44.024691028189068</c:v>
                </c:pt>
                <c:pt idx="2">
                  <c:v>44.539473548115438</c:v>
                </c:pt>
                <c:pt idx="3">
                  <c:v>45.054256068041909</c:v>
                </c:pt>
                <c:pt idx="4">
                  <c:v>45.569038587968407</c:v>
                </c:pt>
                <c:pt idx="5">
                  <c:v>46.083821107894757</c:v>
                </c:pt>
                <c:pt idx="6">
                  <c:v>46.598603627821262</c:v>
                </c:pt>
                <c:pt idx="7">
                  <c:v>47.113386147747747</c:v>
                </c:pt>
                <c:pt idx="8">
                  <c:v>47.628168667674117</c:v>
                </c:pt>
                <c:pt idx="9">
                  <c:v>48.142951187600588</c:v>
                </c:pt>
                <c:pt idx="10">
                  <c:v>48.657733707527093</c:v>
                </c:pt>
                <c:pt idx="11">
                  <c:v>49.172516227453471</c:v>
                </c:pt>
                <c:pt idx="12">
                  <c:v>49.687298747379948</c:v>
                </c:pt>
                <c:pt idx="13">
                  <c:v>50.202081267306397</c:v>
                </c:pt>
                <c:pt idx="14">
                  <c:v>50.716863787232768</c:v>
                </c:pt>
                <c:pt idx="15">
                  <c:v>51.231646307159281</c:v>
                </c:pt>
                <c:pt idx="16">
                  <c:v>51.746428827085772</c:v>
                </c:pt>
                <c:pt idx="17">
                  <c:v>52.261211347012143</c:v>
                </c:pt>
                <c:pt idx="18">
                  <c:v>52.775993866938627</c:v>
                </c:pt>
                <c:pt idx="19">
                  <c:v>53.290776386865119</c:v>
                </c:pt>
                <c:pt idx="20">
                  <c:v>53.805558906791482</c:v>
                </c:pt>
                <c:pt idx="21">
                  <c:v>54.320341426717953</c:v>
                </c:pt>
                <c:pt idx="22">
                  <c:v>54.835123946644451</c:v>
                </c:pt>
                <c:pt idx="23">
                  <c:v>55.349906466570928</c:v>
                </c:pt>
                <c:pt idx="24">
                  <c:v>55.864688986497391</c:v>
                </c:pt>
                <c:pt idx="25">
                  <c:v>56.379471506423648</c:v>
                </c:pt>
                <c:pt idx="26">
                  <c:v>56.894254026350147</c:v>
                </c:pt>
                <c:pt idx="27">
                  <c:v>57.409036546276617</c:v>
                </c:pt>
                <c:pt idx="28">
                  <c:v>57.923819066203109</c:v>
                </c:pt>
                <c:pt idx="29">
                  <c:v>58.438601586129607</c:v>
                </c:pt>
                <c:pt idx="30">
                  <c:v>58.953384106056077</c:v>
                </c:pt>
                <c:pt idx="31">
                  <c:v>59.468166625982583</c:v>
                </c:pt>
                <c:pt idx="32">
                  <c:v>59.982949145908833</c:v>
                </c:pt>
                <c:pt idx="33">
                  <c:v>60.497731665835303</c:v>
                </c:pt>
                <c:pt idx="34">
                  <c:v>61.012514185761802</c:v>
                </c:pt>
                <c:pt idx="35">
                  <c:v>61.527296705688272</c:v>
                </c:pt>
                <c:pt idx="36">
                  <c:v>62.042079225614771</c:v>
                </c:pt>
                <c:pt idx="37">
                  <c:v>62.556861745541241</c:v>
                </c:pt>
                <c:pt idx="38">
                  <c:v>63.071644265467476</c:v>
                </c:pt>
                <c:pt idx="39">
                  <c:v>63.586426785393982</c:v>
                </c:pt>
                <c:pt idx="40">
                  <c:v>64.101209305320495</c:v>
                </c:pt>
                <c:pt idx="41">
                  <c:v>64.615991825246951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587-4756-8F5C-AC466A9BA1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US</c:v>
                </c:pt>
              </c:strCache>
            </c:strRef>
          </c:tx>
          <c:spPr>
            <a:ln w="76200">
              <a:solidFill>
                <a:srgbClr val="B5D7E4"/>
              </a:solidFill>
            </a:ln>
          </c:spPr>
          <c:marker>
            <c:symbol val="square"/>
            <c:size val="4"/>
            <c:spPr>
              <a:solidFill>
                <a:srgbClr val="B5D7E4"/>
              </a:solidFill>
              <a:ln>
                <a:noFill/>
              </a:ln>
            </c:spPr>
          </c:marker>
          <c:xVal>
            <c:numRef>
              <c:f>Sheet1!$A$2:$A$43</c:f>
              <c:numCache>
                <c:formatCode>General</c:formatCode>
                <c:ptCount val="42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</c:numCache>
            </c:numRef>
          </c:xVal>
          <c:yVal>
            <c:numRef>
              <c:f>Sheet1!$C$2:$C$43</c:f>
              <c:numCache>
                <c:formatCode>General</c:formatCode>
                <c:ptCount val="42"/>
                <c:pt idx="0">
                  <c:v>43.655143182628997</c:v>
                </c:pt>
                <c:pt idx="1">
                  <c:v>44.179537408834449</c:v>
                </c:pt>
                <c:pt idx="2">
                  <c:v>44.703931635039922</c:v>
                </c:pt>
                <c:pt idx="3">
                  <c:v>45.228325861245601</c:v>
                </c:pt>
                <c:pt idx="4">
                  <c:v>45.752720087451053</c:v>
                </c:pt>
                <c:pt idx="5">
                  <c:v>46.277114313656739</c:v>
                </c:pt>
                <c:pt idx="6">
                  <c:v>46.801508539862184</c:v>
                </c:pt>
                <c:pt idx="7">
                  <c:v>47.325902766067657</c:v>
                </c:pt>
                <c:pt idx="8">
                  <c:v>47.850296992273329</c:v>
                </c:pt>
                <c:pt idx="9">
                  <c:v>48.374691218478802</c:v>
                </c:pt>
                <c:pt idx="10">
                  <c:v>48.899085444684253</c:v>
                </c:pt>
                <c:pt idx="11">
                  <c:v>49.423479670889961</c:v>
                </c:pt>
                <c:pt idx="12">
                  <c:v>49.947873897095391</c:v>
                </c:pt>
                <c:pt idx="13">
                  <c:v>50.472268123300857</c:v>
                </c:pt>
                <c:pt idx="14">
                  <c:v>50.996662349506551</c:v>
                </c:pt>
                <c:pt idx="15">
                  <c:v>51.521056575712002</c:v>
                </c:pt>
                <c:pt idx="16">
                  <c:v>52.045450801917703</c:v>
                </c:pt>
                <c:pt idx="17">
                  <c:v>52.569845028123162</c:v>
                </c:pt>
                <c:pt idx="18">
                  <c:v>53.094239254328613</c:v>
                </c:pt>
                <c:pt idx="19">
                  <c:v>53.618633480534299</c:v>
                </c:pt>
                <c:pt idx="20">
                  <c:v>54.143027706739758</c:v>
                </c:pt>
                <c:pt idx="21">
                  <c:v>54.667421932945217</c:v>
                </c:pt>
                <c:pt idx="22">
                  <c:v>55.191816159150903</c:v>
                </c:pt>
                <c:pt idx="23">
                  <c:v>55.716210385356348</c:v>
                </c:pt>
                <c:pt idx="24">
                  <c:v>56.240604611561821</c:v>
                </c:pt>
                <c:pt idx="25">
                  <c:v>56.764998837767507</c:v>
                </c:pt>
                <c:pt idx="26">
                  <c:v>57.289393063972973</c:v>
                </c:pt>
                <c:pt idx="27">
                  <c:v>57.813787290178652</c:v>
                </c:pt>
                <c:pt idx="28">
                  <c:v>58.338181516384097</c:v>
                </c:pt>
                <c:pt idx="29">
                  <c:v>58.862575742589598</c:v>
                </c:pt>
                <c:pt idx="30">
                  <c:v>59.386969968795242</c:v>
                </c:pt>
                <c:pt idx="31">
                  <c:v>59.911364195000701</c:v>
                </c:pt>
                <c:pt idx="32">
                  <c:v>60.435758421206167</c:v>
                </c:pt>
                <c:pt idx="33">
                  <c:v>60.960152647411867</c:v>
                </c:pt>
                <c:pt idx="34">
                  <c:v>61.484546873617283</c:v>
                </c:pt>
                <c:pt idx="35">
                  <c:v>62.008941099822778</c:v>
                </c:pt>
                <c:pt idx="36">
                  <c:v>62.533335326028499</c:v>
                </c:pt>
                <c:pt idx="37">
                  <c:v>63.057729552233887</c:v>
                </c:pt>
                <c:pt idx="38">
                  <c:v>63.582123778439609</c:v>
                </c:pt>
                <c:pt idx="39">
                  <c:v>64.106518004645068</c:v>
                </c:pt>
                <c:pt idx="40">
                  <c:v>64.630912230850484</c:v>
                </c:pt>
                <c:pt idx="41">
                  <c:v>65.155306457056156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587-4756-8F5C-AC466A9BA1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0744344"/>
        <c:axId val="2110750296"/>
      </c:scatterChart>
      <c:scatterChart>
        <c:scatterStyle val="lineMarker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OH-Total</c:v>
                </c:pt>
              </c:strCache>
            </c:strRef>
          </c:tx>
          <c:spPr>
            <a:ln w="76200"/>
          </c:spPr>
          <c:marker>
            <c:symbol val="triangle"/>
            <c:size val="2"/>
          </c:marker>
          <c:xVal>
            <c:numRef>
              <c:f>Sheet1!$A$2:$A$43</c:f>
              <c:numCache>
                <c:formatCode>General</c:formatCode>
                <c:ptCount val="42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</c:numCache>
            </c:numRef>
          </c:xVal>
          <c:yVal>
            <c:numRef>
              <c:f>Sheet1!$D$2:$D$43</c:f>
              <c:numCache>
                <c:formatCode>General</c:formatCode>
                <c:ptCount val="42"/>
                <c:pt idx="0">
                  <c:v>222.32534681359189</c:v>
                </c:pt>
                <c:pt idx="1">
                  <c:v>224.89542574791179</c:v>
                </c:pt>
                <c:pt idx="2">
                  <c:v>227.46550468223271</c:v>
                </c:pt>
                <c:pt idx="3">
                  <c:v>230.03558361655351</c:v>
                </c:pt>
                <c:pt idx="4">
                  <c:v>232.60566255087349</c:v>
                </c:pt>
                <c:pt idx="5">
                  <c:v>235.17574148519461</c:v>
                </c:pt>
                <c:pt idx="6">
                  <c:v>237.7458204195145</c:v>
                </c:pt>
                <c:pt idx="7">
                  <c:v>240.3158993538355</c:v>
                </c:pt>
                <c:pt idx="8">
                  <c:v>242.88597828815639</c:v>
                </c:pt>
                <c:pt idx="9">
                  <c:v>245.4560572224764</c:v>
                </c:pt>
                <c:pt idx="10">
                  <c:v>248.02613615679741</c:v>
                </c:pt>
                <c:pt idx="11">
                  <c:v>250.59621509111719</c:v>
                </c:pt>
                <c:pt idx="12">
                  <c:v>253.16629402543819</c:v>
                </c:pt>
                <c:pt idx="13">
                  <c:v>255.73637295975911</c:v>
                </c:pt>
                <c:pt idx="14">
                  <c:v>258.30645189407909</c:v>
                </c:pt>
                <c:pt idx="15">
                  <c:v>260.87653082840001</c:v>
                </c:pt>
                <c:pt idx="16">
                  <c:v>263.44660976272002</c:v>
                </c:pt>
                <c:pt idx="17">
                  <c:v>266.0166886970411</c:v>
                </c:pt>
                <c:pt idx="18">
                  <c:v>268.58676763136202</c:v>
                </c:pt>
                <c:pt idx="19">
                  <c:v>271.15684656568197</c:v>
                </c:pt>
                <c:pt idx="20">
                  <c:v>273.72692550000272</c:v>
                </c:pt>
                <c:pt idx="21">
                  <c:v>276.29700443432279</c:v>
                </c:pt>
                <c:pt idx="22">
                  <c:v>278.86708336864382</c:v>
                </c:pt>
                <c:pt idx="23">
                  <c:v>281.43716230296462</c:v>
                </c:pt>
                <c:pt idx="24">
                  <c:v>284.00724123728469</c:v>
                </c:pt>
                <c:pt idx="25">
                  <c:v>286.57732017160561</c:v>
                </c:pt>
                <c:pt idx="26">
                  <c:v>289.14739910592658</c:v>
                </c:pt>
                <c:pt idx="27">
                  <c:v>291.71747804024648</c:v>
                </c:pt>
                <c:pt idx="28">
                  <c:v>294.28755697456728</c:v>
                </c:pt>
                <c:pt idx="29">
                  <c:v>296.85763590888729</c:v>
                </c:pt>
                <c:pt idx="30">
                  <c:v>299.42771484320821</c:v>
                </c:pt>
                <c:pt idx="31">
                  <c:v>301.99779377752913</c:v>
                </c:pt>
                <c:pt idx="32">
                  <c:v>304.5678727118493</c:v>
                </c:pt>
                <c:pt idx="33">
                  <c:v>307.13795164617011</c:v>
                </c:pt>
                <c:pt idx="34">
                  <c:v>309.70803058049017</c:v>
                </c:pt>
                <c:pt idx="35">
                  <c:v>312.27810951481109</c:v>
                </c:pt>
                <c:pt idx="36">
                  <c:v>314.84818844913201</c:v>
                </c:pt>
                <c:pt idx="37">
                  <c:v>317.41826738345208</c:v>
                </c:pt>
                <c:pt idx="38">
                  <c:v>319.98834631777288</c:v>
                </c:pt>
                <c:pt idx="39">
                  <c:v>322.55842525209289</c:v>
                </c:pt>
                <c:pt idx="40">
                  <c:v>325.12850418641398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D587-4756-8F5C-AC466A9BA1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0762344"/>
        <c:axId val="2110756408"/>
      </c:scatterChart>
      <c:valAx>
        <c:axId val="2110744344"/>
        <c:scaling>
          <c:orientation val="minMax"/>
          <c:max val="2011"/>
          <c:min val="1970"/>
        </c:scaling>
        <c:delete val="0"/>
        <c:axPos val="b"/>
        <c:title>
          <c:tx>
            <c:rich>
              <a:bodyPr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rgbClr val="00663E"/>
            </a:solidFill>
          </a:ln>
        </c:spPr>
        <c:txPr>
          <a:bodyPr/>
          <a:lstStyle/>
          <a:p>
            <a:pPr>
              <a:defRPr sz="1300">
                <a:solidFill>
                  <a:srgbClr val="00663E"/>
                </a:solidFill>
              </a:defRPr>
            </a:pPr>
            <a:endParaRPr lang="en-US"/>
          </a:p>
        </c:txPr>
        <c:crossAx val="2110750296"/>
        <c:crosses val="autoZero"/>
        <c:crossBetween val="midCat"/>
      </c:valAx>
      <c:valAx>
        <c:axId val="2110750296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baseline="0" dirty="0">
                    <a:solidFill>
                      <a:srgbClr val="00663E"/>
                    </a:solidFill>
                  </a:rPr>
                  <a:t>K2O removal, lb/acre</a:t>
                </a:r>
                <a:endParaRPr lang="en-US" sz="1200" b="0" dirty="0">
                  <a:solidFill>
                    <a:srgbClr val="00663E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2.6916635420572502E-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00663E"/>
            </a:solidFill>
          </a:ln>
        </c:spPr>
        <c:txPr>
          <a:bodyPr/>
          <a:lstStyle/>
          <a:p>
            <a:pPr>
              <a:defRPr sz="1300">
                <a:solidFill>
                  <a:srgbClr val="00663E"/>
                </a:solidFill>
              </a:defRPr>
            </a:pPr>
            <a:endParaRPr lang="en-US"/>
          </a:p>
        </c:txPr>
        <c:crossAx val="2110744344"/>
        <c:crosses val="autoZero"/>
        <c:crossBetween val="midCat"/>
      </c:valAx>
      <c:valAx>
        <c:axId val="2110756408"/>
        <c:scaling>
          <c:orientation val="minMax"/>
        </c:scaling>
        <c:delete val="0"/>
        <c:axPos val="r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Total K2O removal, tons x 1000</a:t>
                </a:r>
              </a:p>
            </c:rich>
          </c:tx>
          <c:layout>
            <c:manualLayout>
              <c:xMode val="edge"/>
              <c:yMode val="edge"/>
              <c:x val="0.88097911198600198"/>
              <c:y val="5.3167833187519101E-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00663E"/>
            </a:solidFill>
          </a:ln>
        </c:spPr>
        <c:txPr>
          <a:bodyPr/>
          <a:lstStyle/>
          <a:p>
            <a:pPr>
              <a:defRPr sz="1300">
                <a:solidFill>
                  <a:srgbClr val="00663E"/>
                </a:solidFill>
              </a:defRPr>
            </a:pPr>
            <a:endParaRPr lang="en-US"/>
          </a:p>
        </c:txPr>
        <c:crossAx val="2110762344"/>
        <c:crosses val="max"/>
        <c:crossBetween val="midCat"/>
      </c:valAx>
      <c:valAx>
        <c:axId val="21107623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2110756408"/>
        <c:crosses val="autoZero"/>
        <c:crossBetween val="midCat"/>
      </c:valAx>
    </c:plotArea>
    <c:legend>
      <c:legendPos val="t"/>
      <c:layout>
        <c:manualLayout>
          <c:xMode val="edge"/>
          <c:yMode val="edge"/>
          <c:x val="8.7962926509186398E-2"/>
          <c:y val="4.5714311752697703E-2"/>
          <c:w val="0.25669171041119798"/>
          <c:h val="4.4620151647710701E-2"/>
        </c:manualLayout>
      </c:layout>
      <c:overlay val="0"/>
      <c:txPr>
        <a:bodyPr/>
        <a:lstStyle/>
        <a:p>
          <a:pPr>
            <a:defRPr sz="1200">
              <a:solidFill>
                <a:srgbClr val="00663E"/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837756391562196E-2"/>
          <c:y val="0.10148211473565801"/>
          <c:w val="0.78693411587440398"/>
          <c:h val="0.76036775403074597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OH</c:v>
                </c:pt>
              </c:strCache>
            </c:strRef>
          </c:tx>
          <c:spPr>
            <a:ln w="76200">
              <a:solidFill>
                <a:srgbClr val="4FA735"/>
              </a:solidFill>
            </a:ln>
          </c:spPr>
          <c:marker>
            <c:symbol val="diamond"/>
            <c:size val="4"/>
            <c:spPr>
              <a:solidFill>
                <a:srgbClr val="4FA735"/>
              </a:solidFill>
              <a:ln>
                <a:noFill/>
              </a:ln>
            </c:spPr>
          </c:marker>
          <c:xVal>
            <c:numRef>
              <c:f>Sheet1!$A$2:$A$42</c:f>
              <c:numCache>
                <c:formatCode>General</c:formatCode>
                <c:ptCount val="4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</c:numCache>
            </c:numRef>
          </c:xVal>
          <c:yVal>
            <c:numRef>
              <c:f>Sheet1!$B$2:$B$42</c:f>
              <c:numCache>
                <c:formatCode>General</c:formatCode>
                <c:ptCount val="41"/>
                <c:pt idx="15">
                  <c:v>192.74850427350441</c:v>
                </c:pt>
                <c:pt idx="16">
                  <c:v>191.7930393162396</c:v>
                </c:pt>
                <c:pt idx="17">
                  <c:v>190.83757435897459</c:v>
                </c:pt>
                <c:pt idx="18">
                  <c:v>189.8821094017097</c:v>
                </c:pt>
                <c:pt idx="19">
                  <c:v>188.92664444444469</c:v>
                </c:pt>
                <c:pt idx="20">
                  <c:v>187.9711794871798</c:v>
                </c:pt>
                <c:pt idx="21">
                  <c:v>187.0157145299147</c:v>
                </c:pt>
                <c:pt idx="22">
                  <c:v>186.06024957264989</c:v>
                </c:pt>
                <c:pt idx="23">
                  <c:v>185.1047846153848</c:v>
                </c:pt>
                <c:pt idx="24">
                  <c:v>184.14931965811991</c:v>
                </c:pt>
                <c:pt idx="25">
                  <c:v>183.1938547008549</c:v>
                </c:pt>
                <c:pt idx="26">
                  <c:v>182.23838974358981</c:v>
                </c:pt>
                <c:pt idx="27">
                  <c:v>181.28292478632491</c:v>
                </c:pt>
                <c:pt idx="28">
                  <c:v>180.32745982905999</c:v>
                </c:pt>
                <c:pt idx="29">
                  <c:v>179.37199487179501</c:v>
                </c:pt>
                <c:pt idx="30">
                  <c:v>178.41652991453</c:v>
                </c:pt>
                <c:pt idx="31">
                  <c:v>177.46106495726511</c:v>
                </c:pt>
                <c:pt idx="32">
                  <c:v>176.5056000000001</c:v>
                </c:pt>
                <c:pt idx="33">
                  <c:v>175.55013504273521</c:v>
                </c:pt>
                <c:pt idx="34">
                  <c:v>174.5946700854702</c:v>
                </c:pt>
                <c:pt idx="35">
                  <c:v>173.63920512820519</c:v>
                </c:pt>
                <c:pt idx="36">
                  <c:v>172.6837401709403</c:v>
                </c:pt>
                <c:pt idx="37">
                  <c:v>171.7282752136754</c:v>
                </c:pt>
                <c:pt idx="38">
                  <c:v>170.77281025641039</c:v>
                </c:pt>
                <c:pt idx="39">
                  <c:v>169.81734529914539</c:v>
                </c:pt>
                <c:pt idx="40">
                  <c:v>168.86188034188049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BDF-4DA1-887C-11382B5430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49937992"/>
        <c:axId val="-2049939704"/>
      </c:scatterChart>
      <c:scatterChart>
        <c:scatterStyle val="lineMarker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US</c:v>
                </c:pt>
              </c:strCache>
            </c:strRef>
          </c:tx>
          <c:spPr>
            <a:ln w="76200">
              <a:solidFill>
                <a:srgbClr val="B5D7E4"/>
              </a:solidFill>
            </a:ln>
          </c:spPr>
          <c:marker>
            <c:symbol val="square"/>
            <c:size val="2"/>
            <c:spPr>
              <a:solidFill>
                <a:srgbClr val="B5D7E4"/>
              </a:solidFill>
              <a:ln>
                <a:noFill/>
              </a:ln>
            </c:spPr>
          </c:marker>
          <c:xVal>
            <c:numRef>
              <c:f>Sheet1!$A$2:$A$42</c:f>
              <c:numCache>
                <c:formatCode>General</c:formatCode>
                <c:ptCount val="4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</c:numCache>
            </c:numRef>
          </c:xVal>
          <c:yVal>
            <c:numRef>
              <c:f>Sheet1!$C$2:$C$42</c:f>
              <c:numCache>
                <c:formatCode>0.0</c:formatCode>
                <c:ptCount val="41"/>
                <c:pt idx="0">
                  <c:v>4573.8</c:v>
                </c:pt>
                <c:pt idx="1">
                  <c:v>4803.4000000000005</c:v>
                </c:pt>
                <c:pt idx="2">
                  <c:v>4863.7</c:v>
                </c:pt>
                <c:pt idx="3">
                  <c:v>5085.2</c:v>
                </c:pt>
                <c:pt idx="4">
                  <c:v>5098.6000000000004</c:v>
                </c:pt>
                <c:pt idx="5">
                  <c:v>4506.8</c:v>
                </c:pt>
                <c:pt idx="6">
                  <c:v>5227.6000000000004</c:v>
                </c:pt>
                <c:pt idx="7">
                  <c:v>5629.7</c:v>
                </c:pt>
                <c:pt idx="8">
                  <c:v>5096.1000000000004</c:v>
                </c:pt>
                <c:pt idx="9">
                  <c:v>5605.8</c:v>
                </c:pt>
                <c:pt idx="10">
                  <c:v>5431.5</c:v>
                </c:pt>
                <c:pt idx="11">
                  <c:v>5434.4</c:v>
                </c:pt>
                <c:pt idx="12">
                  <c:v>4813.9000000000005</c:v>
                </c:pt>
                <c:pt idx="13">
                  <c:v>4137.5</c:v>
                </c:pt>
                <c:pt idx="14">
                  <c:v>4901.1000000000004</c:v>
                </c:pt>
                <c:pt idx="15">
                  <c:v>4657.6000000000004</c:v>
                </c:pt>
                <c:pt idx="16">
                  <c:v>4177.9000000000005</c:v>
                </c:pt>
                <c:pt idx="17">
                  <c:v>4008.3</c:v>
                </c:pt>
                <c:pt idx="18">
                  <c:v>4128.5</c:v>
                </c:pt>
                <c:pt idx="19">
                  <c:v>4116.9000000000005</c:v>
                </c:pt>
                <c:pt idx="20">
                  <c:v>4344.7</c:v>
                </c:pt>
                <c:pt idx="21">
                  <c:v>4200.6000000000004</c:v>
                </c:pt>
                <c:pt idx="22">
                  <c:v>4217.9000000000005</c:v>
                </c:pt>
                <c:pt idx="23">
                  <c:v>4435.6000000000004</c:v>
                </c:pt>
                <c:pt idx="24">
                  <c:v>4521.1000000000004</c:v>
                </c:pt>
                <c:pt idx="25">
                  <c:v>4424.8</c:v>
                </c:pt>
                <c:pt idx="26">
                  <c:v>4527.3</c:v>
                </c:pt>
                <c:pt idx="27">
                  <c:v>4611.8</c:v>
                </c:pt>
                <c:pt idx="28">
                  <c:v>4615.2</c:v>
                </c:pt>
                <c:pt idx="29">
                  <c:v>4254.2</c:v>
                </c:pt>
                <c:pt idx="30">
                  <c:v>4313.8</c:v>
                </c:pt>
                <c:pt idx="31">
                  <c:v>4257.2</c:v>
                </c:pt>
                <c:pt idx="32">
                  <c:v>4630</c:v>
                </c:pt>
                <c:pt idx="33">
                  <c:v>4290.5</c:v>
                </c:pt>
                <c:pt idx="34">
                  <c:v>4824.5</c:v>
                </c:pt>
                <c:pt idx="35">
                  <c:v>4638</c:v>
                </c:pt>
                <c:pt idx="36">
                  <c:v>4478.6000000000004</c:v>
                </c:pt>
                <c:pt idx="37">
                  <c:v>4571.7</c:v>
                </c:pt>
                <c:pt idx="38">
                  <c:v>4246.9000000000005</c:v>
                </c:pt>
                <c:pt idx="39">
                  <c:v>3137.5</c:v>
                </c:pt>
                <c:pt idx="40">
                  <c:v>4099.3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BDF-4DA1-887C-11382B5430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49941848"/>
        <c:axId val="-2049952808"/>
      </c:scatterChart>
      <c:valAx>
        <c:axId val="-2049937992"/>
        <c:scaling>
          <c:orientation val="minMax"/>
          <c:max val="2010"/>
          <c:min val="1970"/>
        </c:scaling>
        <c:delete val="0"/>
        <c:axPos val="b"/>
        <c:title>
          <c:tx>
            <c:rich>
              <a:bodyPr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rgbClr val="00663E"/>
            </a:solidFill>
          </a:ln>
        </c:spPr>
        <c:txPr>
          <a:bodyPr/>
          <a:lstStyle/>
          <a:p>
            <a:pPr>
              <a:defRPr sz="1300">
                <a:solidFill>
                  <a:srgbClr val="00663E"/>
                </a:solidFill>
              </a:defRPr>
            </a:pPr>
            <a:endParaRPr lang="en-US"/>
          </a:p>
        </c:txPr>
        <c:crossAx val="-2049939704"/>
        <c:crosses val="autoZero"/>
        <c:crossBetween val="midCat"/>
      </c:valAx>
      <c:valAx>
        <c:axId val="-2049939704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baseline="0" dirty="0">
                    <a:solidFill>
                      <a:srgbClr val="00663E"/>
                    </a:solidFill>
                  </a:rPr>
                  <a:t>Tons of P2O5 (x 1000)</a:t>
                </a:r>
                <a:endParaRPr lang="en-US" sz="1200" b="0" dirty="0">
                  <a:solidFill>
                    <a:srgbClr val="00663E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1.5834020747406601E-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00663E"/>
            </a:solidFill>
          </a:ln>
        </c:spPr>
        <c:txPr>
          <a:bodyPr/>
          <a:lstStyle/>
          <a:p>
            <a:pPr>
              <a:defRPr sz="1300">
                <a:solidFill>
                  <a:srgbClr val="00663E"/>
                </a:solidFill>
              </a:defRPr>
            </a:pPr>
            <a:endParaRPr lang="en-US"/>
          </a:p>
        </c:txPr>
        <c:crossAx val="-2049937992"/>
        <c:crosses val="autoZero"/>
        <c:crossBetween val="midCat"/>
      </c:valAx>
      <c:valAx>
        <c:axId val="-2049952808"/>
        <c:scaling>
          <c:orientation val="minMax"/>
        </c:scaling>
        <c:delete val="0"/>
        <c:axPos val="r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Tons of P2O5</a:t>
                </a:r>
                <a:r>
                  <a:rPr lang="en-US" sz="1200" b="0" baseline="0" dirty="0">
                    <a:solidFill>
                      <a:srgbClr val="00663E"/>
                    </a:solidFill>
                  </a:rPr>
                  <a:t> (x 1000)</a:t>
                </a:r>
                <a:endParaRPr lang="en-US" sz="1200" b="0" dirty="0">
                  <a:solidFill>
                    <a:srgbClr val="00663E"/>
                  </a:solidFill>
                </a:endParaRPr>
              </a:p>
            </c:rich>
          </c:tx>
          <c:layout>
            <c:manualLayout>
              <c:xMode val="edge"/>
              <c:yMode val="edge"/>
              <c:x val="0.88097911198600198"/>
              <c:y val="5.3167833187519101E-4"/>
            </c:manualLayout>
          </c:layout>
          <c:overlay val="0"/>
        </c:title>
        <c:numFmt formatCode="0.0" sourceLinked="1"/>
        <c:majorTickMark val="out"/>
        <c:minorTickMark val="none"/>
        <c:tickLblPos val="nextTo"/>
        <c:spPr>
          <a:ln>
            <a:solidFill>
              <a:schemeClr val="accent1"/>
            </a:solidFill>
          </a:ln>
        </c:spPr>
        <c:txPr>
          <a:bodyPr/>
          <a:lstStyle/>
          <a:p>
            <a:pPr>
              <a:defRPr sz="1300">
                <a:solidFill>
                  <a:srgbClr val="00663E"/>
                </a:solidFill>
              </a:defRPr>
            </a:pPr>
            <a:endParaRPr lang="en-US"/>
          </a:p>
        </c:txPr>
        <c:crossAx val="-2049941848"/>
        <c:crosses val="max"/>
        <c:crossBetween val="midCat"/>
      </c:valAx>
      <c:valAx>
        <c:axId val="-20499418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-2049952808"/>
        <c:crosses val="autoZero"/>
        <c:crossBetween val="midCat"/>
      </c:valAx>
    </c:plotArea>
    <c:legend>
      <c:legendPos val="t"/>
      <c:layout>
        <c:manualLayout>
          <c:xMode val="edge"/>
          <c:yMode val="edge"/>
          <c:x val="8.7254593175853407E-2"/>
          <c:y val="5.2658756197141998E-2"/>
          <c:w val="0.80710837707786498"/>
          <c:h val="4.4620151647710701E-2"/>
        </c:manualLayout>
      </c:layout>
      <c:overlay val="0"/>
      <c:txPr>
        <a:bodyPr/>
        <a:lstStyle/>
        <a:p>
          <a:pPr>
            <a:defRPr sz="1200">
              <a:solidFill>
                <a:srgbClr val="00663E"/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837756391562196E-2"/>
          <c:y val="0.10148211473565801"/>
          <c:w val="0.78693411587440398"/>
          <c:h val="0.76036775403074597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OH</c:v>
                </c:pt>
              </c:strCache>
            </c:strRef>
          </c:tx>
          <c:spPr>
            <a:ln w="76200">
              <a:solidFill>
                <a:srgbClr val="4FA735"/>
              </a:solidFill>
            </a:ln>
          </c:spPr>
          <c:marker>
            <c:symbol val="diamond"/>
            <c:size val="4"/>
            <c:spPr>
              <a:solidFill>
                <a:srgbClr val="4FA735"/>
              </a:solidFill>
              <a:ln>
                <a:noFill/>
              </a:ln>
            </c:spPr>
          </c:marker>
          <c:xVal>
            <c:numRef>
              <c:f>Sheet1!$A$2:$A$42</c:f>
              <c:numCache>
                <c:formatCode>General</c:formatCode>
                <c:ptCount val="4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</c:numCache>
            </c:numRef>
          </c:xVal>
          <c:yVal>
            <c:numRef>
              <c:f>Sheet1!$B$2:$B$42</c:f>
              <c:numCache>
                <c:formatCode>General</c:formatCode>
                <c:ptCount val="41"/>
                <c:pt idx="15">
                  <c:v>327.50138461538489</c:v>
                </c:pt>
                <c:pt idx="16">
                  <c:v>324.85783692307768</c:v>
                </c:pt>
                <c:pt idx="17">
                  <c:v>322.21428923077042</c:v>
                </c:pt>
                <c:pt idx="18">
                  <c:v>319.5707415384623</c:v>
                </c:pt>
                <c:pt idx="19">
                  <c:v>316.92719384615481</c:v>
                </c:pt>
                <c:pt idx="20">
                  <c:v>314.2836461538468</c:v>
                </c:pt>
                <c:pt idx="21">
                  <c:v>311.64009846153942</c:v>
                </c:pt>
                <c:pt idx="22">
                  <c:v>308.99655076923108</c:v>
                </c:pt>
                <c:pt idx="23">
                  <c:v>306.35300307692398</c:v>
                </c:pt>
                <c:pt idx="24">
                  <c:v>303.70945538461581</c:v>
                </c:pt>
                <c:pt idx="25">
                  <c:v>301.0659076923086</c:v>
                </c:pt>
                <c:pt idx="26">
                  <c:v>298.42236000000128</c:v>
                </c:pt>
                <c:pt idx="27">
                  <c:v>295.77881230769287</c:v>
                </c:pt>
                <c:pt idx="28">
                  <c:v>293.13526461538578</c:v>
                </c:pt>
                <c:pt idx="29">
                  <c:v>290.49171692307738</c:v>
                </c:pt>
                <c:pt idx="30">
                  <c:v>287.84816923077028</c:v>
                </c:pt>
                <c:pt idx="31">
                  <c:v>285.20462153846222</c:v>
                </c:pt>
                <c:pt idx="32">
                  <c:v>282.56107384615473</c:v>
                </c:pt>
                <c:pt idx="33">
                  <c:v>279.91752615384672</c:v>
                </c:pt>
                <c:pt idx="34">
                  <c:v>277.27397846153917</c:v>
                </c:pt>
                <c:pt idx="35">
                  <c:v>274.63043076923122</c:v>
                </c:pt>
                <c:pt idx="36">
                  <c:v>271.98688307692402</c:v>
                </c:pt>
                <c:pt idx="37">
                  <c:v>269.34333538461681</c:v>
                </c:pt>
                <c:pt idx="38">
                  <c:v>266.69978769230852</c:v>
                </c:pt>
                <c:pt idx="39">
                  <c:v>264.0562400000012</c:v>
                </c:pt>
                <c:pt idx="40">
                  <c:v>261.41269230769291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AFF-49A2-9596-AD33BE4C64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54677224"/>
        <c:axId val="2132573240"/>
      </c:scatterChart>
      <c:scatterChart>
        <c:scatterStyle val="lineMarker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US</c:v>
                </c:pt>
              </c:strCache>
            </c:strRef>
          </c:tx>
          <c:spPr>
            <a:ln w="76200">
              <a:solidFill>
                <a:srgbClr val="B5D7E4"/>
              </a:solidFill>
            </a:ln>
          </c:spPr>
          <c:marker>
            <c:symbol val="square"/>
            <c:size val="2"/>
            <c:spPr>
              <a:solidFill>
                <a:srgbClr val="B5D7E4"/>
              </a:solidFill>
              <a:ln>
                <a:noFill/>
              </a:ln>
            </c:spPr>
          </c:marker>
          <c:xVal>
            <c:numRef>
              <c:f>Sheet1!$A$2:$A$42</c:f>
              <c:numCache>
                <c:formatCode>General</c:formatCode>
                <c:ptCount val="4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</c:numCache>
            </c:numRef>
          </c:xVal>
          <c:yVal>
            <c:numRef>
              <c:f>Sheet1!$C$2:$C$42</c:f>
              <c:numCache>
                <c:formatCode>0.0</c:formatCode>
                <c:ptCount val="41"/>
                <c:pt idx="0">
                  <c:v>3753.0149999999999</c:v>
                </c:pt>
                <c:pt idx="1">
                  <c:v>3935.2020000000002</c:v>
                </c:pt>
                <c:pt idx="2">
                  <c:v>4023.924</c:v>
                </c:pt>
                <c:pt idx="3">
                  <c:v>4323.2910000000002</c:v>
                </c:pt>
                <c:pt idx="4">
                  <c:v>4726.8180000000002</c:v>
                </c:pt>
                <c:pt idx="5">
                  <c:v>4141.4759999999997</c:v>
                </c:pt>
                <c:pt idx="6">
                  <c:v>4845.0210000000015</c:v>
                </c:pt>
                <c:pt idx="7">
                  <c:v>5425.4339999999984</c:v>
                </c:pt>
                <c:pt idx="8">
                  <c:v>5139.2730000000001</c:v>
                </c:pt>
                <c:pt idx="9">
                  <c:v>5807.3850000000002</c:v>
                </c:pt>
                <c:pt idx="10">
                  <c:v>5807.9430000000002</c:v>
                </c:pt>
                <c:pt idx="11">
                  <c:v>5877.1350000000002</c:v>
                </c:pt>
                <c:pt idx="12">
                  <c:v>5236.7370000000001</c:v>
                </c:pt>
                <c:pt idx="13">
                  <c:v>4492.83</c:v>
                </c:pt>
                <c:pt idx="14">
                  <c:v>5391.0240000000003</c:v>
                </c:pt>
                <c:pt idx="15">
                  <c:v>5163.8250000000016</c:v>
                </c:pt>
                <c:pt idx="16">
                  <c:v>4698.9180000000006</c:v>
                </c:pt>
                <c:pt idx="17">
                  <c:v>4497.9450000000006</c:v>
                </c:pt>
                <c:pt idx="18">
                  <c:v>4624.6110000000017</c:v>
                </c:pt>
                <c:pt idx="19">
                  <c:v>4499.34</c:v>
                </c:pt>
                <c:pt idx="20">
                  <c:v>4838.6040000000003</c:v>
                </c:pt>
                <c:pt idx="21">
                  <c:v>4651.1160000000009</c:v>
                </c:pt>
                <c:pt idx="22">
                  <c:v>4688.7809999999999</c:v>
                </c:pt>
                <c:pt idx="23">
                  <c:v>4780.8510000000024</c:v>
                </c:pt>
                <c:pt idx="24">
                  <c:v>4899.3330000000014</c:v>
                </c:pt>
                <c:pt idx="25">
                  <c:v>4769.4120000000003</c:v>
                </c:pt>
                <c:pt idx="26">
                  <c:v>4889.4749999999995</c:v>
                </c:pt>
                <c:pt idx="27">
                  <c:v>5044.7850000000008</c:v>
                </c:pt>
                <c:pt idx="28">
                  <c:v>4929.6510000000007</c:v>
                </c:pt>
                <c:pt idx="29">
                  <c:v>4606.7550000000001</c:v>
                </c:pt>
                <c:pt idx="30">
                  <c:v>4623.5880000000006</c:v>
                </c:pt>
                <c:pt idx="31">
                  <c:v>4581.2730000000001</c:v>
                </c:pt>
                <c:pt idx="32">
                  <c:v>4632.8879999999999</c:v>
                </c:pt>
                <c:pt idx="33">
                  <c:v>4603.8720000000003</c:v>
                </c:pt>
                <c:pt idx="34">
                  <c:v>5133.6930000000002</c:v>
                </c:pt>
                <c:pt idx="35">
                  <c:v>4811.2620000000024</c:v>
                </c:pt>
                <c:pt idx="36">
                  <c:v>4392.2969999999996</c:v>
                </c:pt>
                <c:pt idx="37">
                  <c:v>4773.9690000000001</c:v>
                </c:pt>
                <c:pt idx="38">
                  <c:v>4333.5210000000015</c:v>
                </c:pt>
                <c:pt idx="39">
                  <c:v>2864.8649999999998</c:v>
                </c:pt>
                <c:pt idx="40">
                  <c:v>4146.0330000000004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AFF-49A2-9596-AD33BE4C64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32744312"/>
        <c:axId val="2132650936"/>
      </c:scatterChart>
      <c:valAx>
        <c:axId val="-2054677224"/>
        <c:scaling>
          <c:orientation val="minMax"/>
          <c:max val="2010"/>
          <c:min val="1970"/>
        </c:scaling>
        <c:delete val="0"/>
        <c:axPos val="b"/>
        <c:title>
          <c:tx>
            <c:rich>
              <a:bodyPr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rgbClr val="00663E"/>
            </a:solidFill>
          </a:ln>
        </c:spPr>
        <c:txPr>
          <a:bodyPr/>
          <a:lstStyle/>
          <a:p>
            <a:pPr>
              <a:defRPr sz="1300">
                <a:solidFill>
                  <a:srgbClr val="00663E"/>
                </a:solidFill>
              </a:defRPr>
            </a:pPr>
            <a:endParaRPr lang="en-US"/>
          </a:p>
        </c:txPr>
        <c:crossAx val="2132573240"/>
        <c:crosses val="autoZero"/>
        <c:crossBetween val="midCat"/>
      </c:valAx>
      <c:valAx>
        <c:axId val="2132573240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baseline="0" dirty="0">
                    <a:solidFill>
                      <a:srgbClr val="00663E"/>
                    </a:solidFill>
                  </a:rPr>
                  <a:t>Tons of K2O (x 1000)</a:t>
                </a:r>
                <a:endParaRPr lang="en-US" sz="1200" b="0" dirty="0">
                  <a:solidFill>
                    <a:srgbClr val="00663E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1.5834020747406601E-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00663E"/>
            </a:solidFill>
          </a:ln>
        </c:spPr>
        <c:txPr>
          <a:bodyPr/>
          <a:lstStyle/>
          <a:p>
            <a:pPr>
              <a:defRPr sz="1300">
                <a:solidFill>
                  <a:srgbClr val="00663E"/>
                </a:solidFill>
              </a:defRPr>
            </a:pPr>
            <a:endParaRPr lang="en-US"/>
          </a:p>
        </c:txPr>
        <c:crossAx val="-2054677224"/>
        <c:crosses val="autoZero"/>
        <c:crossBetween val="midCat"/>
      </c:valAx>
      <c:valAx>
        <c:axId val="2132650936"/>
        <c:scaling>
          <c:orientation val="minMax"/>
        </c:scaling>
        <c:delete val="0"/>
        <c:axPos val="r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Tons of K2O (x 1000)</a:t>
                </a:r>
              </a:p>
            </c:rich>
          </c:tx>
          <c:layout>
            <c:manualLayout>
              <c:xMode val="edge"/>
              <c:yMode val="edge"/>
              <c:x val="0.88097911198600198"/>
              <c:y val="5.3167833187519101E-4"/>
            </c:manualLayout>
          </c:layout>
          <c:overlay val="0"/>
        </c:title>
        <c:numFmt formatCode="0.0" sourceLinked="1"/>
        <c:majorTickMark val="out"/>
        <c:minorTickMark val="none"/>
        <c:tickLblPos val="nextTo"/>
        <c:spPr>
          <a:ln>
            <a:solidFill>
              <a:srgbClr val="4FA735"/>
            </a:solidFill>
          </a:ln>
        </c:spPr>
        <c:txPr>
          <a:bodyPr/>
          <a:lstStyle/>
          <a:p>
            <a:pPr>
              <a:defRPr sz="1300">
                <a:solidFill>
                  <a:srgbClr val="00663E"/>
                </a:solidFill>
              </a:defRPr>
            </a:pPr>
            <a:endParaRPr lang="en-US"/>
          </a:p>
        </c:txPr>
        <c:crossAx val="2132744312"/>
        <c:crosses val="max"/>
        <c:crossBetween val="midCat"/>
      </c:valAx>
      <c:valAx>
        <c:axId val="21327443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2132650936"/>
        <c:crosses val="autoZero"/>
        <c:crossBetween val="midCat"/>
      </c:valAx>
    </c:plotArea>
    <c:legend>
      <c:legendPos val="t"/>
      <c:layout>
        <c:manualLayout>
          <c:xMode val="edge"/>
          <c:yMode val="edge"/>
          <c:x val="8.7254593175853504E-2"/>
          <c:y val="5.2658756197141998E-2"/>
          <c:w val="0.80710837707786498"/>
          <c:h val="4.4620151647710701E-2"/>
        </c:manualLayout>
      </c:layout>
      <c:overlay val="0"/>
      <c:txPr>
        <a:bodyPr/>
        <a:lstStyle/>
        <a:p>
          <a:pPr>
            <a:defRPr sz="1200">
              <a:solidFill>
                <a:srgbClr val="00663E"/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837756391562196E-2"/>
          <c:y val="0.10148211473565801"/>
          <c:w val="0.78693411587440398"/>
          <c:h val="0.76036775403074597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OH</c:v>
                </c:pt>
              </c:strCache>
            </c:strRef>
          </c:tx>
          <c:spPr>
            <a:ln w="76200">
              <a:solidFill>
                <a:srgbClr val="4FA735"/>
              </a:solidFill>
            </a:ln>
          </c:spPr>
          <c:marker>
            <c:symbol val="diamond"/>
            <c:size val="4"/>
            <c:spPr>
              <a:solidFill>
                <a:srgbClr val="4FA735"/>
              </a:solidFill>
              <a:ln>
                <a:noFill/>
              </a:ln>
            </c:spPr>
          </c:marker>
          <c:xVal>
            <c:numRef>
              <c:f>Sheet1!$A$2:$A$42</c:f>
              <c:numCache>
                <c:formatCode>General</c:formatCode>
                <c:ptCount val="4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</c:numCache>
            </c:numRef>
          </c:xVal>
          <c:yVal>
            <c:numRef>
              <c:f>Sheet1!$B$2:$B$42</c:f>
              <c:numCache>
                <c:formatCode>General</c:formatCode>
                <c:ptCount val="41"/>
                <c:pt idx="15">
                  <c:v>52.658144444444801</c:v>
                </c:pt>
                <c:pt idx="16">
                  <c:v>52.160868581196979</c:v>
                </c:pt>
                <c:pt idx="17">
                  <c:v>51.663592717949072</c:v>
                </c:pt>
                <c:pt idx="18">
                  <c:v>51.166316854701272</c:v>
                </c:pt>
                <c:pt idx="19">
                  <c:v>50.669040991453343</c:v>
                </c:pt>
                <c:pt idx="20">
                  <c:v>50.171765128205529</c:v>
                </c:pt>
                <c:pt idx="21">
                  <c:v>49.674489264957593</c:v>
                </c:pt>
                <c:pt idx="22">
                  <c:v>49.1772134017098</c:v>
                </c:pt>
                <c:pt idx="23">
                  <c:v>48.6799375384619</c:v>
                </c:pt>
                <c:pt idx="24">
                  <c:v>48.182661675214042</c:v>
                </c:pt>
                <c:pt idx="25">
                  <c:v>47.685385811966142</c:v>
                </c:pt>
                <c:pt idx="26">
                  <c:v>47.188109948718342</c:v>
                </c:pt>
                <c:pt idx="27">
                  <c:v>46.690834085470527</c:v>
                </c:pt>
                <c:pt idx="28">
                  <c:v>46.193558222222613</c:v>
                </c:pt>
                <c:pt idx="29">
                  <c:v>45.696282358974813</c:v>
                </c:pt>
                <c:pt idx="30">
                  <c:v>45.199006495726877</c:v>
                </c:pt>
                <c:pt idx="31">
                  <c:v>44.701730632479098</c:v>
                </c:pt>
                <c:pt idx="32">
                  <c:v>44.204454769231127</c:v>
                </c:pt>
                <c:pt idx="33">
                  <c:v>43.707178905983348</c:v>
                </c:pt>
                <c:pt idx="34">
                  <c:v>43.209903042735412</c:v>
                </c:pt>
                <c:pt idx="35">
                  <c:v>42.71262717948759</c:v>
                </c:pt>
                <c:pt idx="36">
                  <c:v>42.215351316239683</c:v>
                </c:pt>
                <c:pt idx="37">
                  <c:v>41.718075452991883</c:v>
                </c:pt>
                <c:pt idx="38">
                  <c:v>41.220799589743947</c:v>
                </c:pt>
                <c:pt idx="39">
                  <c:v>40.723523726496161</c:v>
                </c:pt>
                <c:pt idx="40">
                  <c:v>40.226247863248197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CBA-446B-91A4-BDF564B453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53163672"/>
        <c:axId val="-2053170504"/>
      </c:scatterChart>
      <c:scatterChart>
        <c:scatterStyle val="lineMarker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US</c:v>
                </c:pt>
              </c:strCache>
            </c:strRef>
          </c:tx>
          <c:spPr>
            <a:ln w="76200">
              <a:solidFill>
                <a:srgbClr val="B5D7E4"/>
              </a:solidFill>
            </a:ln>
          </c:spPr>
          <c:marker>
            <c:symbol val="square"/>
            <c:size val="2"/>
            <c:spPr>
              <a:solidFill>
                <a:srgbClr val="B5D7E4"/>
              </a:solidFill>
              <a:ln>
                <a:noFill/>
              </a:ln>
            </c:spPr>
          </c:marker>
          <c:xVal>
            <c:numRef>
              <c:f>Sheet1!$A$2:$A$42</c:f>
              <c:numCache>
                <c:formatCode>General</c:formatCode>
                <c:ptCount val="4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</c:numCache>
            </c:numRef>
          </c:xVal>
          <c:yVal>
            <c:numRef>
              <c:f>Sheet1!$C$2:$C$42</c:f>
              <c:numCache>
                <c:formatCode>0.0</c:formatCode>
                <c:ptCount val="41"/>
                <c:pt idx="0">
                  <c:v>3054.0647839721182</c:v>
                </c:pt>
                <c:pt idx="1">
                  <c:v>3039.0192243466822</c:v>
                </c:pt>
                <c:pt idx="2">
                  <c:v>3023.9736647212471</c:v>
                </c:pt>
                <c:pt idx="3">
                  <c:v>3008.9281050958111</c:v>
                </c:pt>
                <c:pt idx="4">
                  <c:v>2993.882545470376</c:v>
                </c:pt>
                <c:pt idx="5">
                  <c:v>2978.83698584494</c:v>
                </c:pt>
                <c:pt idx="6">
                  <c:v>2963.791426219505</c:v>
                </c:pt>
                <c:pt idx="7">
                  <c:v>2948.745866594069</c:v>
                </c:pt>
                <c:pt idx="8">
                  <c:v>2933.700306968633</c:v>
                </c:pt>
                <c:pt idx="9">
                  <c:v>2918.654747343197</c:v>
                </c:pt>
                <c:pt idx="10">
                  <c:v>2903.6091877177651</c:v>
                </c:pt>
                <c:pt idx="11">
                  <c:v>2888.56362809233</c:v>
                </c:pt>
                <c:pt idx="12">
                  <c:v>2873.518068466894</c:v>
                </c:pt>
                <c:pt idx="13">
                  <c:v>2858.4725088414598</c:v>
                </c:pt>
                <c:pt idx="14">
                  <c:v>2843.426949216022</c:v>
                </c:pt>
                <c:pt idx="15">
                  <c:v>2828.3813895905878</c:v>
                </c:pt>
                <c:pt idx="16">
                  <c:v>2813.3358299651518</c:v>
                </c:pt>
                <c:pt idx="17">
                  <c:v>2798.2902703397158</c:v>
                </c:pt>
                <c:pt idx="18">
                  <c:v>2783.2447107142812</c:v>
                </c:pt>
                <c:pt idx="19">
                  <c:v>2768.1991510888452</c:v>
                </c:pt>
                <c:pt idx="20">
                  <c:v>2753.1535914634101</c:v>
                </c:pt>
                <c:pt idx="21">
                  <c:v>2738.1080318379741</c:v>
                </c:pt>
                <c:pt idx="22">
                  <c:v>2723.062472212539</c:v>
                </c:pt>
                <c:pt idx="23">
                  <c:v>2708.016912587103</c:v>
                </c:pt>
                <c:pt idx="24">
                  <c:v>2692.9713529616679</c:v>
                </c:pt>
                <c:pt idx="25">
                  <c:v>2677.9257933362319</c:v>
                </c:pt>
                <c:pt idx="26">
                  <c:v>2662.880233710795</c:v>
                </c:pt>
                <c:pt idx="27">
                  <c:v>2647.8346740853608</c:v>
                </c:pt>
                <c:pt idx="28">
                  <c:v>2632.7891144599239</c:v>
                </c:pt>
                <c:pt idx="29">
                  <c:v>2617.7435548344902</c:v>
                </c:pt>
                <c:pt idx="30">
                  <c:v>2602.6979952090542</c:v>
                </c:pt>
                <c:pt idx="31">
                  <c:v>2587.6524355836182</c:v>
                </c:pt>
                <c:pt idx="32">
                  <c:v>2572.6068759581808</c:v>
                </c:pt>
                <c:pt idx="33">
                  <c:v>2557.5613163327471</c:v>
                </c:pt>
                <c:pt idx="34">
                  <c:v>2542.5157567073111</c:v>
                </c:pt>
                <c:pt idx="35">
                  <c:v>2527.470197081876</c:v>
                </c:pt>
                <c:pt idx="36">
                  <c:v>2512.42463745644</c:v>
                </c:pt>
                <c:pt idx="37">
                  <c:v>2497.3790778310049</c:v>
                </c:pt>
                <c:pt idx="38">
                  <c:v>2482.3335182055698</c:v>
                </c:pt>
                <c:pt idx="39">
                  <c:v>2467.287958580132</c:v>
                </c:pt>
                <c:pt idx="40">
                  <c:v>2452.242398954696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CBA-446B-91A4-BDF564B453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53208856"/>
        <c:axId val="-2053177256"/>
      </c:scatterChart>
      <c:valAx>
        <c:axId val="-2053163672"/>
        <c:scaling>
          <c:orientation val="minMax"/>
          <c:max val="2010"/>
          <c:min val="1970"/>
        </c:scaling>
        <c:delete val="0"/>
        <c:axPos val="b"/>
        <c:title>
          <c:tx>
            <c:rich>
              <a:bodyPr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rgbClr val="00663E"/>
            </a:solidFill>
          </a:ln>
        </c:spPr>
        <c:txPr>
          <a:bodyPr/>
          <a:lstStyle/>
          <a:p>
            <a:pPr>
              <a:defRPr sz="1300">
                <a:solidFill>
                  <a:srgbClr val="00663E"/>
                </a:solidFill>
              </a:defRPr>
            </a:pPr>
            <a:endParaRPr lang="en-US"/>
          </a:p>
        </c:txPr>
        <c:crossAx val="-2053170504"/>
        <c:crosses val="autoZero"/>
        <c:crossBetween val="midCat"/>
      </c:valAx>
      <c:valAx>
        <c:axId val="-2053170504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baseline="0" dirty="0">
                    <a:solidFill>
                      <a:srgbClr val="00663E"/>
                    </a:solidFill>
                  </a:rPr>
                  <a:t>Tons of P2O5 (x 1000)</a:t>
                </a:r>
                <a:endParaRPr lang="en-US" sz="1200" b="0" dirty="0">
                  <a:solidFill>
                    <a:srgbClr val="00663E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1.5834020747406601E-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00663E"/>
            </a:solidFill>
          </a:ln>
        </c:spPr>
        <c:txPr>
          <a:bodyPr/>
          <a:lstStyle/>
          <a:p>
            <a:pPr>
              <a:defRPr sz="1300">
                <a:solidFill>
                  <a:srgbClr val="00663E"/>
                </a:solidFill>
              </a:defRPr>
            </a:pPr>
            <a:endParaRPr lang="en-US"/>
          </a:p>
        </c:txPr>
        <c:crossAx val="-2053163672"/>
        <c:crosses val="autoZero"/>
        <c:crossBetween val="midCat"/>
      </c:valAx>
      <c:valAx>
        <c:axId val="-2053177256"/>
        <c:scaling>
          <c:orientation val="minMax"/>
        </c:scaling>
        <c:delete val="0"/>
        <c:axPos val="r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Tons of P2O5 (x 1000)</a:t>
                </a:r>
              </a:p>
            </c:rich>
          </c:tx>
          <c:layout>
            <c:manualLayout>
              <c:xMode val="edge"/>
              <c:yMode val="edge"/>
              <c:x val="0.88097911198600198"/>
              <c:y val="5.3167833187519101E-4"/>
            </c:manualLayout>
          </c:layout>
          <c:overlay val="0"/>
        </c:title>
        <c:numFmt formatCode="0.0" sourceLinked="1"/>
        <c:majorTickMark val="out"/>
        <c:minorTickMark val="none"/>
        <c:tickLblPos val="nextTo"/>
        <c:spPr>
          <a:ln>
            <a:solidFill>
              <a:srgbClr val="4FA735"/>
            </a:solidFill>
          </a:ln>
        </c:spPr>
        <c:txPr>
          <a:bodyPr/>
          <a:lstStyle/>
          <a:p>
            <a:pPr>
              <a:defRPr sz="1200">
                <a:solidFill>
                  <a:srgbClr val="00663E"/>
                </a:solidFill>
              </a:defRPr>
            </a:pPr>
            <a:endParaRPr lang="en-US"/>
          </a:p>
        </c:txPr>
        <c:crossAx val="-2053208856"/>
        <c:crosses val="max"/>
        <c:crossBetween val="midCat"/>
      </c:valAx>
      <c:valAx>
        <c:axId val="-20532088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-2053177256"/>
        <c:crosses val="autoZero"/>
        <c:crossBetween val="midCat"/>
      </c:valAx>
    </c:plotArea>
    <c:legend>
      <c:legendPos val="t"/>
      <c:layout>
        <c:manualLayout>
          <c:xMode val="edge"/>
          <c:yMode val="edge"/>
          <c:x val="8.7254593175853504E-2"/>
          <c:y val="5.2658756197141998E-2"/>
          <c:w val="0.80710837707786498"/>
          <c:h val="4.4620151647710701E-2"/>
        </c:manualLayout>
      </c:layout>
      <c:overlay val="0"/>
      <c:txPr>
        <a:bodyPr/>
        <a:lstStyle/>
        <a:p>
          <a:pPr>
            <a:defRPr sz="1200">
              <a:solidFill>
                <a:srgbClr val="00663E"/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837756391562196E-2"/>
          <c:y val="0.10148211473565801"/>
          <c:w val="0.78693411587440398"/>
          <c:h val="0.76036775403074597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OH</c:v>
                </c:pt>
              </c:strCache>
            </c:strRef>
          </c:tx>
          <c:spPr>
            <a:ln w="76200">
              <a:solidFill>
                <a:srgbClr val="4FA735"/>
              </a:solidFill>
            </a:ln>
          </c:spPr>
          <c:marker>
            <c:symbol val="diamond"/>
            <c:size val="4"/>
            <c:spPr>
              <a:solidFill>
                <a:srgbClr val="4FA735"/>
              </a:solidFill>
              <a:ln>
                <a:noFill/>
              </a:ln>
            </c:spPr>
          </c:marker>
          <c:xVal>
            <c:numRef>
              <c:f>Sheet1!$A$2:$A$42</c:f>
              <c:numCache>
                <c:formatCode>General</c:formatCode>
                <c:ptCount val="4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</c:numCache>
            </c:numRef>
          </c:xVal>
          <c:yVal>
            <c:numRef>
              <c:f>Sheet1!$B$2:$B$42</c:f>
              <c:numCache>
                <c:formatCode>General</c:formatCode>
                <c:ptCount val="41"/>
                <c:pt idx="15">
                  <c:v>83.550108547009032</c:v>
                </c:pt>
                <c:pt idx="16">
                  <c:v>82.564337709402182</c:v>
                </c:pt>
                <c:pt idx="17">
                  <c:v>81.578566871795559</c:v>
                </c:pt>
                <c:pt idx="18">
                  <c:v>80.592796034188666</c:v>
                </c:pt>
                <c:pt idx="19">
                  <c:v>79.607025196581787</c:v>
                </c:pt>
                <c:pt idx="20">
                  <c:v>78.62125435897498</c:v>
                </c:pt>
                <c:pt idx="21">
                  <c:v>77.635483521368116</c:v>
                </c:pt>
                <c:pt idx="22">
                  <c:v>76.649712683761251</c:v>
                </c:pt>
                <c:pt idx="23">
                  <c:v>75.663941846154344</c:v>
                </c:pt>
                <c:pt idx="24">
                  <c:v>74.678171008547494</c:v>
                </c:pt>
                <c:pt idx="25">
                  <c:v>73.692400170940658</c:v>
                </c:pt>
                <c:pt idx="26">
                  <c:v>72.706629333333822</c:v>
                </c:pt>
                <c:pt idx="27">
                  <c:v>71.720858495727185</c:v>
                </c:pt>
                <c:pt idx="28">
                  <c:v>70.735087658120293</c:v>
                </c:pt>
                <c:pt idx="29">
                  <c:v>69.749316820513457</c:v>
                </c:pt>
                <c:pt idx="30">
                  <c:v>68.763545982906606</c:v>
                </c:pt>
                <c:pt idx="31">
                  <c:v>67.777775145299699</c:v>
                </c:pt>
                <c:pt idx="32">
                  <c:v>66.792004307692849</c:v>
                </c:pt>
                <c:pt idx="33">
                  <c:v>65.806233470086013</c:v>
                </c:pt>
                <c:pt idx="34">
                  <c:v>64.820462632479106</c:v>
                </c:pt>
                <c:pt idx="35">
                  <c:v>63.834691794872271</c:v>
                </c:pt>
                <c:pt idx="36">
                  <c:v>62.848920957265641</c:v>
                </c:pt>
                <c:pt idx="37">
                  <c:v>61.863150119658798</c:v>
                </c:pt>
                <c:pt idx="38">
                  <c:v>60.877379282051933</c:v>
                </c:pt>
                <c:pt idx="39">
                  <c:v>59.891608444445048</c:v>
                </c:pt>
                <c:pt idx="40">
                  <c:v>58.905837606838197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84D-4E27-8ED0-F68549F4C8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80090760"/>
        <c:axId val="-2079464936"/>
      </c:scatterChart>
      <c:scatterChart>
        <c:scatterStyle val="lineMarker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US</c:v>
                </c:pt>
              </c:strCache>
            </c:strRef>
          </c:tx>
          <c:spPr>
            <a:ln w="76200">
              <a:solidFill>
                <a:srgbClr val="B5D7E4"/>
              </a:solidFill>
            </a:ln>
          </c:spPr>
          <c:marker>
            <c:symbol val="square"/>
            <c:size val="2"/>
            <c:spPr>
              <a:solidFill>
                <a:srgbClr val="B5D7E4"/>
              </a:solidFill>
              <a:ln>
                <a:noFill/>
              </a:ln>
            </c:spPr>
          </c:marker>
          <c:xVal>
            <c:numRef>
              <c:f>Sheet1!$A$2:$A$42</c:f>
              <c:numCache>
                <c:formatCode>General</c:formatCode>
                <c:ptCount val="4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</c:numCache>
            </c:numRef>
          </c:xVal>
          <c:yVal>
            <c:numRef>
              <c:f>Sheet1!$C$2:$C$42</c:f>
              <c:numCache>
                <c:formatCode>0.0</c:formatCode>
                <c:ptCount val="41"/>
                <c:pt idx="0">
                  <c:v>5330.5633456446212</c:v>
                </c:pt>
                <c:pt idx="1">
                  <c:v>5300.2935902526378</c:v>
                </c:pt>
                <c:pt idx="2">
                  <c:v>5270.0238348606536</c:v>
                </c:pt>
                <c:pt idx="3">
                  <c:v>5239.7540794686702</c:v>
                </c:pt>
                <c:pt idx="4">
                  <c:v>5209.4843240766822</c:v>
                </c:pt>
                <c:pt idx="5">
                  <c:v>5179.214568684698</c:v>
                </c:pt>
                <c:pt idx="6">
                  <c:v>5148.9448132927027</c:v>
                </c:pt>
                <c:pt idx="7">
                  <c:v>5118.6750579007175</c:v>
                </c:pt>
                <c:pt idx="8">
                  <c:v>5088.4053025087323</c:v>
                </c:pt>
                <c:pt idx="9">
                  <c:v>5058.135547116749</c:v>
                </c:pt>
                <c:pt idx="10">
                  <c:v>5027.8657917247638</c:v>
                </c:pt>
                <c:pt idx="11">
                  <c:v>4997.5960363327804</c:v>
                </c:pt>
                <c:pt idx="12">
                  <c:v>4967.3262809407934</c:v>
                </c:pt>
                <c:pt idx="13">
                  <c:v>4937.05652554881</c:v>
                </c:pt>
                <c:pt idx="14">
                  <c:v>4906.786770156823</c:v>
                </c:pt>
                <c:pt idx="15">
                  <c:v>4876.5170147648314</c:v>
                </c:pt>
                <c:pt idx="16">
                  <c:v>4846.2472593728426</c:v>
                </c:pt>
                <c:pt idx="17">
                  <c:v>4815.9775039808583</c:v>
                </c:pt>
                <c:pt idx="18">
                  <c:v>4785.7077485888731</c:v>
                </c:pt>
                <c:pt idx="19">
                  <c:v>4755.4379931968879</c:v>
                </c:pt>
                <c:pt idx="20">
                  <c:v>4725.1682378049054</c:v>
                </c:pt>
                <c:pt idx="21">
                  <c:v>4694.8984824129202</c:v>
                </c:pt>
                <c:pt idx="22">
                  <c:v>4664.6287270209341</c:v>
                </c:pt>
                <c:pt idx="23">
                  <c:v>4634.3589716289434</c:v>
                </c:pt>
                <c:pt idx="24">
                  <c:v>4604.0892162369564</c:v>
                </c:pt>
                <c:pt idx="25">
                  <c:v>4573.8194608449712</c:v>
                </c:pt>
                <c:pt idx="26">
                  <c:v>4543.5497054529869</c:v>
                </c:pt>
                <c:pt idx="27">
                  <c:v>4513.2799500610008</c:v>
                </c:pt>
                <c:pt idx="28">
                  <c:v>4483.0101946690183</c:v>
                </c:pt>
                <c:pt idx="29">
                  <c:v>4452.7404392770304</c:v>
                </c:pt>
                <c:pt idx="30">
                  <c:v>4422.4706838850434</c:v>
                </c:pt>
                <c:pt idx="31">
                  <c:v>4392.2009284930609</c:v>
                </c:pt>
                <c:pt idx="32">
                  <c:v>4361.9311731010703</c:v>
                </c:pt>
                <c:pt idx="33">
                  <c:v>4331.6614177090823</c:v>
                </c:pt>
                <c:pt idx="34">
                  <c:v>4301.3916623170981</c:v>
                </c:pt>
                <c:pt idx="35">
                  <c:v>4271.1219069251129</c:v>
                </c:pt>
                <c:pt idx="36">
                  <c:v>4240.8521515331304</c:v>
                </c:pt>
                <c:pt idx="37">
                  <c:v>4210.5823961411425</c:v>
                </c:pt>
                <c:pt idx="38">
                  <c:v>4180.3126407491582</c:v>
                </c:pt>
                <c:pt idx="39">
                  <c:v>4150.0428853571711</c:v>
                </c:pt>
                <c:pt idx="40">
                  <c:v>4119.7731299651796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84D-4E27-8ED0-F68549F4C8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79452184"/>
        <c:axId val="-2079458200"/>
      </c:scatterChart>
      <c:valAx>
        <c:axId val="-2080090760"/>
        <c:scaling>
          <c:orientation val="minMax"/>
          <c:max val="2010"/>
          <c:min val="1970"/>
        </c:scaling>
        <c:delete val="0"/>
        <c:axPos val="b"/>
        <c:title>
          <c:tx>
            <c:rich>
              <a:bodyPr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rgbClr val="00663E"/>
            </a:solidFill>
          </a:ln>
        </c:spPr>
        <c:txPr>
          <a:bodyPr/>
          <a:lstStyle/>
          <a:p>
            <a:pPr>
              <a:defRPr sz="1300">
                <a:solidFill>
                  <a:srgbClr val="00663E"/>
                </a:solidFill>
              </a:defRPr>
            </a:pPr>
            <a:endParaRPr lang="en-US"/>
          </a:p>
        </c:txPr>
        <c:crossAx val="-2079464936"/>
        <c:crosses val="autoZero"/>
        <c:crossBetween val="midCat"/>
      </c:valAx>
      <c:valAx>
        <c:axId val="-2079464936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baseline="0" dirty="0">
                    <a:solidFill>
                      <a:srgbClr val="00663E"/>
                    </a:solidFill>
                  </a:rPr>
                  <a:t>Tons of K2O (x 1000)</a:t>
                </a:r>
                <a:endParaRPr lang="en-US" sz="1200" b="0" dirty="0">
                  <a:solidFill>
                    <a:srgbClr val="00663E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1.5834020747406601E-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00663E"/>
            </a:solidFill>
          </a:ln>
        </c:spPr>
        <c:txPr>
          <a:bodyPr/>
          <a:lstStyle/>
          <a:p>
            <a:pPr>
              <a:defRPr sz="1300">
                <a:solidFill>
                  <a:srgbClr val="00663E"/>
                </a:solidFill>
              </a:defRPr>
            </a:pPr>
            <a:endParaRPr lang="en-US"/>
          </a:p>
        </c:txPr>
        <c:crossAx val="-2080090760"/>
        <c:crosses val="autoZero"/>
        <c:crossBetween val="midCat"/>
      </c:valAx>
      <c:valAx>
        <c:axId val="-2079458200"/>
        <c:scaling>
          <c:orientation val="minMax"/>
        </c:scaling>
        <c:delete val="0"/>
        <c:axPos val="r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Tons of K2O (x 1000)</a:t>
                </a:r>
              </a:p>
            </c:rich>
          </c:tx>
          <c:layout>
            <c:manualLayout>
              <c:xMode val="edge"/>
              <c:yMode val="edge"/>
              <c:x val="0.88097911198600198"/>
              <c:y val="5.3167833187519101E-4"/>
            </c:manualLayout>
          </c:layout>
          <c:overlay val="0"/>
        </c:title>
        <c:numFmt formatCode="0.0" sourceLinked="1"/>
        <c:majorTickMark val="out"/>
        <c:minorTickMark val="none"/>
        <c:tickLblPos val="nextTo"/>
        <c:spPr>
          <a:ln>
            <a:solidFill>
              <a:srgbClr val="4FA735"/>
            </a:solidFill>
          </a:ln>
        </c:spPr>
        <c:txPr>
          <a:bodyPr/>
          <a:lstStyle/>
          <a:p>
            <a:pPr>
              <a:defRPr sz="1200">
                <a:solidFill>
                  <a:srgbClr val="00663E"/>
                </a:solidFill>
              </a:defRPr>
            </a:pPr>
            <a:endParaRPr lang="en-US"/>
          </a:p>
        </c:txPr>
        <c:crossAx val="-2079452184"/>
        <c:crosses val="max"/>
        <c:crossBetween val="midCat"/>
      </c:valAx>
      <c:valAx>
        <c:axId val="-20794521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-2079458200"/>
        <c:crosses val="autoZero"/>
        <c:crossBetween val="midCat"/>
      </c:valAx>
    </c:plotArea>
    <c:legend>
      <c:legendPos val="t"/>
      <c:layout>
        <c:manualLayout>
          <c:xMode val="edge"/>
          <c:yMode val="edge"/>
          <c:x val="8.7254593175853504E-2"/>
          <c:y val="5.2658756197141998E-2"/>
          <c:w val="0.80710837707786498"/>
          <c:h val="4.4620151647710701E-2"/>
        </c:manualLayout>
      </c:layout>
      <c:overlay val="0"/>
      <c:txPr>
        <a:bodyPr/>
        <a:lstStyle/>
        <a:p>
          <a:pPr>
            <a:defRPr sz="1200">
              <a:solidFill>
                <a:srgbClr val="00663E"/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837756391562196E-2"/>
          <c:y val="0.10148211473565801"/>
          <c:w val="0.78693411587440398"/>
          <c:h val="0.76036775403074597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OH</c:v>
                </c:pt>
              </c:strCache>
            </c:strRef>
          </c:tx>
          <c:spPr>
            <a:ln w="76200">
              <a:solidFill>
                <a:srgbClr val="4FA735"/>
              </a:solidFill>
            </a:ln>
          </c:spPr>
          <c:marker>
            <c:symbol val="diamond"/>
            <c:size val="4"/>
            <c:spPr>
              <a:solidFill>
                <a:srgbClr val="4FA735"/>
              </a:solidFill>
              <a:ln>
                <a:noFill/>
              </a:ln>
            </c:spPr>
          </c:marker>
          <c:xVal>
            <c:numRef>
              <c:f>Sheet1!$A$2:$A$27</c:f>
              <c:numCache>
                <c:formatCode>General</c:formatCode>
                <c:ptCount val="26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</c:numCache>
            </c:numRef>
          </c:xVal>
          <c:yVal>
            <c:numRef>
              <c:f>Sheet1!$B$2:$B$27</c:f>
              <c:numCache>
                <c:formatCode>0</c:formatCode>
                <c:ptCount val="26"/>
                <c:pt idx="0">
                  <c:v>6.3577525022174068</c:v>
                </c:pt>
                <c:pt idx="1">
                  <c:v>5.8008070213650154</c:v>
                </c:pt>
                <c:pt idx="2">
                  <c:v>5.2438615405126283</c:v>
                </c:pt>
                <c:pt idx="3">
                  <c:v>4.6869160596602306</c:v>
                </c:pt>
                <c:pt idx="4">
                  <c:v>4.1299705788080656</c:v>
                </c:pt>
                <c:pt idx="5">
                  <c:v>3.573025097955679</c:v>
                </c:pt>
                <c:pt idx="6">
                  <c:v>3.0160796171032849</c:v>
                </c:pt>
                <c:pt idx="7">
                  <c:v>2.4591341362508952</c:v>
                </c:pt>
                <c:pt idx="8">
                  <c:v>1.9021886553985039</c:v>
                </c:pt>
                <c:pt idx="9">
                  <c:v>1.3452431745461131</c:v>
                </c:pt>
                <c:pt idx="10">
                  <c:v>0.78829769369372205</c:v>
                </c:pt>
                <c:pt idx="11">
                  <c:v>0.23135221284155699</c:v>
                </c:pt>
                <c:pt idx="12">
                  <c:v>-0.32559326801083399</c:v>
                </c:pt>
                <c:pt idx="13">
                  <c:v>-0.88253874886322603</c:v>
                </c:pt>
                <c:pt idx="14">
                  <c:v>-1.439484229715617</c:v>
                </c:pt>
                <c:pt idx="15">
                  <c:v>-1.9964297105680091</c:v>
                </c:pt>
                <c:pt idx="16">
                  <c:v>-2.5533751914203999</c:v>
                </c:pt>
                <c:pt idx="17">
                  <c:v>-3.1103206722727932</c:v>
                </c:pt>
                <c:pt idx="18">
                  <c:v>-3.6672661531249569</c:v>
                </c:pt>
                <c:pt idx="19">
                  <c:v>-4.2242116339773466</c:v>
                </c:pt>
                <c:pt idx="20">
                  <c:v>-4.7811571148297398</c:v>
                </c:pt>
                <c:pt idx="21">
                  <c:v>-5.3381025956821322</c:v>
                </c:pt>
                <c:pt idx="22">
                  <c:v>-5.8950480765345219</c:v>
                </c:pt>
                <c:pt idx="23">
                  <c:v>-6.4519935573869107</c:v>
                </c:pt>
                <c:pt idx="24">
                  <c:v>-7.0089390382393049</c:v>
                </c:pt>
                <c:pt idx="25">
                  <c:v>-7.5658845190914654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D4D-4C9D-B66C-5917167E23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US</c:v>
                </c:pt>
              </c:strCache>
            </c:strRef>
          </c:tx>
          <c:spPr>
            <a:ln w="76200">
              <a:solidFill>
                <a:srgbClr val="B5D7E4"/>
              </a:solidFill>
            </a:ln>
          </c:spPr>
          <c:marker>
            <c:symbol val="square"/>
            <c:size val="2"/>
            <c:spPr>
              <a:solidFill>
                <a:srgbClr val="B5D7E4"/>
              </a:solidFill>
              <a:ln>
                <a:noFill/>
              </a:ln>
            </c:spPr>
          </c:marker>
          <c:xVal>
            <c:numRef>
              <c:f>Sheet1!$A$2:$A$27</c:f>
              <c:numCache>
                <c:formatCode>General</c:formatCode>
                <c:ptCount val="26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</c:numCache>
            </c:numRef>
          </c:xVal>
          <c:yVal>
            <c:numRef>
              <c:f>Sheet1!$C$2:$C$27</c:f>
              <c:numCache>
                <c:formatCode>0.0</c:formatCode>
                <c:ptCount val="26"/>
                <c:pt idx="0">
                  <c:v>17.844919442537499</c:v>
                </c:pt>
                <c:pt idx="1">
                  <c:v>17.375663214738321</c:v>
                </c:pt>
                <c:pt idx="2">
                  <c:v>16.906406986939022</c:v>
                </c:pt>
                <c:pt idx="3">
                  <c:v>16.43715075913985</c:v>
                </c:pt>
                <c:pt idx="4">
                  <c:v>15.967894531340569</c:v>
                </c:pt>
                <c:pt idx="5">
                  <c:v>15.49863830354138</c:v>
                </c:pt>
                <c:pt idx="6">
                  <c:v>15.029382075742101</c:v>
                </c:pt>
                <c:pt idx="7">
                  <c:v>14.560125847942921</c:v>
                </c:pt>
                <c:pt idx="8">
                  <c:v>14.09086962014374</c:v>
                </c:pt>
                <c:pt idx="9">
                  <c:v>13.62161339234444</c:v>
                </c:pt>
                <c:pt idx="10">
                  <c:v>13.15235716454527</c:v>
                </c:pt>
                <c:pt idx="11">
                  <c:v>12.68310093674598</c:v>
                </c:pt>
                <c:pt idx="12">
                  <c:v>12.2138447089468</c:v>
                </c:pt>
                <c:pt idx="13">
                  <c:v>11.744588481147501</c:v>
                </c:pt>
                <c:pt idx="14">
                  <c:v>11.27533225334833</c:v>
                </c:pt>
                <c:pt idx="15">
                  <c:v>10.806076025549039</c:v>
                </c:pt>
                <c:pt idx="16">
                  <c:v>10.33681979774985</c:v>
                </c:pt>
                <c:pt idx="17">
                  <c:v>9.8675635699506756</c:v>
                </c:pt>
                <c:pt idx="18">
                  <c:v>9.3983073421513819</c:v>
                </c:pt>
                <c:pt idx="19">
                  <c:v>8.9290511143522053</c:v>
                </c:pt>
                <c:pt idx="20">
                  <c:v>8.4597948865529204</c:v>
                </c:pt>
                <c:pt idx="21">
                  <c:v>7.990538658753735</c:v>
                </c:pt>
                <c:pt idx="22">
                  <c:v>7.521282430954443</c:v>
                </c:pt>
                <c:pt idx="23">
                  <c:v>7.0520262031552647</c:v>
                </c:pt>
                <c:pt idx="24">
                  <c:v>6.5827699753559727</c:v>
                </c:pt>
                <c:pt idx="25">
                  <c:v>6.1135137475567909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D4D-4C9D-B66C-5917167E23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53367320"/>
        <c:axId val="-2053374888"/>
      </c:scatterChart>
      <c:valAx>
        <c:axId val="-2053367320"/>
        <c:scaling>
          <c:orientation val="minMax"/>
          <c:max val="2010"/>
          <c:min val="1970"/>
        </c:scaling>
        <c:delete val="0"/>
        <c:axPos val="b"/>
        <c:title>
          <c:tx>
            <c:rich>
              <a:bodyPr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rgbClr val="00663E"/>
            </a:solidFill>
          </a:ln>
        </c:spPr>
        <c:txPr>
          <a:bodyPr/>
          <a:lstStyle/>
          <a:p>
            <a:pPr>
              <a:defRPr sz="1300">
                <a:solidFill>
                  <a:srgbClr val="00663E"/>
                </a:solidFill>
              </a:defRPr>
            </a:pPr>
            <a:endParaRPr lang="en-US"/>
          </a:p>
        </c:txPr>
        <c:crossAx val="-2053374888"/>
        <c:crosses val="autoZero"/>
        <c:crossBetween val="midCat"/>
      </c:valAx>
      <c:valAx>
        <c:axId val="-2053374888"/>
        <c:scaling>
          <c:orientation val="minMax"/>
          <c:min val="-10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baseline="0" dirty="0">
                    <a:solidFill>
                      <a:srgbClr val="00663E"/>
                    </a:solidFill>
                  </a:rPr>
                  <a:t>Balance, lb/acre</a:t>
                </a:r>
                <a:endParaRPr lang="en-US" sz="1200" b="0" dirty="0">
                  <a:solidFill>
                    <a:srgbClr val="00663E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1.58336978710994E-3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spPr>
          <a:ln>
            <a:solidFill>
              <a:srgbClr val="00663E"/>
            </a:solidFill>
          </a:ln>
        </c:spPr>
        <c:txPr>
          <a:bodyPr/>
          <a:lstStyle/>
          <a:p>
            <a:pPr>
              <a:defRPr sz="1300">
                <a:solidFill>
                  <a:srgbClr val="00663E"/>
                </a:solidFill>
              </a:defRPr>
            </a:pPr>
            <a:endParaRPr lang="en-US"/>
          </a:p>
        </c:txPr>
        <c:crossAx val="-2053367320"/>
        <c:crosses val="autoZero"/>
        <c:crossBetween val="midCat"/>
      </c:valAx>
    </c:plotArea>
    <c:legend>
      <c:legendPos val="t"/>
      <c:layout>
        <c:manualLayout>
          <c:xMode val="edge"/>
          <c:yMode val="edge"/>
          <c:x val="9.4199037620297493E-2"/>
          <c:y val="5.7288385826771697E-2"/>
          <c:w val="0.78944444444444495"/>
          <c:h val="4.4620151647710701E-2"/>
        </c:manualLayout>
      </c:layout>
      <c:overlay val="0"/>
      <c:txPr>
        <a:bodyPr/>
        <a:lstStyle/>
        <a:p>
          <a:pPr>
            <a:defRPr sz="1200">
              <a:solidFill>
                <a:srgbClr val="00663E"/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837756391562196E-2"/>
          <c:y val="0.10148211473565801"/>
          <c:w val="0.78693411587440398"/>
          <c:h val="0.76036775403074597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OH</c:v>
                </c:pt>
              </c:strCache>
            </c:strRef>
          </c:tx>
          <c:spPr>
            <a:ln w="76200">
              <a:solidFill>
                <a:srgbClr val="4FA735"/>
              </a:solidFill>
            </a:ln>
          </c:spPr>
          <c:marker>
            <c:symbol val="diamond"/>
            <c:size val="4"/>
            <c:spPr>
              <a:solidFill>
                <a:srgbClr val="4FA735"/>
              </a:solidFill>
              <a:ln>
                <a:noFill/>
              </a:ln>
            </c:spPr>
          </c:marker>
          <c:xVal>
            <c:numRef>
              <c:f>Sheet1!$A$2:$A$27</c:f>
              <c:numCache>
                <c:formatCode>General</c:formatCode>
                <c:ptCount val="26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</c:numCache>
            </c:numRef>
          </c:xVal>
          <c:yVal>
            <c:numRef>
              <c:f>Sheet1!$B$2:$B$27</c:f>
              <c:numCache>
                <c:formatCode>General</c:formatCode>
                <c:ptCount val="26"/>
                <c:pt idx="0">
                  <c:v>9.4271865366019991</c:v>
                </c:pt>
                <c:pt idx="1">
                  <c:v>8.6036521483954402</c:v>
                </c:pt>
                <c:pt idx="2">
                  <c:v>7.7801177601888867</c:v>
                </c:pt>
                <c:pt idx="3">
                  <c:v>6.9565833719825614</c:v>
                </c:pt>
                <c:pt idx="4">
                  <c:v>6.1330489837760078</c:v>
                </c:pt>
                <c:pt idx="5">
                  <c:v>5.3095145955694507</c:v>
                </c:pt>
                <c:pt idx="6">
                  <c:v>4.485980207362898</c:v>
                </c:pt>
                <c:pt idx="7">
                  <c:v>3.6624458191565732</c:v>
                </c:pt>
                <c:pt idx="8">
                  <c:v>2.8389114309500192</c:v>
                </c:pt>
                <c:pt idx="9">
                  <c:v>2.015377042743467</c:v>
                </c:pt>
                <c:pt idx="10">
                  <c:v>1.191842654536913</c:v>
                </c:pt>
                <c:pt idx="11">
                  <c:v>0.368308266330587</c:v>
                </c:pt>
                <c:pt idx="12">
                  <c:v>-0.455226121875967</c:v>
                </c:pt>
                <c:pt idx="13">
                  <c:v>-1.2787605100825199</c:v>
                </c:pt>
                <c:pt idx="14">
                  <c:v>-2.1022948982890748</c:v>
                </c:pt>
                <c:pt idx="15">
                  <c:v>-2.9258292864954001</c:v>
                </c:pt>
                <c:pt idx="16">
                  <c:v>-3.7493636747019541</c:v>
                </c:pt>
                <c:pt idx="17">
                  <c:v>-4.5728980629085072</c:v>
                </c:pt>
                <c:pt idx="18">
                  <c:v>-5.3964324511150608</c:v>
                </c:pt>
                <c:pt idx="19">
                  <c:v>-6.2199668393216143</c:v>
                </c:pt>
                <c:pt idx="20">
                  <c:v>-7.0435012275279387</c:v>
                </c:pt>
                <c:pt idx="21">
                  <c:v>-7.8670356157344914</c:v>
                </c:pt>
                <c:pt idx="22">
                  <c:v>-8.6905700039410476</c:v>
                </c:pt>
                <c:pt idx="23">
                  <c:v>-9.5141043921476047</c:v>
                </c:pt>
                <c:pt idx="24">
                  <c:v>-10.33763878035392</c:v>
                </c:pt>
                <c:pt idx="25">
                  <c:v>-11.161173168560479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F02-4642-876B-B9C8C69677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US</c:v>
                </c:pt>
              </c:strCache>
            </c:strRef>
          </c:tx>
          <c:spPr>
            <a:ln w="76200">
              <a:solidFill>
                <a:srgbClr val="B5D7E4"/>
              </a:solidFill>
            </a:ln>
          </c:spPr>
          <c:marker>
            <c:symbol val="square"/>
            <c:size val="2"/>
            <c:spPr>
              <a:solidFill>
                <a:srgbClr val="B5D7E4"/>
              </a:solidFill>
              <a:ln>
                <a:noFill/>
              </a:ln>
            </c:spPr>
          </c:marker>
          <c:xVal>
            <c:numRef>
              <c:f>Sheet1!$A$2:$A$27</c:f>
              <c:numCache>
                <c:formatCode>General</c:formatCode>
                <c:ptCount val="26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</c:numCache>
            </c:numRef>
          </c:xVal>
          <c:yVal>
            <c:numRef>
              <c:f>Sheet1!$C$2:$C$27</c:f>
              <c:numCache>
                <c:formatCode>0.0</c:formatCode>
                <c:ptCount val="26"/>
                <c:pt idx="0">
                  <c:v>11.349574330214409</c:v>
                </c:pt>
                <c:pt idx="1">
                  <c:v>10.581064858117101</c:v>
                </c:pt>
                <c:pt idx="2">
                  <c:v>9.8125553860195396</c:v>
                </c:pt>
                <c:pt idx="3">
                  <c:v>9.0440459139222202</c:v>
                </c:pt>
                <c:pt idx="4">
                  <c:v>8.2755364418246735</c:v>
                </c:pt>
                <c:pt idx="5">
                  <c:v>7.5070269697273471</c:v>
                </c:pt>
                <c:pt idx="6">
                  <c:v>6.7385174976298003</c:v>
                </c:pt>
                <c:pt idx="7">
                  <c:v>5.9700080255324801</c:v>
                </c:pt>
                <c:pt idx="8">
                  <c:v>5.2014985534349316</c:v>
                </c:pt>
                <c:pt idx="9">
                  <c:v>4.4329890813376114</c:v>
                </c:pt>
                <c:pt idx="10">
                  <c:v>3.6644796092400611</c:v>
                </c:pt>
                <c:pt idx="11">
                  <c:v>2.8959701371427391</c:v>
                </c:pt>
                <c:pt idx="12">
                  <c:v>2.127460665045191</c:v>
                </c:pt>
                <c:pt idx="13">
                  <c:v>1.3589511929478699</c:v>
                </c:pt>
                <c:pt idx="14">
                  <c:v>0.59044172085032198</c:v>
                </c:pt>
                <c:pt idx="15">
                  <c:v>-0.178067751246999</c:v>
                </c:pt>
                <c:pt idx="16">
                  <c:v>-0.94657722334454797</c:v>
                </c:pt>
                <c:pt idx="17">
                  <c:v>-1.7150866954418691</c:v>
                </c:pt>
                <c:pt idx="18">
                  <c:v>-2.4835961675391909</c:v>
                </c:pt>
                <c:pt idx="19">
                  <c:v>-3.252105639636738</c:v>
                </c:pt>
                <c:pt idx="20">
                  <c:v>-4.0206151117340596</c:v>
                </c:pt>
                <c:pt idx="21">
                  <c:v>-4.7891245838316099</c:v>
                </c:pt>
                <c:pt idx="22">
                  <c:v>-5.5576340559289266</c:v>
                </c:pt>
                <c:pt idx="23">
                  <c:v>-6.3261435280264759</c:v>
                </c:pt>
                <c:pt idx="24">
                  <c:v>-7.0946530001237988</c:v>
                </c:pt>
                <c:pt idx="25">
                  <c:v>-7.8631624722213473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F02-4642-876B-B9C8C69677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53610200"/>
        <c:axId val="-2053618552"/>
      </c:scatterChart>
      <c:valAx>
        <c:axId val="-2053610200"/>
        <c:scaling>
          <c:orientation val="minMax"/>
          <c:max val="2010"/>
          <c:min val="1970"/>
        </c:scaling>
        <c:delete val="0"/>
        <c:axPos val="b"/>
        <c:title>
          <c:tx>
            <c:rich>
              <a:bodyPr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dirty="0">
                    <a:solidFill>
                      <a:srgbClr val="00663E"/>
                    </a:solidFill>
                  </a:rPr>
                  <a:t>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rgbClr val="00663E"/>
            </a:solidFill>
          </a:ln>
        </c:spPr>
        <c:txPr>
          <a:bodyPr/>
          <a:lstStyle/>
          <a:p>
            <a:pPr>
              <a:defRPr sz="1300">
                <a:solidFill>
                  <a:srgbClr val="00663E"/>
                </a:solidFill>
              </a:defRPr>
            </a:pPr>
            <a:endParaRPr lang="en-US"/>
          </a:p>
        </c:txPr>
        <c:crossAx val="-2053618552"/>
        <c:crosses val="autoZero"/>
        <c:crossBetween val="midCat"/>
      </c:valAx>
      <c:valAx>
        <c:axId val="-2053618552"/>
        <c:scaling>
          <c:orientation val="minMax"/>
          <c:min val="-20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00663E"/>
                    </a:solidFill>
                  </a:defRPr>
                </a:pPr>
                <a:r>
                  <a:rPr lang="en-US" sz="1200" b="0" baseline="0" dirty="0">
                    <a:solidFill>
                      <a:srgbClr val="00663E"/>
                    </a:solidFill>
                  </a:rPr>
                  <a:t>Balance, lb/acre</a:t>
                </a:r>
                <a:endParaRPr lang="en-US" sz="1200" b="0" dirty="0">
                  <a:solidFill>
                    <a:srgbClr val="00663E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1.58336978710994E-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00663E"/>
            </a:solidFill>
          </a:ln>
        </c:spPr>
        <c:txPr>
          <a:bodyPr/>
          <a:lstStyle/>
          <a:p>
            <a:pPr>
              <a:defRPr sz="1300">
                <a:solidFill>
                  <a:srgbClr val="00663E"/>
                </a:solidFill>
              </a:defRPr>
            </a:pPr>
            <a:endParaRPr lang="en-US"/>
          </a:p>
        </c:txPr>
        <c:crossAx val="-2053610200"/>
        <c:crosses val="autoZero"/>
        <c:crossBetween val="midCat"/>
      </c:valAx>
    </c:plotArea>
    <c:legend>
      <c:legendPos val="t"/>
      <c:layout>
        <c:manualLayout>
          <c:xMode val="edge"/>
          <c:yMode val="edge"/>
          <c:x val="8.7254593175853698E-2"/>
          <c:y val="5.2658756197141998E-2"/>
          <c:w val="0.80710837707786498"/>
          <c:h val="4.4620151647710701E-2"/>
        </c:manualLayout>
      </c:layout>
      <c:overlay val="0"/>
      <c:txPr>
        <a:bodyPr/>
        <a:lstStyle/>
        <a:p>
          <a:pPr>
            <a:defRPr sz="1200">
              <a:solidFill>
                <a:srgbClr val="00663E"/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4-13T12:40:49.744" idx="1">
    <p:pos x="-361" y="-29"/>
    <p:text>remove potash reference</p:text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4-13T12:42:12.984" idx="2">
    <p:pos x="-537" y="0"/>
    <p:text>remove potahs references</p:text>
    <p:extLst>
      <p:ext uri="{C676402C-5697-4E1C-873F-D02D1690AC5C}">
        <p15:threadingInfo xmlns:p15="http://schemas.microsoft.com/office/powerpoint/2012/main" timeZoneBias="36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>
                <a:latin typeface="Helvetica Light" charset="0"/>
                <a:ea typeface="ＭＳ Ｐゴシック" charset="0"/>
                <a:cs typeface="ＭＳ Ｐゴシック" charset="0"/>
                <a:sym typeface="Helvetica Light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wrap="square" lIns="93324" tIns="46662" rIns="93324" bIns="46662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6B2A42F-145D-4AAC-AD18-2E2C4681C63F}" type="datetime1">
              <a:rPr lang="en-US"/>
              <a:pPr/>
              <a:t>10/28/2025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>
                <a:latin typeface="Helvetica Light" charset="0"/>
                <a:ea typeface="ＭＳ Ｐゴシック" charset="0"/>
                <a:cs typeface="ＭＳ Ｐゴシック" charset="0"/>
                <a:sym typeface="Helvetica Light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wrap="square" lIns="93324" tIns="46662" rIns="93324" bIns="4666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3F3075F-5C4A-45FC-B035-41235976AD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506252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body" sz="quarter" idx="3"/>
          </p:nvPr>
        </p:nvSpPr>
        <p:spPr bwMode="auto">
          <a:xfrm>
            <a:off x="1177019" y="4428287"/>
            <a:ext cx="4683693" cy="421083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Noteworthy Bold" pitchFamily="-1" charset="0"/>
              </a:rPr>
              <a:t>Click to edit Master text styles</a:t>
            </a:r>
          </a:p>
          <a:p>
            <a:pPr lvl="1"/>
            <a:r>
              <a:rPr lang="en-US" dirty="0">
                <a:sym typeface="Noteworthy Bold" pitchFamily="-1" charset="0"/>
              </a:rPr>
              <a:t>Second level</a:t>
            </a:r>
          </a:p>
          <a:p>
            <a:pPr lvl="2"/>
            <a:r>
              <a:rPr lang="en-US" dirty="0">
                <a:sym typeface="Noteworthy Bold" pitchFamily="-1" charset="0"/>
              </a:rPr>
              <a:t>Third level</a:t>
            </a:r>
          </a:p>
          <a:p>
            <a:pPr lvl="3"/>
            <a:r>
              <a:rPr lang="en-US" dirty="0">
                <a:sym typeface="Noteworthy Bold" pitchFamily="-1" charset="0"/>
              </a:rPr>
              <a:t>Fourth level</a:t>
            </a:r>
          </a:p>
          <a:p>
            <a:pPr lvl="4"/>
            <a:r>
              <a:rPr lang="en-US" dirty="0">
                <a:sym typeface="Noteworthy Bold" pitchFamily="-1" charset="0"/>
              </a:rPr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8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A172D1F5-C843-4E46-A442-C3E232A57A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Header Placeholder 2"/>
          <p:cNvSpPr>
            <a:spLocks noGrp="1"/>
          </p:cNvSpPr>
          <p:nvPr>
            <p:ph type="hdr" sz="quarter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6350" cap="sq">
            <a:solidFill>
              <a:prstClr val="black"/>
            </a:solidFill>
            <a:bevel/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866041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defTabSz="457200" rtl="0" eaLnBrk="0" fontAlgn="base" hangingPunct="0">
      <a:lnSpc>
        <a:spcPct val="100000"/>
      </a:lnSpc>
      <a:spcBef>
        <a:spcPts val="600"/>
      </a:spcBef>
      <a:spcAft>
        <a:spcPts val="600"/>
      </a:spcAft>
      <a:defRPr sz="1400" b="0" kern="1200">
        <a:solidFill>
          <a:schemeClr val="bg1"/>
        </a:solidFill>
        <a:latin typeface="Arial" pitchFamily="34" charset="0"/>
        <a:ea typeface="ＭＳ Ｐゴシック" charset="0"/>
        <a:cs typeface="Arial" pitchFamily="34" charset="0"/>
        <a:sym typeface="Noteworthy Bold" pitchFamily="-1" charset="0"/>
      </a:defRPr>
    </a:lvl1pPr>
    <a:lvl2pPr marL="0" indent="0" algn="just" defTabSz="457200" rtl="0" eaLnBrk="0" fontAlgn="base" hangingPunct="0">
      <a:lnSpc>
        <a:spcPct val="125000"/>
      </a:lnSpc>
      <a:spcBef>
        <a:spcPts val="360"/>
      </a:spcBef>
      <a:spcAft>
        <a:spcPts val="0"/>
      </a:spcAft>
      <a:buFont typeface="Arial" pitchFamily="34" charset="0"/>
      <a:buNone/>
      <a:defRPr sz="1000" kern="1200">
        <a:solidFill>
          <a:schemeClr val="bg1"/>
        </a:solidFill>
        <a:latin typeface="Arial" pitchFamily="34" charset="0"/>
        <a:ea typeface="Noteworthy Bold" charset="0"/>
        <a:cs typeface="Arial" pitchFamily="34" charset="0"/>
        <a:sym typeface="Noteworthy Bold" pitchFamily="-1" charset="0"/>
      </a:defRPr>
    </a:lvl2pPr>
    <a:lvl3pPr marL="0" indent="0" algn="just" defTabSz="457200" rtl="0" eaLnBrk="0" fontAlgn="base" hangingPunct="0">
      <a:lnSpc>
        <a:spcPct val="125000"/>
      </a:lnSpc>
      <a:spcBef>
        <a:spcPts val="360"/>
      </a:spcBef>
      <a:spcAft>
        <a:spcPts val="0"/>
      </a:spcAft>
      <a:buFont typeface="Arial" pitchFamily="34" charset="0"/>
      <a:buNone/>
      <a:defRPr sz="1000" kern="1200">
        <a:solidFill>
          <a:schemeClr val="bg1"/>
        </a:solidFill>
        <a:latin typeface="Arial" pitchFamily="34" charset="0"/>
        <a:ea typeface="Noteworthy Bold" charset="0"/>
        <a:cs typeface="Arial" pitchFamily="34" charset="0"/>
        <a:sym typeface="Noteworthy Bold" pitchFamily="-1" charset="0"/>
      </a:defRPr>
    </a:lvl3pPr>
    <a:lvl4pPr marL="0" indent="0" algn="just" defTabSz="457200" rtl="0" eaLnBrk="0" fontAlgn="base" hangingPunct="0">
      <a:lnSpc>
        <a:spcPct val="125000"/>
      </a:lnSpc>
      <a:spcBef>
        <a:spcPts val="360"/>
      </a:spcBef>
      <a:spcAft>
        <a:spcPts val="0"/>
      </a:spcAft>
      <a:buFont typeface="Arial" pitchFamily="34" charset="0"/>
      <a:buNone/>
      <a:defRPr sz="1000" kern="1200">
        <a:solidFill>
          <a:schemeClr val="bg1"/>
        </a:solidFill>
        <a:latin typeface="Arial" pitchFamily="34" charset="0"/>
        <a:ea typeface="Noteworthy Bold" charset="0"/>
        <a:cs typeface="Arial" pitchFamily="34" charset="0"/>
        <a:sym typeface="Noteworthy Bold" pitchFamily="-1" charset="0"/>
      </a:defRPr>
    </a:lvl4pPr>
    <a:lvl5pPr marL="0" indent="0" algn="just" defTabSz="457200" rtl="0" eaLnBrk="0" fontAlgn="base" hangingPunct="0">
      <a:lnSpc>
        <a:spcPct val="125000"/>
      </a:lnSpc>
      <a:spcBef>
        <a:spcPts val="360"/>
      </a:spcBef>
      <a:spcAft>
        <a:spcPts val="0"/>
      </a:spcAft>
      <a:buFont typeface="Arial" pitchFamily="34" charset="0"/>
      <a:buNone/>
      <a:defRPr sz="1000" kern="1200">
        <a:solidFill>
          <a:schemeClr val="bg1"/>
        </a:solidFill>
        <a:latin typeface="Arial" pitchFamily="34" charset="0"/>
        <a:ea typeface="Noteworthy Bold" charset="0"/>
        <a:cs typeface="Arial" pitchFamily="34" charset="0"/>
        <a:sym typeface="Noteworthy Bold" pitchFamily="-1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2D1F5-C843-4E46-A442-C3E232A57A87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685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Notice how much crop removal increases as attainable</a:t>
            </a:r>
            <a:r>
              <a:rPr lang="en-US" baseline="0" dirty="0"/>
              <a:t> yield increases.  This new yield level absolutely requires a reevaluation of the fertilization strategy to keep up with higher removal rates.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2D1F5-C843-4E46-A442-C3E232A57A87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Approximately</a:t>
            </a:r>
            <a:r>
              <a:rPr lang="en-US" baseline="0" dirty="0"/>
              <a:t> 75% of total N uptake is done by the time the corn crop turns reproductive (just before R1 – known as VT).  Approximately 60% of the total N accumulated by the crop is removed in the harvested grain.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2D1F5-C843-4E46-A442-C3E232A57A87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Approximately</a:t>
            </a:r>
            <a:r>
              <a:rPr lang="en-US" baseline="0" dirty="0"/>
              <a:t> 50% of total P uptake is done by the time the corn crop turns reproductive (just before R1 – known as VT).  Approximately 75-80% of the total P accumulated by the crop is removed in the harvested grain.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2D1F5-C843-4E46-A442-C3E232A57A87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Approximately</a:t>
            </a:r>
            <a:r>
              <a:rPr lang="en-US" baseline="0" dirty="0"/>
              <a:t> 90% of total K uptake is done by the time the corn crop turns reproductive (just before R1 – known as VT).  Approximately 30% of the total K accumulated by the crop is removed in the harvested grain.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2D1F5-C843-4E46-A442-C3E232A57A87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Notice how much crop removal increases as attainable</a:t>
            </a:r>
            <a:r>
              <a:rPr lang="en-US" baseline="0" dirty="0"/>
              <a:t> yield increases.  This new yield level absolutely requires a reevaluation of the fertilization strategy to keep up with higher removal rates.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2D1F5-C843-4E46-A442-C3E232A57A87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Notice how much crop removal increases as attainable</a:t>
            </a:r>
            <a:r>
              <a:rPr lang="en-US" baseline="0" dirty="0"/>
              <a:t> yield increases.  This new yield level absolutely requires a reevaluation of the fertilization strategy to keep up with higher removal rates.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2D1F5-C843-4E46-A442-C3E232A57A87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2D1F5-C843-4E46-A442-C3E232A57A87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917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0"/>
            <a:ext cx="6438900" cy="9753600"/>
          </a:xfrm>
          <a:prstGeom prst="rect">
            <a:avLst/>
          </a:prstGeom>
        </p:spPr>
      </p:pic>
      <p:sp>
        <p:nvSpPr>
          <p:cNvPr id="17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6454775" y="0"/>
            <a:ext cx="6550025" cy="9753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subtitle"/>
          <p:cNvSpPr>
            <a:spLocks noGrp="1"/>
          </p:cNvSpPr>
          <p:nvPr>
            <p:ph type="body" sz="quarter" idx="11" hasCustomPrompt="1"/>
          </p:nvPr>
        </p:nvSpPr>
        <p:spPr>
          <a:xfrm>
            <a:off x="551703" y="5365097"/>
            <a:ext cx="5459413" cy="185578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2800"/>
              </a:lnSpc>
              <a:spcAft>
                <a:spcPts val="600"/>
              </a:spcAft>
              <a:defRPr sz="2400" b="1" baseline="0">
                <a:solidFill>
                  <a:srgbClr val="4FA735"/>
                </a:solidFill>
              </a:defRPr>
            </a:lvl1pPr>
          </a:lstStyle>
          <a:p>
            <a:pPr lvl="0"/>
            <a:r>
              <a:rPr lang="en-US" dirty="0"/>
              <a:t>Presenter’s Name, Title</a:t>
            </a:r>
            <a:br>
              <a:rPr lang="en-US" dirty="0"/>
            </a:br>
            <a:r>
              <a:rPr lang="en-US" dirty="0"/>
              <a:t>Date XX, Year: 24pt Arial Bold</a:t>
            </a:r>
          </a:p>
        </p:txBody>
      </p:sp>
      <p:sp>
        <p:nvSpPr>
          <p:cNvPr id="6" name="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533098" y="1264024"/>
            <a:ext cx="5521325" cy="3684494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lnSpc>
                <a:spcPts val="6000"/>
              </a:lnSpc>
              <a:defRPr sz="5800" b="1" baseline="0">
                <a:solidFill>
                  <a:srgbClr val="00663E"/>
                </a:solidFill>
                <a:latin typeface="+mj-lt"/>
              </a:defRPr>
            </a:lvl1pPr>
            <a:lvl2pPr algn="l">
              <a:defRPr sz="5800" b="1">
                <a:solidFill>
                  <a:srgbClr val="00663E"/>
                </a:solidFill>
              </a:defRPr>
            </a:lvl2pPr>
            <a:lvl3pPr algn="l">
              <a:defRPr sz="5800" b="1">
                <a:solidFill>
                  <a:srgbClr val="00663E"/>
                </a:solidFill>
              </a:defRPr>
            </a:lvl3pPr>
            <a:lvl4pPr algn="l">
              <a:defRPr sz="5800" b="1">
                <a:solidFill>
                  <a:srgbClr val="00663E"/>
                </a:solidFill>
              </a:defRPr>
            </a:lvl4pPr>
            <a:lvl5pPr algn="l">
              <a:defRPr sz="5800" b="1">
                <a:solidFill>
                  <a:srgbClr val="00663E"/>
                </a:solidFill>
              </a:defRPr>
            </a:lvl5pPr>
          </a:lstStyle>
          <a:p>
            <a:pPr lvl="0"/>
            <a:r>
              <a:rPr lang="en-US" dirty="0"/>
              <a:t>Presentation Title: 58pt Arial Bold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hotoba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496300"/>
            <a:ext cx="130048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"/>
          <p:cNvSpPr>
            <a:spLocks noGrp="1"/>
          </p:cNvSpPr>
          <p:nvPr>
            <p:ph type="ftr" sz="quarter" idx="20"/>
          </p:nvPr>
        </p:nvSpPr>
        <p:spPr>
          <a:xfrm>
            <a:off x="2657172" y="9093975"/>
            <a:ext cx="8211015" cy="3524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342900" indent="-342900" algn="l" hangingPunct="1"/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9" hasCustomPrompt="1"/>
          </p:nvPr>
        </p:nvSpPr>
        <p:spPr>
          <a:xfrm>
            <a:off x="1002378" y="2604507"/>
            <a:ext cx="11190427" cy="5095875"/>
          </a:xfrm>
          <a:prstGeom prst="rect">
            <a:avLst/>
          </a:prstGeom>
        </p:spPr>
        <p:txBody>
          <a:bodyPr lIns="0" tIns="0" rIns="0" bIns="0"/>
          <a:lstStyle>
            <a:lvl1pPr marL="349250" indent="-349250" algn="l">
              <a:spcBef>
                <a:spcPts val="1800"/>
              </a:spcBef>
              <a:buFont typeface="Arial" pitchFamily="34" charset="0"/>
              <a:buChar char="•"/>
              <a:defRPr sz="2400">
                <a:solidFill>
                  <a:schemeClr val="accent1"/>
                </a:solidFill>
              </a:defRPr>
            </a:lvl1pPr>
            <a:lvl2pPr marL="460375" indent="-230188" algn="l">
              <a:spcBef>
                <a:spcPts val="1800"/>
              </a:spcBef>
              <a:buFont typeface="Arial" pitchFamily="34" charset="0"/>
              <a:buChar char="•"/>
              <a:defRPr sz="2400" baseline="0">
                <a:solidFill>
                  <a:schemeClr val="bg1"/>
                </a:solidFill>
              </a:defRPr>
            </a:lvl2pPr>
            <a:lvl3pPr marL="460375" indent="-230188" algn="l">
              <a:spcBef>
                <a:spcPts val="1800"/>
              </a:spcBef>
              <a:buFont typeface="Arial" pitchFamily="34" charset="0"/>
              <a:buChar char="•"/>
              <a:defRPr sz="2400">
                <a:solidFill>
                  <a:schemeClr val="bg1"/>
                </a:solidFill>
              </a:defRPr>
            </a:lvl3pPr>
            <a:lvl4pPr marL="460375" indent="-230188" algn="l">
              <a:spcBef>
                <a:spcPts val="1800"/>
              </a:spcBef>
              <a:buFont typeface="Arial" pitchFamily="34" charset="0"/>
              <a:buChar char="•"/>
              <a:defRPr sz="2400">
                <a:solidFill>
                  <a:schemeClr val="bg1"/>
                </a:solidFill>
              </a:defRPr>
            </a:lvl4pPr>
            <a:lvl5pPr marL="460375" indent="-230188" algn="l">
              <a:spcBef>
                <a:spcPts val="1800"/>
              </a:spcBef>
              <a:buFont typeface="Arial" pitchFamily="34" charset="0"/>
              <a:buChar char="•"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 (24pt Arial)</a:t>
            </a:r>
          </a:p>
          <a:p>
            <a:pPr lvl="1"/>
            <a:r>
              <a:rPr lang="en-US" dirty="0"/>
              <a:t>Second level (24pt Arial)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994944" y="1520401"/>
            <a:ext cx="11465451" cy="54003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2400" baseline="0">
                <a:solidFill>
                  <a:srgbClr val="00663E"/>
                </a:solidFill>
                <a:latin typeface="+mn-lt"/>
              </a:defRPr>
            </a:lvl1pPr>
            <a:lvl2pPr>
              <a:defRPr sz="2300">
                <a:latin typeface="Helvetica" pitchFamily="34" charset="0"/>
              </a:defRPr>
            </a:lvl2pPr>
            <a:lvl3pPr>
              <a:defRPr sz="2300">
                <a:latin typeface="Helvetica" pitchFamily="34" charset="0"/>
              </a:defRPr>
            </a:lvl3pPr>
            <a:lvl4pPr>
              <a:defRPr sz="2300">
                <a:latin typeface="Helvetica" pitchFamily="34" charset="0"/>
              </a:defRPr>
            </a:lvl4pPr>
            <a:lvl5pPr>
              <a:defRPr sz="2300">
                <a:latin typeface="Helvetica" pitchFamily="34" charset="0"/>
              </a:defRPr>
            </a:lvl5pPr>
          </a:lstStyle>
          <a:p>
            <a:pPr lvl="0"/>
            <a:r>
              <a:rPr lang="en-US" dirty="0"/>
              <a:t>Subtitle: if not required, delete (24pt Arial)</a:t>
            </a:r>
          </a:p>
        </p:txBody>
      </p:sp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994944" y="740712"/>
            <a:ext cx="11854781" cy="665018"/>
          </a:xfrm>
          <a:prstGeom prst="rect">
            <a:avLst/>
          </a:prstGeom>
          <a:noFill/>
        </p:spPr>
        <p:txBody>
          <a:bodyPr lIns="0" tIns="0" rIns="0" bIns="0"/>
          <a:lstStyle>
            <a:lvl1pPr algn="l">
              <a:defRPr sz="3600" b="1" baseline="0">
                <a:solidFill>
                  <a:srgbClr val="00663E"/>
                </a:solidFill>
              </a:defRPr>
            </a:lvl1pPr>
          </a:lstStyle>
          <a:p>
            <a:r>
              <a:rPr lang="en-US" dirty="0"/>
              <a:t>Slide Title (36pt Arial Bold)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Single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hotoba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496300"/>
            <a:ext cx="130048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"/>
          <p:cNvSpPr>
            <a:spLocks noGrp="1"/>
          </p:cNvSpPr>
          <p:nvPr>
            <p:ph type="ftr" sz="quarter" idx="22"/>
          </p:nvPr>
        </p:nvSpPr>
        <p:spPr>
          <a:xfrm>
            <a:off x="2752641" y="9093200"/>
            <a:ext cx="8211015" cy="3524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342900" indent="-342900" algn="l" hangingPunct="1"/>
            <a:endParaRPr lang="en-US"/>
          </a:p>
        </p:txBody>
      </p:sp>
      <p:sp>
        <p:nvSpPr>
          <p:cNvPr id="31" name="footnotes"/>
          <p:cNvSpPr>
            <a:spLocks noGrp="1"/>
          </p:cNvSpPr>
          <p:nvPr>
            <p:ph type="body" sz="quarter" idx="19" hasCustomPrompt="1"/>
          </p:nvPr>
        </p:nvSpPr>
        <p:spPr>
          <a:xfrm>
            <a:off x="2752725" y="7872721"/>
            <a:ext cx="8986556" cy="59400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spcBef>
                <a:spcPts val="576"/>
              </a:spcBef>
              <a:defRPr sz="1400">
                <a:solidFill>
                  <a:srgbClr val="00663E"/>
                </a:solidFill>
              </a:defRPr>
            </a:lvl1pPr>
            <a:lvl2pPr marL="739775" indent="-228600" algn="l">
              <a:spcBef>
                <a:spcPts val="576"/>
              </a:spcBef>
              <a:buFont typeface="Arial" pitchFamily="34" charset="0"/>
              <a:buChar char="•"/>
              <a:defRPr sz="1400" baseline="0">
                <a:solidFill>
                  <a:srgbClr val="00663E"/>
                </a:solidFill>
              </a:defRPr>
            </a:lvl2pPr>
            <a:lvl3pPr marL="739775" indent="-228600" algn="l">
              <a:spcBef>
                <a:spcPts val="576"/>
              </a:spcBef>
              <a:buFont typeface="Arial" pitchFamily="34" charset="0"/>
              <a:buChar char="•"/>
              <a:defRPr sz="1400">
                <a:solidFill>
                  <a:srgbClr val="00663E"/>
                </a:solidFill>
              </a:defRPr>
            </a:lvl3pPr>
            <a:lvl4pPr marL="739775" indent="-228600" algn="l">
              <a:spcBef>
                <a:spcPts val="576"/>
              </a:spcBef>
              <a:buFont typeface="Arial" pitchFamily="34" charset="0"/>
              <a:buChar char="•"/>
              <a:defRPr sz="1400">
                <a:solidFill>
                  <a:srgbClr val="00663E"/>
                </a:solidFill>
              </a:defRPr>
            </a:lvl4pPr>
            <a:lvl5pPr marL="739775" indent="-228600" algn="l">
              <a:spcBef>
                <a:spcPts val="576"/>
              </a:spcBef>
              <a:buFont typeface="Arial" pitchFamily="34" charset="0"/>
              <a:buChar char="•"/>
              <a:defRPr sz="1400">
                <a:solidFill>
                  <a:srgbClr val="00663E"/>
                </a:solidFill>
              </a:defRPr>
            </a:lvl5pPr>
          </a:lstStyle>
          <a:p>
            <a:pPr lvl="0"/>
            <a:r>
              <a:rPr lang="en-US" dirty="0"/>
              <a:t>Footnotes: 14pt Arial</a:t>
            </a:r>
          </a:p>
        </p:txBody>
      </p:sp>
      <p:sp>
        <p:nvSpPr>
          <p:cNvPr id="20" name="Chart Placeholder 19"/>
          <p:cNvSpPr>
            <a:spLocks noGrp="1"/>
          </p:cNvSpPr>
          <p:nvPr>
            <p:ph type="chart" sz="quarter" idx="16"/>
          </p:nvPr>
        </p:nvSpPr>
        <p:spPr>
          <a:xfrm>
            <a:off x="1495425" y="2901951"/>
            <a:ext cx="9417902" cy="466601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3" name="right value"/>
          <p:cNvSpPr>
            <a:spLocks noGrp="1"/>
          </p:cNvSpPr>
          <p:nvPr>
            <p:ph type="body" sz="quarter" idx="21" hasCustomPrompt="1"/>
          </p:nvPr>
        </p:nvSpPr>
        <p:spPr>
          <a:xfrm>
            <a:off x="6279777" y="2720895"/>
            <a:ext cx="3010273" cy="35782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00" baseline="0">
                <a:solidFill>
                  <a:srgbClr val="00663E"/>
                </a:solidFill>
              </a:defRPr>
            </a:lvl1pPr>
            <a:lvl2pPr>
              <a:defRPr sz="1400">
                <a:solidFill>
                  <a:srgbClr val="00663E"/>
                </a:solidFill>
              </a:defRPr>
            </a:lvl2pPr>
            <a:lvl3pPr>
              <a:defRPr sz="1400">
                <a:solidFill>
                  <a:srgbClr val="00663E"/>
                </a:solidFill>
              </a:defRPr>
            </a:lvl3pPr>
            <a:lvl4pPr>
              <a:defRPr sz="1400">
                <a:solidFill>
                  <a:srgbClr val="00663E"/>
                </a:solidFill>
              </a:defRPr>
            </a:lvl4pPr>
            <a:lvl5pPr>
              <a:defRPr sz="1400">
                <a:solidFill>
                  <a:srgbClr val="00663E"/>
                </a:solidFill>
              </a:defRPr>
            </a:lvl5pPr>
          </a:lstStyle>
          <a:p>
            <a:pPr lvl="0"/>
            <a:r>
              <a:rPr lang="en-US" dirty="0"/>
              <a:t>Number of Units: 14pt Arial</a:t>
            </a:r>
          </a:p>
        </p:txBody>
      </p:sp>
      <p:sp>
        <p:nvSpPr>
          <p:cNvPr id="18" name="left value"/>
          <p:cNvSpPr>
            <a:spLocks noGrp="1"/>
          </p:cNvSpPr>
          <p:nvPr>
            <p:ph type="body" sz="quarter" idx="15" hasCustomPrompt="1"/>
          </p:nvPr>
        </p:nvSpPr>
        <p:spPr>
          <a:xfrm>
            <a:off x="2745442" y="2718448"/>
            <a:ext cx="3520887" cy="36027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400" baseline="0">
                <a:solidFill>
                  <a:srgbClr val="00663E"/>
                </a:solidFill>
              </a:defRPr>
            </a:lvl1pPr>
            <a:lvl2pPr>
              <a:defRPr sz="1400">
                <a:solidFill>
                  <a:srgbClr val="00663E"/>
                </a:solidFill>
              </a:defRPr>
            </a:lvl2pPr>
            <a:lvl3pPr>
              <a:defRPr sz="1400">
                <a:solidFill>
                  <a:srgbClr val="00663E"/>
                </a:solidFill>
              </a:defRPr>
            </a:lvl3pPr>
            <a:lvl4pPr>
              <a:defRPr sz="1400">
                <a:solidFill>
                  <a:srgbClr val="00663E"/>
                </a:solidFill>
              </a:defRPr>
            </a:lvl4pPr>
            <a:lvl5pPr>
              <a:defRPr sz="1400">
                <a:solidFill>
                  <a:srgbClr val="00663E"/>
                </a:solidFill>
              </a:defRPr>
            </a:lvl5pPr>
          </a:lstStyle>
          <a:p>
            <a:pPr lvl="0"/>
            <a:r>
              <a:rPr lang="en-US" dirty="0"/>
              <a:t>Number of Units: 14pt Arial</a:t>
            </a:r>
          </a:p>
        </p:txBody>
      </p:sp>
      <p:sp>
        <p:nvSpPr>
          <p:cNvPr id="15" name="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994944" y="1520401"/>
            <a:ext cx="11465451" cy="54003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lang="en-US" sz="2400" baseline="0" dirty="0" smtClean="0">
                <a:solidFill>
                  <a:srgbClr val="00663E"/>
                </a:solidFill>
              </a:defRPr>
            </a:lvl1pPr>
          </a:lstStyle>
          <a:p>
            <a:pPr lvl="0" algn="l"/>
            <a:r>
              <a:rPr lang="en-US" dirty="0"/>
              <a:t>Subtitle: if not required, delete (24pt Arial)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994944" y="740712"/>
            <a:ext cx="11854781" cy="665018"/>
          </a:xfrm>
          <a:prstGeom prst="rect">
            <a:avLst/>
          </a:prstGeom>
          <a:noFill/>
        </p:spPr>
        <p:txBody>
          <a:bodyPr lIns="0" rIns="0"/>
          <a:lstStyle>
            <a:lvl1pPr algn="l">
              <a:defRPr sz="3600" b="1" baseline="0">
                <a:solidFill>
                  <a:srgbClr val="00663E"/>
                </a:solidFill>
              </a:defRPr>
            </a:lvl1pPr>
          </a:lstStyle>
          <a:p>
            <a:r>
              <a:rPr lang="en-US" dirty="0"/>
              <a:t>Slide Title (36pt Arial Bold)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CS" descr="POTASHCORP_logo_w.pn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95375" y="8931835"/>
            <a:ext cx="245903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4535905" y="4102527"/>
            <a:ext cx="6858000" cy="130016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defRPr sz="4800" b="1" baseline="0">
                <a:solidFill>
                  <a:srgbClr val="4FA735"/>
                </a:solidFill>
              </a:defRPr>
            </a:lvl1pPr>
            <a:lvl2pPr>
              <a:defRPr sz="4800" b="1"/>
            </a:lvl2pPr>
            <a:lvl3pPr>
              <a:defRPr sz="4800" b="1"/>
            </a:lvl3pPr>
            <a:lvl4pPr>
              <a:defRPr sz="4800" b="1"/>
            </a:lvl4pPr>
            <a:lvl5pPr>
              <a:defRPr sz="4800" b="1"/>
            </a:lvl5pPr>
          </a:lstStyle>
          <a:p>
            <a:pPr lvl="0"/>
            <a:r>
              <a:rPr lang="en-US" dirty="0"/>
              <a:t>Slide Section Start: 48pt Arial Bold</a:t>
            </a:r>
          </a:p>
        </p:txBody>
      </p:sp>
      <p:pic>
        <p:nvPicPr>
          <p:cNvPr id="7" name="photobar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496300"/>
            <a:ext cx="130048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 w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hotoba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496300"/>
            <a:ext cx="130048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"/>
          <p:cNvSpPr>
            <a:spLocks noGrp="1"/>
          </p:cNvSpPr>
          <p:nvPr>
            <p:ph type="ftr" sz="quarter" idx="21"/>
          </p:nvPr>
        </p:nvSpPr>
        <p:spPr>
          <a:xfrm>
            <a:off x="2705018" y="9077324"/>
            <a:ext cx="8211015" cy="3524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342900" indent="-342900" algn="l" hangingPunct="1"/>
            <a:endParaRPr lang="en-US"/>
          </a:p>
        </p:txBody>
      </p:sp>
      <p:sp>
        <p:nvSpPr>
          <p:cNvPr id="12" name="Text Placeholder 30"/>
          <p:cNvSpPr>
            <a:spLocks noGrp="1"/>
          </p:cNvSpPr>
          <p:nvPr>
            <p:ph type="body" sz="quarter" idx="20" hasCustomPrompt="1"/>
          </p:nvPr>
        </p:nvSpPr>
        <p:spPr>
          <a:xfrm>
            <a:off x="1169896" y="7866530"/>
            <a:ext cx="5216036" cy="5109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spcBef>
                <a:spcPts val="576"/>
              </a:spcBef>
              <a:defRPr sz="1400" baseline="0">
                <a:solidFill>
                  <a:srgbClr val="00663E"/>
                </a:solidFill>
              </a:defRPr>
            </a:lvl1pPr>
            <a:lvl2pPr marL="739775" indent="-228600" algn="l">
              <a:spcBef>
                <a:spcPts val="576"/>
              </a:spcBef>
              <a:buFont typeface="Arial" pitchFamily="34" charset="0"/>
              <a:buChar char="•"/>
              <a:defRPr sz="1400" baseline="0">
                <a:solidFill>
                  <a:srgbClr val="00663E"/>
                </a:solidFill>
              </a:defRPr>
            </a:lvl2pPr>
            <a:lvl3pPr marL="739775" indent="-228600" algn="l">
              <a:spcBef>
                <a:spcPts val="576"/>
              </a:spcBef>
              <a:buFont typeface="Arial" pitchFamily="34" charset="0"/>
              <a:buChar char="•"/>
              <a:defRPr sz="1400">
                <a:solidFill>
                  <a:srgbClr val="00663E"/>
                </a:solidFill>
              </a:defRPr>
            </a:lvl3pPr>
            <a:lvl4pPr marL="739775" indent="-228600" algn="l">
              <a:spcBef>
                <a:spcPts val="576"/>
              </a:spcBef>
              <a:buFont typeface="Arial" pitchFamily="34" charset="0"/>
              <a:buChar char="•"/>
              <a:defRPr sz="1400">
                <a:solidFill>
                  <a:srgbClr val="00663E"/>
                </a:solidFill>
              </a:defRPr>
            </a:lvl4pPr>
            <a:lvl5pPr marL="739775" indent="-228600" algn="l">
              <a:spcBef>
                <a:spcPts val="576"/>
              </a:spcBef>
              <a:buFont typeface="Arial" pitchFamily="34" charset="0"/>
              <a:buChar char="•"/>
              <a:defRPr sz="1400">
                <a:solidFill>
                  <a:srgbClr val="00663E"/>
                </a:solidFill>
              </a:defRPr>
            </a:lvl5pPr>
          </a:lstStyle>
          <a:p>
            <a:pPr lvl="0"/>
            <a:r>
              <a:rPr lang="en-US" dirty="0"/>
              <a:t>Footnotes: 14pt Arial</a:t>
            </a:r>
          </a:p>
        </p:txBody>
      </p:sp>
      <p:cxnSp>
        <p:nvCxnSpPr>
          <p:cNvPr id="15" name="divider"/>
          <p:cNvCxnSpPr/>
          <p:nvPr/>
        </p:nvCxnSpPr>
        <p:spPr bwMode="auto">
          <a:xfrm>
            <a:off x="6502400" y="2667000"/>
            <a:ext cx="0" cy="4495800"/>
          </a:xfrm>
          <a:prstGeom prst="line">
            <a:avLst/>
          </a:prstGeom>
          <a:solidFill>
            <a:srgbClr val="095CC4"/>
          </a:solidFill>
          <a:ln w="25400" cap="flat" cmpd="sng" algn="ctr">
            <a:solidFill>
              <a:srgbClr val="D8E8C9"/>
            </a:solidFill>
            <a:prstDash val="sysDot"/>
            <a:miter lim="0"/>
            <a:headEnd type="none" w="med" len="med"/>
            <a:tailEnd type="none" w="med" len="med"/>
          </a:ln>
          <a:effectLst/>
        </p:spPr>
      </p:cxnSp>
      <p:sp>
        <p:nvSpPr>
          <p:cNvPr id="31" name="Text Placeholder 30"/>
          <p:cNvSpPr>
            <a:spLocks noGrp="1"/>
          </p:cNvSpPr>
          <p:nvPr>
            <p:ph type="body" sz="quarter" idx="19" hasCustomPrompt="1"/>
          </p:nvPr>
        </p:nvSpPr>
        <p:spPr>
          <a:xfrm>
            <a:off x="6817660" y="2597073"/>
            <a:ext cx="5392270" cy="5095875"/>
          </a:xfrm>
          <a:prstGeom prst="rect">
            <a:avLst/>
          </a:prstGeom>
        </p:spPr>
        <p:txBody>
          <a:bodyPr lIns="0" tIns="0" rIns="0" bIns="0"/>
          <a:lstStyle>
            <a:lvl1pPr marL="349250" indent="-349250" algn="l">
              <a:spcBef>
                <a:spcPts val="1800"/>
              </a:spcBef>
              <a:defRPr sz="2400">
                <a:solidFill>
                  <a:schemeClr val="accent1"/>
                </a:solidFill>
              </a:defRPr>
            </a:lvl1pPr>
            <a:lvl2pPr marL="460375" indent="-230188" algn="l">
              <a:spcBef>
                <a:spcPts val="1800"/>
              </a:spcBef>
              <a:buFont typeface="Arial" pitchFamily="34" charset="0"/>
              <a:buChar char="•"/>
              <a:defRPr sz="2400" baseline="0">
                <a:solidFill>
                  <a:srgbClr val="00663E"/>
                </a:solidFill>
              </a:defRPr>
            </a:lvl2pPr>
            <a:lvl3pPr marL="460375" indent="-230188" algn="l">
              <a:spcBef>
                <a:spcPts val="1800"/>
              </a:spcBef>
              <a:buFont typeface="Arial" pitchFamily="34" charset="0"/>
              <a:buChar char="•"/>
              <a:defRPr sz="2400">
                <a:solidFill>
                  <a:srgbClr val="00663E"/>
                </a:solidFill>
              </a:defRPr>
            </a:lvl3pPr>
            <a:lvl4pPr marL="460375" indent="-230188" algn="l">
              <a:spcBef>
                <a:spcPts val="1800"/>
              </a:spcBef>
              <a:buFont typeface="Arial" pitchFamily="34" charset="0"/>
              <a:buChar char="•"/>
              <a:defRPr sz="2400">
                <a:solidFill>
                  <a:srgbClr val="00663E"/>
                </a:solidFill>
              </a:defRPr>
            </a:lvl4pPr>
            <a:lvl5pPr marL="460375" indent="-230188" algn="l">
              <a:spcBef>
                <a:spcPts val="1800"/>
              </a:spcBef>
              <a:buFont typeface="Arial" pitchFamily="34" charset="0"/>
              <a:buChar char="•"/>
              <a:defRPr sz="2400">
                <a:solidFill>
                  <a:srgbClr val="00663E"/>
                </a:solidFill>
              </a:defRPr>
            </a:lvl5pPr>
          </a:lstStyle>
          <a:p>
            <a:pPr lvl="0"/>
            <a:r>
              <a:rPr lang="en-US" dirty="0"/>
              <a:t>Text (24pt Arial)</a:t>
            </a:r>
          </a:p>
          <a:p>
            <a:pPr lvl="1"/>
            <a:r>
              <a:rPr lang="en-US" dirty="0"/>
              <a:t>Second level (24 pt Arial)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hart Placeholder 19"/>
          <p:cNvSpPr>
            <a:spLocks noGrp="1"/>
          </p:cNvSpPr>
          <p:nvPr>
            <p:ph type="chart" sz="quarter" idx="16"/>
          </p:nvPr>
        </p:nvSpPr>
        <p:spPr>
          <a:xfrm>
            <a:off x="1169335" y="3314700"/>
            <a:ext cx="4559113" cy="44577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15" hasCustomPrompt="1"/>
          </p:nvPr>
        </p:nvSpPr>
        <p:spPr>
          <a:xfrm>
            <a:off x="994482" y="2723925"/>
            <a:ext cx="4743450" cy="3238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400" baseline="0">
                <a:solidFill>
                  <a:srgbClr val="00663E"/>
                </a:solidFill>
              </a:defRPr>
            </a:lvl1pPr>
            <a:lvl2pPr>
              <a:defRPr sz="1400">
                <a:solidFill>
                  <a:srgbClr val="00663E"/>
                </a:solidFill>
              </a:defRPr>
            </a:lvl2pPr>
            <a:lvl3pPr>
              <a:defRPr sz="1400">
                <a:solidFill>
                  <a:srgbClr val="00663E"/>
                </a:solidFill>
              </a:defRPr>
            </a:lvl3pPr>
            <a:lvl4pPr>
              <a:defRPr sz="1400">
                <a:solidFill>
                  <a:srgbClr val="00663E"/>
                </a:solidFill>
              </a:defRPr>
            </a:lvl4pPr>
            <a:lvl5pPr>
              <a:defRPr sz="1400">
                <a:solidFill>
                  <a:srgbClr val="00663E"/>
                </a:solidFill>
              </a:defRPr>
            </a:lvl5pPr>
          </a:lstStyle>
          <a:p>
            <a:pPr lvl="0"/>
            <a:r>
              <a:rPr lang="en-US" dirty="0"/>
              <a:t>Number of Units: 14pt Arial</a:t>
            </a:r>
          </a:p>
        </p:txBody>
      </p:sp>
      <p:sp>
        <p:nvSpPr>
          <p:cNvPr id="4" name="left title"/>
          <p:cNvSpPr>
            <a:spLocks noGrp="1"/>
          </p:cNvSpPr>
          <p:nvPr>
            <p:ph type="body" sz="quarter" idx="22"/>
          </p:nvPr>
        </p:nvSpPr>
        <p:spPr>
          <a:xfrm>
            <a:off x="994481" y="2301804"/>
            <a:ext cx="5283200" cy="295275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1600" b="1" baseline="0" smtClean="0">
                <a:solidFill>
                  <a:srgbClr val="00663E"/>
                </a:solidFill>
              </a:defRPr>
            </a:lvl1pPr>
            <a:lvl2pPr>
              <a:defRPr lang="en-US" sz="2400" smtClean="0"/>
            </a:lvl2pPr>
            <a:lvl3pPr>
              <a:defRPr lang="en-US" sz="2000" smtClean="0"/>
            </a:lvl3pPr>
            <a:lvl4pPr>
              <a:defRPr lang="en-US" sz="1800" smtClean="0"/>
            </a:lvl4pPr>
            <a:lvl5pPr>
              <a:defRPr lang="en-US" sz="1800"/>
            </a:lvl5pPr>
          </a:lstStyle>
          <a:p>
            <a:pPr lvl="0" algn="l"/>
            <a:r>
              <a:rPr lang="en-US"/>
              <a:t>Click to edit Master text styles</a:t>
            </a:r>
          </a:p>
        </p:txBody>
      </p:sp>
      <p:sp>
        <p:nvSpPr>
          <p:cNvPr id="18" name="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994944" y="1520401"/>
            <a:ext cx="11465451" cy="540039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2400" baseline="0" dirty="0" smtClean="0">
                <a:solidFill>
                  <a:srgbClr val="00663E"/>
                </a:solidFill>
              </a:defRPr>
            </a:lvl1pPr>
          </a:lstStyle>
          <a:p>
            <a:pPr lvl="0" algn="l"/>
            <a:r>
              <a:rPr lang="en-US" dirty="0"/>
              <a:t>Subtitle: if not required, delete (24pt Arial)</a:t>
            </a:r>
          </a:p>
        </p:txBody>
      </p:sp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994944" y="740712"/>
            <a:ext cx="11854781" cy="665018"/>
          </a:xfrm>
          <a:prstGeom prst="rect">
            <a:avLst/>
          </a:prstGeom>
          <a:noFill/>
        </p:spPr>
        <p:txBody>
          <a:bodyPr lIns="0" tIns="0" rIns="0" bIns="0"/>
          <a:lstStyle>
            <a:lvl1pPr algn="l">
              <a:defRPr sz="3600" b="1" baseline="0">
                <a:solidFill>
                  <a:srgbClr val="00663E"/>
                </a:solidFill>
              </a:defRPr>
            </a:lvl1pPr>
          </a:lstStyle>
          <a:p>
            <a:r>
              <a:rPr lang="en-US" dirty="0"/>
              <a:t>Slide Title (36pt Arial Bold)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hotoba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496300"/>
            <a:ext cx="130048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>
          <a:xfrm>
            <a:off x="2752641" y="9077324"/>
            <a:ext cx="8211015" cy="3524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342900" indent="-342900" algn="l" hangingPunct="1"/>
            <a:endParaRPr lang="en-US"/>
          </a:p>
        </p:txBody>
      </p:sp>
      <p:cxnSp>
        <p:nvCxnSpPr>
          <p:cNvPr id="7" name="divider"/>
          <p:cNvCxnSpPr/>
          <p:nvPr/>
        </p:nvCxnSpPr>
        <p:spPr bwMode="auto">
          <a:xfrm>
            <a:off x="6502400" y="2667000"/>
            <a:ext cx="0" cy="4495800"/>
          </a:xfrm>
          <a:prstGeom prst="line">
            <a:avLst/>
          </a:prstGeom>
          <a:solidFill>
            <a:srgbClr val="095CC4"/>
          </a:solidFill>
          <a:ln w="25400" cap="flat" cmpd="sng" algn="ctr">
            <a:solidFill>
              <a:srgbClr val="EAEAEA"/>
            </a:solidFill>
            <a:prstDash val="sysDot"/>
            <a:miter lim="0"/>
            <a:headEnd type="none" w="med" len="med"/>
            <a:tailEnd type="none" w="med" len="med"/>
          </a:ln>
          <a:effectLst/>
        </p:spPr>
      </p:cxnSp>
      <p:sp>
        <p:nvSpPr>
          <p:cNvPr id="17" name="Text Placeholder 30"/>
          <p:cNvSpPr>
            <a:spLocks noGrp="1"/>
          </p:cNvSpPr>
          <p:nvPr>
            <p:ph type="body" sz="quarter" idx="19" hasCustomPrompt="1"/>
          </p:nvPr>
        </p:nvSpPr>
        <p:spPr>
          <a:xfrm>
            <a:off x="7022016" y="3314699"/>
            <a:ext cx="4901698" cy="4275564"/>
          </a:xfrm>
          <a:prstGeom prst="rect">
            <a:avLst/>
          </a:prstGeom>
        </p:spPr>
        <p:txBody>
          <a:bodyPr lIns="0" tIns="0" rIns="0" bIns="0"/>
          <a:lstStyle>
            <a:lvl1pPr marL="349250" indent="-349250" algn="l">
              <a:spcBef>
                <a:spcPts val="1800"/>
              </a:spcBef>
              <a:defRPr sz="2400">
                <a:solidFill>
                  <a:schemeClr val="accent1"/>
                </a:solidFill>
              </a:defRPr>
            </a:lvl1pPr>
            <a:lvl2pPr marL="460375" indent="-230188" algn="l">
              <a:spcBef>
                <a:spcPts val="1800"/>
              </a:spcBef>
              <a:buFont typeface="Arial" pitchFamily="34" charset="0"/>
              <a:buChar char="•"/>
              <a:defRPr sz="2400" baseline="0">
                <a:solidFill>
                  <a:srgbClr val="00663E"/>
                </a:solidFill>
              </a:defRPr>
            </a:lvl2pPr>
            <a:lvl3pPr marL="460375" indent="-230188" algn="l">
              <a:spcBef>
                <a:spcPts val="1800"/>
              </a:spcBef>
              <a:buFont typeface="Arial" pitchFamily="34" charset="0"/>
              <a:buChar char="•"/>
              <a:defRPr sz="2400">
                <a:solidFill>
                  <a:srgbClr val="00663E"/>
                </a:solidFill>
              </a:defRPr>
            </a:lvl3pPr>
            <a:lvl4pPr marL="460375" indent="-230188" algn="l">
              <a:spcBef>
                <a:spcPts val="1800"/>
              </a:spcBef>
              <a:buFont typeface="Arial" pitchFamily="34" charset="0"/>
              <a:buChar char="•"/>
              <a:defRPr sz="2400">
                <a:solidFill>
                  <a:srgbClr val="00663E"/>
                </a:solidFill>
              </a:defRPr>
            </a:lvl4pPr>
            <a:lvl5pPr marL="460375" indent="-230188" algn="l">
              <a:spcBef>
                <a:spcPts val="1800"/>
              </a:spcBef>
              <a:buFont typeface="Arial" pitchFamily="34" charset="0"/>
              <a:buChar char="•"/>
              <a:defRPr sz="2400">
                <a:solidFill>
                  <a:srgbClr val="00663E"/>
                </a:solidFill>
              </a:defRPr>
            </a:lvl5pPr>
          </a:lstStyle>
          <a:p>
            <a:pPr lvl="0"/>
            <a:r>
              <a:rPr lang="en-US" dirty="0"/>
              <a:t>Text (24pt Arial)</a:t>
            </a:r>
          </a:p>
          <a:p>
            <a:pPr lvl="1"/>
            <a:r>
              <a:rPr lang="en-US" dirty="0"/>
              <a:t>Second level (24pt Arial)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right title"/>
          <p:cNvSpPr>
            <a:spLocks noGrp="1"/>
          </p:cNvSpPr>
          <p:nvPr>
            <p:ph type="body" sz="quarter" idx="12" hasCustomPrompt="1"/>
          </p:nvPr>
        </p:nvSpPr>
        <p:spPr>
          <a:xfrm>
            <a:off x="7022015" y="2595919"/>
            <a:ext cx="4676628" cy="51983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defRPr sz="2400" b="1" baseline="0">
                <a:solidFill>
                  <a:schemeClr val="bg1"/>
                </a:solidFill>
              </a:defRPr>
            </a:lvl1pPr>
            <a:lvl2pPr>
              <a:defRPr sz="2400" b="1"/>
            </a:lvl2pPr>
            <a:lvl3pPr>
              <a:defRPr sz="2400" b="1"/>
            </a:lvl3pPr>
            <a:lvl4pPr>
              <a:defRPr sz="2400" b="1"/>
            </a:lvl4pPr>
            <a:lvl5pPr>
              <a:defRPr sz="2400" b="1"/>
            </a:lvl5pPr>
          </a:lstStyle>
          <a:p>
            <a:pPr lvl="0"/>
            <a:r>
              <a:rPr lang="en-US" dirty="0"/>
              <a:t>Subhead: 24pt Arial Bold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101436" y="2660073"/>
            <a:ext cx="4761481" cy="4468092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chemeClr val="bg1"/>
                </a:solidFill>
              </a:defRPr>
            </a:lvl1pPr>
            <a:lvl2pPr marL="685800" indent="-342900" algn="l">
              <a:buFont typeface="Arial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 marL="1028700" indent="-342900" algn="l">
              <a:buFont typeface="Arial" pitchFamily="34" charset="0"/>
              <a:buChar char="•"/>
              <a:defRPr sz="2400">
                <a:solidFill>
                  <a:schemeClr val="tx1"/>
                </a:solidFill>
              </a:defRPr>
            </a:lvl3pPr>
            <a:lvl4pPr marL="1371600" indent="-342900" algn="l">
              <a:buFont typeface="Arial" pitchFamily="34" charset="0"/>
              <a:buChar char="•"/>
              <a:defRPr sz="2400">
                <a:solidFill>
                  <a:schemeClr val="tx1"/>
                </a:solidFill>
              </a:defRPr>
            </a:lvl4pPr>
            <a:lvl5pPr algn="l">
              <a:defRPr sz="2400"/>
            </a:lvl5pPr>
          </a:lstStyle>
          <a:p>
            <a:pPr lvl="0"/>
            <a:r>
              <a:rPr lang="en-US" dirty="0"/>
              <a:t>Click to insert picture</a:t>
            </a:r>
          </a:p>
        </p:txBody>
      </p:sp>
      <p:sp>
        <p:nvSpPr>
          <p:cNvPr id="19" name="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994944" y="1520401"/>
            <a:ext cx="11465451" cy="540039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2400" baseline="0" dirty="0" smtClean="0">
                <a:solidFill>
                  <a:srgbClr val="00663E"/>
                </a:solidFill>
              </a:defRPr>
            </a:lvl1pPr>
          </a:lstStyle>
          <a:p>
            <a:pPr lvl="0" algn="l"/>
            <a:r>
              <a:rPr lang="en-US" dirty="0"/>
              <a:t>Subtitle: if not required, delete (24pt Arial)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994944" y="740712"/>
            <a:ext cx="11854781" cy="665018"/>
          </a:xfrm>
          <a:prstGeom prst="rect">
            <a:avLst/>
          </a:prstGeom>
          <a:noFill/>
        </p:spPr>
        <p:txBody>
          <a:bodyPr lIns="0" tIns="0" rIns="0" bIns="0"/>
          <a:lstStyle>
            <a:lvl1pPr algn="l">
              <a:defRPr sz="3600" b="1" baseline="0">
                <a:solidFill>
                  <a:srgbClr val="00663E"/>
                </a:solidFill>
              </a:defRPr>
            </a:lvl1pPr>
          </a:lstStyle>
          <a:p>
            <a:r>
              <a:rPr lang="en-US" dirty="0"/>
              <a:t>Slide Title (36pt Arial Bold)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de by Side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hotoba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496300"/>
            <a:ext cx="130048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23"/>
          </p:nvPr>
        </p:nvSpPr>
        <p:spPr>
          <a:xfrm>
            <a:off x="2768514" y="9077324"/>
            <a:ext cx="8211015" cy="3524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342900" indent="-342900" algn="l" hangingPunct="1"/>
            <a:endParaRPr lang="en-US"/>
          </a:p>
        </p:txBody>
      </p:sp>
      <p:cxnSp>
        <p:nvCxnSpPr>
          <p:cNvPr id="19" name="divider"/>
          <p:cNvCxnSpPr/>
          <p:nvPr/>
        </p:nvCxnSpPr>
        <p:spPr bwMode="auto">
          <a:xfrm>
            <a:off x="6502400" y="2667000"/>
            <a:ext cx="0" cy="4189413"/>
          </a:xfrm>
          <a:prstGeom prst="line">
            <a:avLst/>
          </a:prstGeom>
          <a:solidFill>
            <a:srgbClr val="095CC4"/>
          </a:solidFill>
          <a:ln w="25400" cap="flat" cmpd="sng" algn="ctr">
            <a:solidFill>
              <a:srgbClr val="EAEAEA"/>
            </a:solidFill>
            <a:prstDash val="sysDot"/>
            <a:miter lim="0"/>
            <a:headEnd type="none" w="med" len="med"/>
            <a:tailEnd type="none" w="med" len="med"/>
          </a:ln>
          <a:effectLst/>
        </p:spPr>
      </p:cxnSp>
      <p:sp>
        <p:nvSpPr>
          <p:cNvPr id="31" name="Text Placeholder 30"/>
          <p:cNvSpPr>
            <a:spLocks noGrp="1"/>
          </p:cNvSpPr>
          <p:nvPr>
            <p:ph type="body" sz="quarter" idx="19" hasCustomPrompt="1"/>
          </p:nvPr>
        </p:nvSpPr>
        <p:spPr>
          <a:xfrm>
            <a:off x="1169896" y="7866530"/>
            <a:ext cx="10044952" cy="510988"/>
          </a:xfrm>
          <a:prstGeom prst="rect">
            <a:avLst/>
          </a:prstGeom>
        </p:spPr>
        <p:txBody>
          <a:bodyPr lIns="0" rIns="0"/>
          <a:lstStyle>
            <a:lvl1pPr marL="0" indent="0" algn="l">
              <a:spcBef>
                <a:spcPts val="576"/>
              </a:spcBef>
              <a:defRPr sz="1400" baseline="0">
                <a:solidFill>
                  <a:srgbClr val="00663E"/>
                </a:solidFill>
              </a:defRPr>
            </a:lvl1pPr>
            <a:lvl2pPr marL="739775" indent="-228600" algn="l">
              <a:spcBef>
                <a:spcPts val="576"/>
              </a:spcBef>
              <a:buFont typeface="Arial" pitchFamily="34" charset="0"/>
              <a:buChar char="•"/>
              <a:defRPr sz="1400" baseline="0">
                <a:solidFill>
                  <a:srgbClr val="00663E"/>
                </a:solidFill>
              </a:defRPr>
            </a:lvl2pPr>
            <a:lvl3pPr marL="739775" indent="-228600" algn="l">
              <a:spcBef>
                <a:spcPts val="576"/>
              </a:spcBef>
              <a:buFont typeface="Arial" pitchFamily="34" charset="0"/>
              <a:buChar char="•"/>
              <a:defRPr sz="1400">
                <a:solidFill>
                  <a:srgbClr val="00663E"/>
                </a:solidFill>
              </a:defRPr>
            </a:lvl3pPr>
            <a:lvl4pPr marL="739775" indent="-228600" algn="l">
              <a:spcBef>
                <a:spcPts val="576"/>
              </a:spcBef>
              <a:buFont typeface="Arial" pitchFamily="34" charset="0"/>
              <a:buChar char="•"/>
              <a:defRPr sz="1400">
                <a:solidFill>
                  <a:srgbClr val="00663E"/>
                </a:solidFill>
              </a:defRPr>
            </a:lvl4pPr>
            <a:lvl5pPr marL="739775" indent="-228600" algn="l">
              <a:spcBef>
                <a:spcPts val="576"/>
              </a:spcBef>
              <a:buFont typeface="Arial" pitchFamily="34" charset="0"/>
              <a:buChar char="•"/>
              <a:defRPr sz="1400">
                <a:solidFill>
                  <a:srgbClr val="00663E"/>
                </a:solidFill>
              </a:defRPr>
            </a:lvl5pPr>
          </a:lstStyle>
          <a:p>
            <a:pPr lvl="0"/>
            <a:r>
              <a:rPr lang="en-US" dirty="0"/>
              <a:t>Footnotes: 14pt Arial</a:t>
            </a:r>
          </a:p>
        </p:txBody>
      </p:sp>
      <p:sp>
        <p:nvSpPr>
          <p:cNvPr id="12" name="Chart Placeholder 19"/>
          <p:cNvSpPr>
            <a:spLocks noGrp="1"/>
          </p:cNvSpPr>
          <p:nvPr>
            <p:ph type="chart" sz="quarter" idx="20"/>
          </p:nvPr>
        </p:nvSpPr>
        <p:spPr>
          <a:xfrm>
            <a:off x="7027863" y="3003395"/>
            <a:ext cx="4702457" cy="477348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21" hasCustomPrompt="1"/>
          </p:nvPr>
        </p:nvSpPr>
        <p:spPr>
          <a:xfrm>
            <a:off x="7293714" y="2671887"/>
            <a:ext cx="4743450" cy="323850"/>
          </a:xfrm>
          <a:prstGeom prst="rect">
            <a:avLst/>
          </a:prstGeom>
        </p:spPr>
        <p:txBody>
          <a:bodyPr lIns="0" rIns="0"/>
          <a:lstStyle>
            <a:lvl1pPr algn="l">
              <a:defRPr sz="1400" baseline="0">
                <a:solidFill>
                  <a:srgbClr val="00663E"/>
                </a:solidFill>
              </a:defRPr>
            </a:lvl1pPr>
            <a:lvl2pPr>
              <a:defRPr sz="1400">
                <a:solidFill>
                  <a:srgbClr val="00663E"/>
                </a:solidFill>
              </a:defRPr>
            </a:lvl2pPr>
            <a:lvl3pPr>
              <a:defRPr sz="1400">
                <a:solidFill>
                  <a:srgbClr val="00663E"/>
                </a:solidFill>
              </a:defRPr>
            </a:lvl3pPr>
            <a:lvl4pPr>
              <a:defRPr sz="1400">
                <a:solidFill>
                  <a:srgbClr val="00663E"/>
                </a:solidFill>
              </a:defRPr>
            </a:lvl4pPr>
            <a:lvl5pPr>
              <a:defRPr sz="1400">
                <a:solidFill>
                  <a:srgbClr val="00663E"/>
                </a:solidFill>
              </a:defRPr>
            </a:lvl5pPr>
          </a:lstStyle>
          <a:p>
            <a:pPr lvl="0"/>
            <a:r>
              <a:rPr lang="en-US" dirty="0"/>
              <a:t>Number of Units: 14pt Arial</a:t>
            </a:r>
          </a:p>
        </p:txBody>
      </p:sp>
      <p:sp>
        <p:nvSpPr>
          <p:cNvPr id="15" name="right title"/>
          <p:cNvSpPr>
            <a:spLocks noGrp="1"/>
          </p:cNvSpPr>
          <p:nvPr>
            <p:ph sz="half" idx="22" hasCustomPrompt="1"/>
          </p:nvPr>
        </p:nvSpPr>
        <p:spPr>
          <a:xfrm>
            <a:off x="7301148" y="2301804"/>
            <a:ext cx="5283200" cy="29527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600" b="1" baseline="0">
                <a:solidFill>
                  <a:srgbClr val="00663E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Graph Title: 16pt Arial Bold</a:t>
            </a:r>
          </a:p>
        </p:txBody>
      </p:sp>
      <p:sp>
        <p:nvSpPr>
          <p:cNvPr id="20" name="Chart Placeholder 19"/>
          <p:cNvSpPr>
            <a:spLocks noGrp="1"/>
          </p:cNvSpPr>
          <p:nvPr>
            <p:ph type="chart" sz="quarter" idx="16"/>
          </p:nvPr>
        </p:nvSpPr>
        <p:spPr>
          <a:xfrm>
            <a:off x="1006475" y="3003395"/>
            <a:ext cx="4721973" cy="477643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5" hasCustomPrompt="1"/>
          </p:nvPr>
        </p:nvSpPr>
        <p:spPr>
          <a:xfrm>
            <a:off x="994944" y="2671887"/>
            <a:ext cx="4743450" cy="323850"/>
          </a:xfrm>
          <a:prstGeom prst="rect">
            <a:avLst/>
          </a:prstGeom>
        </p:spPr>
        <p:txBody>
          <a:bodyPr lIns="0" rIns="0"/>
          <a:lstStyle>
            <a:lvl1pPr algn="l">
              <a:defRPr sz="1400" baseline="0">
                <a:solidFill>
                  <a:srgbClr val="00663E"/>
                </a:solidFill>
              </a:defRPr>
            </a:lvl1pPr>
            <a:lvl2pPr>
              <a:defRPr sz="1400">
                <a:solidFill>
                  <a:srgbClr val="00663E"/>
                </a:solidFill>
              </a:defRPr>
            </a:lvl2pPr>
            <a:lvl3pPr>
              <a:defRPr sz="1400">
                <a:solidFill>
                  <a:srgbClr val="00663E"/>
                </a:solidFill>
              </a:defRPr>
            </a:lvl3pPr>
            <a:lvl4pPr>
              <a:defRPr sz="1400">
                <a:solidFill>
                  <a:srgbClr val="00663E"/>
                </a:solidFill>
              </a:defRPr>
            </a:lvl4pPr>
            <a:lvl5pPr>
              <a:defRPr sz="1400">
                <a:solidFill>
                  <a:srgbClr val="00663E"/>
                </a:solidFill>
              </a:defRPr>
            </a:lvl5pPr>
          </a:lstStyle>
          <a:p>
            <a:pPr lvl="0"/>
            <a:r>
              <a:rPr lang="en-US" dirty="0"/>
              <a:t>Number of Units: 14pt Arial</a:t>
            </a:r>
          </a:p>
        </p:txBody>
      </p:sp>
      <p:sp>
        <p:nvSpPr>
          <p:cNvPr id="3" name="left title"/>
          <p:cNvSpPr>
            <a:spLocks noGrp="1"/>
          </p:cNvSpPr>
          <p:nvPr>
            <p:ph sz="half" idx="1" hasCustomPrompt="1"/>
          </p:nvPr>
        </p:nvSpPr>
        <p:spPr>
          <a:xfrm>
            <a:off x="994944" y="2301804"/>
            <a:ext cx="5283200" cy="29527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600" b="1" baseline="0">
                <a:solidFill>
                  <a:srgbClr val="00663E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Graph Title: 16pt Arial Bold</a:t>
            </a:r>
          </a:p>
        </p:txBody>
      </p:sp>
      <p:sp>
        <p:nvSpPr>
          <p:cNvPr id="17" name="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994944" y="1520401"/>
            <a:ext cx="11465451" cy="54003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lang="en-US" sz="2400" baseline="0" dirty="0" smtClean="0">
                <a:solidFill>
                  <a:srgbClr val="00663E"/>
                </a:solidFill>
              </a:defRPr>
            </a:lvl1pPr>
          </a:lstStyle>
          <a:p>
            <a:pPr lvl="0" algn="l"/>
            <a:r>
              <a:rPr lang="en-US" dirty="0"/>
              <a:t>Subtitle: if not required, delete (24pt Arial)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994944" y="740712"/>
            <a:ext cx="11854781" cy="665018"/>
          </a:xfrm>
          <a:prstGeom prst="rect">
            <a:avLst/>
          </a:prstGeom>
          <a:noFill/>
        </p:spPr>
        <p:txBody>
          <a:bodyPr lIns="0" tIns="0" rIns="0" bIns="0"/>
          <a:lstStyle>
            <a:lvl1pPr algn="l">
              <a:defRPr sz="3600" b="1" baseline="0">
                <a:solidFill>
                  <a:srgbClr val="00663E"/>
                </a:solidFill>
              </a:defRPr>
            </a:lvl1pPr>
          </a:lstStyle>
          <a:p>
            <a:r>
              <a:rPr lang="en-US" dirty="0"/>
              <a:t>Slide Title (36pt Arial Bold)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hotoba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496300"/>
            <a:ext cx="130048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"/>
          <p:cNvSpPr>
            <a:spLocks noGrp="1"/>
          </p:cNvSpPr>
          <p:nvPr>
            <p:ph type="ftr" sz="quarter" idx="25"/>
          </p:nvPr>
        </p:nvSpPr>
        <p:spPr>
          <a:xfrm>
            <a:off x="2736766" y="9093201"/>
            <a:ext cx="8211015" cy="3524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342900" indent="-342900" algn="l" hangingPunct="1"/>
            <a:endParaRPr lang="en-US"/>
          </a:p>
        </p:txBody>
      </p:sp>
      <p:cxnSp>
        <p:nvCxnSpPr>
          <p:cNvPr id="10" name="right divider"/>
          <p:cNvCxnSpPr/>
          <p:nvPr/>
        </p:nvCxnSpPr>
        <p:spPr bwMode="auto">
          <a:xfrm>
            <a:off x="8410221" y="2540000"/>
            <a:ext cx="5645" cy="4316415"/>
          </a:xfrm>
          <a:prstGeom prst="line">
            <a:avLst/>
          </a:prstGeom>
          <a:solidFill>
            <a:srgbClr val="095CC4"/>
          </a:solidFill>
          <a:ln w="25400" cap="flat" cmpd="sng" algn="ctr">
            <a:solidFill>
              <a:srgbClr val="EAEAEA"/>
            </a:solidFill>
            <a:prstDash val="sysDot"/>
            <a:miter lim="0"/>
            <a:headEnd type="none" w="med" len="med"/>
            <a:tailEnd type="none" w="med" len="med"/>
          </a:ln>
          <a:effectLst/>
        </p:spPr>
      </p:cxnSp>
      <p:cxnSp>
        <p:nvCxnSpPr>
          <p:cNvPr id="30" name="left divider"/>
          <p:cNvCxnSpPr/>
          <p:nvPr userDrawn="1"/>
        </p:nvCxnSpPr>
        <p:spPr bwMode="auto">
          <a:xfrm>
            <a:off x="4622801" y="2540000"/>
            <a:ext cx="0" cy="4316413"/>
          </a:xfrm>
          <a:prstGeom prst="line">
            <a:avLst/>
          </a:prstGeom>
          <a:solidFill>
            <a:srgbClr val="095CC4"/>
          </a:solidFill>
          <a:ln w="25400" cap="flat" cmpd="sng" algn="ctr">
            <a:solidFill>
              <a:srgbClr val="EAEAEA"/>
            </a:solidFill>
            <a:prstDash val="sysDot"/>
            <a:miter lim="0"/>
            <a:headEnd type="none" w="med" len="med"/>
            <a:tailEnd type="none" w="med" len="med"/>
          </a:ln>
          <a:effectLst/>
        </p:spPr>
      </p:cxnSp>
      <p:sp>
        <p:nvSpPr>
          <p:cNvPr id="17" name="Content Placeholder 14"/>
          <p:cNvSpPr>
            <a:spLocks noGrp="1"/>
          </p:cNvSpPr>
          <p:nvPr>
            <p:ph sz="quarter" idx="12" hasCustomPrompt="1"/>
          </p:nvPr>
        </p:nvSpPr>
        <p:spPr>
          <a:xfrm>
            <a:off x="8421511" y="3006725"/>
            <a:ext cx="3585405" cy="5305528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Click to insert </a:t>
            </a:r>
          </a:p>
        </p:txBody>
      </p:sp>
      <p:sp>
        <p:nvSpPr>
          <p:cNvPr id="33" name="Text Placeholder 17"/>
          <p:cNvSpPr>
            <a:spLocks noGrp="1"/>
          </p:cNvSpPr>
          <p:nvPr>
            <p:ph type="body" sz="quarter" idx="27" hasCustomPrompt="1"/>
          </p:nvPr>
        </p:nvSpPr>
        <p:spPr>
          <a:xfrm>
            <a:off x="9285881" y="2671887"/>
            <a:ext cx="3391202" cy="3238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400" baseline="0">
                <a:solidFill>
                  <a:srgbClr val="00663E"/>
                </a:solidFill>
              </a:defRPr>
            </a:lvl1pPr>
            <a:lvl2pPr>
              <a:defRPr sz="1400">
                <a:solidFill>
                  <a:srgbClr val="00663E"/>
                </a:solidFill>
              </a:defRPr>
            </a:lvl2pPr>
            <a:lvl3pPr>
              <a:defRPr sz="1400">
                <a:solidFill>
                  <a:srgbClr val="00663E"/>
                </a:solidFill>
              </a:defRPr>
            </a:lvl3pPr>
            <a:lvl4pPr>
              <a:defRPr sz="1400">
                <a:solidFill>
                  <a:srgbClr val="00663E"/>
                </a:solidFill>
              </a:defRPr>
            </a:lvl4pPr>
            <a:lvl5pPr>
              <a:defRPr sz="1400">
                <a:solidFill>
                  <a:srgbClr val="00663E"/>
                </a:solidFill>
              </a:defRPr>
            </a:lvl5pPr>
          </a:lstStyle>
          <a:p>
            <a:pPr lvl="0"/>
            <a:r>
              <a:rPr lang="en-US" dirty="0"/>
              <a:t>Number of Units: 14pt Arial</a:t>
            </a:r>
          </a:p>
        </p:txBody>
      </p:sp>
      <p:sp>
        <p:nvSpPr>
          <p:cNvPr id="40" name="right title"/>
          <p:cNvSpPr>
            <a:spLocks noGrp="1"/>
          </p:cNvSpPr>
          <p:nvPr>
            <p:ph type="body" sz="quarter" idx="24" hasCustomPrompt="1"/>
          </p:nvPr>
        </p:nvSpPr>
        <p:spPr>
          <a:xfrm>
            <a:off x="8904871" y="2306275"/>
            <a:ext cx="3357563" cy="32541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lang="en-US" sz="1600" b="1" baseline="0" dirty="0" smtClean="0">
                <a:solidFill>
                  <a:srgbClr val="00663E"/>
                </a:solidFill>
                <a:latin typeface="+mn-lt"/>
                <a:ea typeface="ＭＳ Ｐゴシック" charset="0"/>
                <a:cs typeface="ＭＳ Ｐゴシック" charset="0"/>
                <a:sym typeface="Helvetica Light" pitchFamily="-1" charset="0"/>
              </a:defRPr>
            </a:lvl1pPr>
            <a:lvl2pPr>
              <a:defRPr sz="2200" b="1">
                <a:solidFill>
                  <a:schemeClr val="tx2"/>
                </a:solidFill>
              </a:defRPr>
            </a:lvl2pPr>
            <a:lvl3pPr>
              <a:defRPr sz="2200" b="1">
                <a:solidFill>
                  <a:schemeClr val="tx2"/>
                </a:solidFill>
              </a:defRPr>
            </a:lvl3pPr>
            <a:lvl4pPr>
              <a:defRPr sz="2200" b="1">
                <a:solidFill>
                  <a:schemeClr val="tx2"/>
                </a:solidFill>
              </a:defRPr>
            </a:lvl4pPr>
            <a:lvl5pPr>
              <a:defRPr sz="2200" b="1">
                <a:solidFill>
                  <a:schemeClr val="tx2"/>
                </a:solidFill>
              </a:defRPr>
            </a:lvl5pPr>
          </a:lstStyle>
          <a:p>
            <a:pPr marL="342900" lvl="0" indent="-342900" algn="l" defTabSz="584200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Title: 24pt Arial Bold</a:t>
            </a:r>
          </a:p>
        </p:txBody>
      </p:sp>
      <p:sp>
        <p:nvSpPr>
          <p:cNvPr id="16" name="Content Placeholder 14"/>
          <p:cNvSpPr>
            <a:spLocks noGrp="1"/>
          </p:cNvSpPr>
          <p:nvPr>
            <p:ph sz="quarter" idx="11" hasCustomPrompt="1"/>
          </p:nvPr>
        </p:nvSpPr>
        <p:spPr>
          <a:xfrm>
            <a:off x="4664364" y="3006725"/>
            <a:ext cx="3787421" cy="5314494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Click to insert </a:t>
            </a:r>
          </a:p>
        </p:txBody>
      </p:sp>
      <p:sp>
        <p:nvSpPr>
          <p:cNvPr id="32" name="Text Placeholder 17"/>
          <p:cNvSpPr>
            <a:spLocks noGrp="1"/>
          </p:cNvSpPr>
          <p:nvPr>
            <p:ph type="body" sz="quarter" idx="26" hasCustomPrompt="1"/>
          </p:nvPr>
        </p:nvSpPr>
        <p:spPr>
          <a:xfrm>
            <a:off x="5289648" y="2671887"/>
            <a:ext cx="3391202" cy="3238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400" baseline="0">
                <a:solidFill>
                  <a:srgbClr val="00663E"/>
                </a:solidFill>
              </a:defRPr>
            </a:lvl1pPr>
            <a:lvl2pPr>
              <a:defRPr sz="1400">
                <a:solidFill>
                  <a:srgbClr val="00663E"/>
                </a:solidFill>
              </a:defRPr>
            </a:lvl2pPr>
            <a:lvl3pPr>
              <a:defRPr sz="1400">
                <a:solidFill>
                  <a:srgbClr val="00663E"/>
                </a:solidFill>
              </a:defRPr>
            </a:lvl3pPr>
            <a:lvl4pPr>
              <a:defRPr sz="1400">
                <a:solidFill>
                  <a:srgbClr val="00663E"/>
                </a:solidFill>
              </a:defRPr>
            </a:lvl4pPr>
            <a:lvl5pPr>
              <a:defRPr sz="1400">
                <a:solidFill>
                  <a:srgbClr val="00663E"/>
                </a:solidFill>
              </a:defRPr>
            </a:lvl5pPr>
          </a:lstStyle>
          <a:p>
            <a:pPr lvl="0"/>
            <a:r>
              <a:rPr lang="en-US" dirty="0"/>
              <a:t>Number of Units: 14pt Arial</a:t>
            </a:r>
          </a:p>
        </p:txBody>
      </p:sp>
      <p:sp>
        <p:nvSpPr>
          <p:cNvPr id="38" name="middle title"/>
          <p:cNvSpPr>
            <a:spLocks noGrp="1"/>
          </p:cNvSpPr>
          <p:nvPr>
            <p:ph type="body" sz="quarter" idx="22" hasCustomPrompt="1"/>
          </p:nvPr>
        </p:nvSpPr>
        <p:spPr>
          <a:xfrm>
            <a:off x="4865094" y="2306275"/>
            <a:ext cx="3357563" cy="31797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lang="en-US" sz="1600" b="1" baseline="0" dirty="0" smtClean="0">
                <a:solidFill>
                  <a:srgbClr val="00663E"/>
                </a:solidFill>
                <a:latin typeface="+mn-lt"/>
                <a:ea typeface="ＭＳ Ｐゴシック" charset="0"/>
                <a:cs typeface="ＭＳ Ｐゴシック" charset="0"/>
                <a:sym typeface="Helvetica Light" pitchFamily="-1" charset="0"/>
              </a:defRPr>
            </a:lvl1pPr>
            <a:lvl2pPr>
              <a:defRPr sz="2200" b="1">
                <a:solidFill>
                  <a:schemeClr val="tx2"/>
                </a:solidFill>
              </a:defRPr>
            </a:lvl2pPr>
            <a:lvl3pPr>
              <a:defRPr sz="2200" b="1">
                <a:solidFill>
                  <a:schemeClr val="tx2"/>
                </a:solidFill>
              </a:defRPr>
            </a:lvl3pPr>
            <a:lvl4pPr>
              <a:defRPr sz="2200" b="1">
                <a:solidFill>
                  <a:schemeClr val="tx2"/>
                </a:solidFill>
              </a:defRPr>
            </a:lvl4pPr>
            <a:lvl5pPr>
              <a:defRPr sz="2200" b="1">
                <a:solidFill>
                  <a:schemeClr val="tx2"/>
                </a:solidFill>
              </a:defRPr>
            </a:lvl5pPr>
          </a:lstStyle>
          <a:p>
            <a:pPr marL="342900" lvl="0" indent="-342900" algn="l" defTabSz="584200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Title: 24pt Arial Bold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0" hasCustomPrompt="1"/>
          </p:nvPr>
        </p:nvSpPr>
        <p:spPr>
          <a:xfrm>
            <a:off x="1008154" y="3006725"/>
            <a:ext cx="3603355" cy="5310012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Click to insert </a:t>
            </a:r>
          </a:p>
        </p:txBody>
      </p:sp>
      <p:sp>
        <p:nvSpPr>
          <p:cNvPr id="31" name="Text Placeholder 17"/>
          <p:cNvSpPr>
            <a:spLocks noGrp="1"/>
          </p:cNvSpPr>
          <p:nvPr>
            <p:ph type="body" sz="quarter" idx="15" hasCustomPrompt="1"/>
          </p:nvPr>
        </p:nvSpPr>
        <p:spPr>
          <a:xfrm>
            <a:off x="1495700" y="2671887"/>
            <a:ext cx="3391202" cy="3238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400" baseline="0">
                <a:solidFill>
                  <a:srgbClr val="00663E"/>
                </a:solidFill>
              </a:defRPr>
            </a:lvl1pPr>
            <a:lvl2pPr>
              <a:defRPr sz="1400">
                <a:solidFill>
                  <a:srgbClr val="00663E"/>
                </a:solidFill>
              </a:defRPr>
            </a:lvl2pPr>
            <a:lvl3pPr>
              <a:defRPr sz="1400">
                <a:solidFill>
                  <a:srgbClr val="00663E"/>
                </a:solidFill>
              </a:defRPr>
            </a:lvl3pPr>
            <a:lvl4pPr>
              <a:defRPr sz="1400">
                <a:solidFill>
                  <a:srgbClr val="00663E"/>
                </a:solidFill>
              </a:defRPr>
            </a:lvl4pPr>
            <a:lvl5pPr>
              <a:defRPr sz="1400">
                <a:solidFill>
                  <a:srgbClr val="00663E"/>
                </a:solidFill>
              </a:defRPr>
            </a:lvl5pPr>
          </a:lstStyle>
          <a:p>
            <a:pPr lvl="0"/>
            <a:r>
              <a:rPr lang="en-US" dirty="0"/>
              <a:t>Number of Units: 14pt Arial</a:t>
            </a:r>
          </a:p>
        </p:txBody>
      </p:sp>
      <p:sp>
        <p:nvSpPr>
          <p:cNvPr id="36" name="left title"/>
          <p:cNvSpPr>
            <a:spLocks noGrp="1"/>
          </p:cNvSpPr>
          <p:nvPr>
            <p:ph type="body" sz="quarter" idx="20" hasCustomPrompt="1"/>
          </p:nvPr>
        </p:nvSpPr>
        <p:spPr>
          <a:xfrm>
            <a:off x="994943" y="2301805"/>
            <a:ext cx="3086403" cy="295275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1600" b="1" baseline="0" dirty="0" smtClean="0">
                <a:solidFill>
                  <a:srgbClr val="00663E"/>
                </a:solidFill>
              </a:defRPr>
            </a:lvl1pPr>
          </a:lstStyle>
          <a:p>
            <a:pPr lvl="0" algn="l"/>
            <a:r>
              <a:rPr lang="en-US" dirty="0"/>
              <a:t>Title: 24pt Arial Bold</a:t>
            </a:r>
          </a:p>
        </p:txBody>
      </p:sp>
      <p:sp>
        <p:nvSpPr>
          <p:cNvPr id="23" name="subtitle"/>
          <p:cNvSpPr>
            <a:spLocks noGrp="1"/>
          </p:cNvSpPr>
          <p:nvPr>
            <p:ph type="body" sz="quarter" idx="16" hasCustomPrompt="1"/>
          </p:nvPr>
        </p:nvSpPr>
        <p:spPr>
          <a:xfrm>
            <a:off x="994944" y="1520401"/>
            <a:ext cx="11465451" cy="540039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2400" baseline="0" dirty="0" smtClean="0">
                <a:solidFill>
                  <a:srgbClr val="00663E"/>
                </a:solidFill>
              </a:defRPr>
            </a:lvl1pPr>
          </a:lstStyle>
          <a:p>
            <a:pPr lvl="0" algn="l"/>
            <a:r>
              <a:rPr lang="en-US" dirty="0"/>
              <a:t>Subtitle: if not required, delete (24pt Arial)</a:t>
            </a:r>
          </a:p>
        </p:txBody>
      </p: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994944" y="740712"/>
            <a:ext cx="11854781" cy="665018"/>
          </a:xfrm>
          <a:prstGeom prst="rect">
            <a:avLst/>
          </a:prstGeom>
          <a:noFill/>
        </p:spPr>
        <p:txBody>
          <a:bodyPr lIns="0" tIns="0" rIns="0" bIns="0"/>
          <a:lstStyle>
            <a:lvl1pPr algn="l">
              <a:defRPr sz="3600" b="1" baseline="0">
                <a:solidFill>
                  <a:srgbClr val="00663E"/>
                </a:solidFill>
              </a:defRPr>
            </a:lvl1pPr>
          </a:lstStyle>
          <a:p>
            <a:r>
              <a:rPr lang="en-US" dirty="0"/>
              <a:t>Slide Title (36pt Arial Bold)</a:t>
            </a:r>
          </a:p>
        </p:txBody>
      </p:sp>
    </p:spTree>
    <p:extLst>
      <p:ext uri="{BB962C8B-B14F-4D97-AF65-F5344CB8AC3E}">
        <p14:creationId xmlns:p14="http://schemas.microsoft.com/office/powerpoint/2010/main" val="3303708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de by Sid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divider"/>
          <p:cNvCxnSpPr/>
          <p:nvPr/>
        </p:nvCxnSpPr>
        <p:spPr bwMode="auto">
          <a:xfrm>
            <a:off x="6502400" y="2667000"/>
            <a:ext cx="0" cy="4495800"/>
          </a:xfrm>
          <a:prstGeom prst="line">
            <a:avLst/>
          </a:prstGeom>
          <a:solidFill>
            <a:srgbClr val="095CC4"/>
          </a:solidFill>
          <a:ln w="25400" cap="flat" cmpd="sng" algn="ctr">
            <a:solidFill>
              <a:srgbClr val="EAEAEA"/>
            </a:solidFill>
            <a:prstDash val="sysDot"/>
            <a:miter lim="0"/>
            <a:headEnd type="none" w="med" len="med"/>
            <a:tailEnd type="none" w="med" len="med"/>
          </a:ln>
          <a:effectLst/>
        </p:spPr>
      </p:cxnSp>
      <p:sp>
        <p:nvSpPr>
          <p:cNvPr id="17" name="right content"/>
          <p:cNvSpPr>
            <a:spLocks noGrp="1"/>
          </p:cNvSpPr>
          <p:nvPr>
            <p:ph sz="quarter" idx="11" hasCustomPrompt="1"/>
          </p:nvPr>
        </p:nvSpPr>
        <p:spPr>
          <a:xfrm>
            <a:off x="6768353" y="2304039"/>
            <a:ext cx="5230906" cy="590325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insert picture</a:t>
            </a:r>
          </a:p>
        </p:txBody>
      </p:sp>
      <p:sp>
        <p:nvSpPr>
          <p:cNvPr id="6" name="left content"/>
          <p:cNvSpPr>
            <a:spLocks noGrp="1"/>
          </p:cNvSpPr>
          <p:nvPr>
            <p:ph sz="quarter" idx="4" hasCustomPrompt="1"/>
          </p:nvPr>
        </p:nvSpPr>
        <p:spPr>
          <a:xfrm>
            <a:off x="1021976" y="2304039"/>
            <a:ext cx="5230906" cy="590325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insert picture</a:t>
            </a:r>
          </a:p>
        </p:txBody>
      </p:sp>
      <p:sp>
        <p:nvSpPr>
          <p:cNvPr id="10" name="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994944" y="1520401"/>
            <a:ext cx="11465451" cy="540039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2400" baseline="0" dirty="0" smtClean="0">
                <a:solidFill>
                  <a:srgbClr val="00663E"/>
                </a:solidFill>
              </a:defRPr>
            </a:lvl1pPr>
          </a:lstStyle>
          <a:p>
            <a:pPr lvl="0" algn="l"/>
            <a:r>
              <a:rPr lang="en-US" dirty="0"/>
              <a:t>Subtitle: if not required, delete (24pt Arial)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994944" y="740712"/>
            <a:ext cx="11854781" cy="665018"/>
          </a:xfrm>
          <a:prstGeom prst="rect">
            <a:avLst/>
          </a:prstGeom>
          <a:noFill/>
        </p:spPr>
        <p:txBody>
          <a:bodyPr lIns="0" tIns="0" rIns="0" bIns="0"/>
          <a:lstStyle>
            <a:lvl1pPr algn="l">
              <a:defRPr sz="3600" b="1" baseline="0">
                <a:solidFill>
                  <a:srgbClr val="00663E"/>
                </a:solidFill>
              </a:defRPr>
            </a:lvl1pPr>
          </a:lstStyle>
          <a:p>
            <a:r>
              <a:rPr lang="en-US" dirty="0"/>
              <a:t>Slide Title (36pt Arial Bold)</a:t>
            </a:r>
          </a:p>
        </p:txBody>
      </p:sp>
      <p:pic>
        <p:nvPicPr>
          <p:cNvPr id="13" name="photoba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496300"/>
            <a:ext cx="130048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l 3 content"/>
          <p:cNvSpPr>
            <a:spLocks noGrp="1"/>
          </p:cNvSpPr>
          <p:nvPr>
            <p:ph sz="quarter" idx="12" hasCustomPrompt="1"/>
          </p:nvPr>
        </p:nvSpPr>
        <p:spPr>
          <a:xfrm>
            <a:off x="8644778" y="6067528"/>
            <a:ext cx="3362138" cy="2244725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Click to insert </a:t>
            </a:r>
          </a:p>
        </p:txBody>
      </p:sp>
      <p:sp>
        <p:nvSpPr>
          <p:cNvPr id="41" name="col 3 text"/>
          <p:cNvSpPr>
            <a:spLocks noGrp="1"/>
          </p:cNvSpPr>
          <p:nvPr>
            <p:ph type="body" sz="quarter" idx="25" hasCustomPrompt="1"/>
          </p:nvPr>
        </p:nvSpPr>
        <p:spPr>
          <a:xfrm>
            <a:off x="8640362" y="2900366"/>
            <a:ext cx="3364089" cy="3017214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0">
              <a:defRPr sz="2200" b="0" baseline="0">
                <a:solidFill>
                  <a:schemeClr val="accent1"/>
                </a:solidFill>
              </a:defRPr>
            </a:lvl1pPr>
            <a:lvl2pPr marL="341313" indent="-230188" algn="l" defTabSz="0">
              <a:buFont typeface="Arial" pitchFamily="34" charset="0"/>
              <a:buChar char="•"/>
              <a:defRPr sz="2200">
                <a:solidFill>
                  <a:schemeClr val="bg1"/>
                </a:solidFill>
              </a:defRPr>
            </a:lvl2pPr>
            <a:lvl3pPr marL="341313" indent="-230188" algn="l" defTabSz="0">
              <a:buFont typeface="Arial" pitchFamily="34" charset="0"/>
              <a:buChar char="•"/>
              <a:defRPr sz="2200">
                <a:solidFill>
                  <a:schemeClr val="bg1"/>
                </a:solidFill>
              </a:defRPr>
            </a:lvl3pPr>
            <a:lvl4pPr marL="341313" indent="-230188" algn="l" defTabSz="0">
              <a:buFont typeface="Arial" pitchFamily="34" charset="0"/>
              <a:buChar char="•"/>
              <a:defRPr sz="2200">
                <a:solidFill>
                  <a:schemeClr val="bg1"/>
                </a:solidFill>
              </a:defRPr>
            </a:lvl4pPr>
            <a:lvl5pPr marL="341313" indent="-230188" algn="l" defTabSz="0">
              <a:buFont typeface="Arial" pitchFamily="34" charset="0"/>
              <a:buChar char="•"/>
              <a:defRPr sz="2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Text: 22pt Arial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0" name="col 3 title"/>
          <p:cNvSpPr>
            <a:spLocks noGrp="1"/>
          </p:cNvSpPr>
          <p:nvPr>
            <p:ph type="body" sz="quarter" idx="24" hasCustomPrompt="1"/>
          </p:nvPr>
        </p:nvSpPr>
        <p:spPr>
          <a:xfrm>
            <a:off x="8638276" y="2306275"/>
            <a:ext cx="3357563" cy="522288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2400" b="1" baseline="0">
                <a:solidFill>
                  <a:schemeClr val="bg1"/>
                </a:solidFill>
              </a:defRPr>
            </a:lvl1pPr>
            <a:lvl2pPr>
              <a:defRPr sz="2200" b="1">
                <a:solidFill>
                  <a:schemeClr val="tx2"/>
                </a:solidFill>
              </a:defRPr>
            </a:lvl2pPr>
            <a:lvl3pPr>
              <a:defRPr sz="2200" b="1">
                <a:solidFill>
                  <a:schemeClr val="tx2"/>
                </a:solidFill>
              </a:defRPr>
            </a:lvl3pPr>
            <a:lvl4pPr>
              <a:defRPr sz="2200" b="1">
                <a:solidFill>
                  <a:schemeClr val="tx2"/>
                </a:solidFill>
              </a:defRPr>
            </a:lvl4pPr>
            <a:lvl5pPr>
              <a:defRPr sz="2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Title: 24pt Arial Bold</a:t>
            </a:r>
          </a:p>
        </p:txBody>
      </p:sp>
      <p:sp>
        <p:nvSpPr>
          <p:cNvPr id="16" name="col 2 content"/>
          <p:cNvSpPr>
            <a:spLocks noGrp="1"/>
          </p:cNvSpPr>
          <p:nvPr>
            <p:ph sz="quarter" idx="11" hasCustomPrompt="1"/>
          </p:nvPr>
        </p:nvSpPr>
        <p:spPr>
          <a:xfrm>
            <a:off x="4821331" y="6076493"/>
            <a:ext cx="3362138" cy="2244725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Click to insert </a:t>
            </a:r>
          </a:p>
        </p:txBody>
      </p:sp>
      <p:sp>
        <p:nvSpPr>
          <p:cNvPr id="39" name="col 2 text"/>
          <p:cNvSpPr>
            <a:spLocks noGrp="1"/>
          </p:cNvSpPr>
          <p:nvPr>
            <p:ph type="body" sz="quarter" idx="23" hasCustomPrompt="1"/>
          </p:nvPr>
        </p:nvSpPr>
        <p:spPr>
          <a:xfrm>
            <a:off x="4843420" y="2900366"/>
            <a:ext cx="3364089" cy="3017214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0">
              <a:defRPr sz="2200" b="0" baseline="0">
                <a:solidFill>
                  <a:schemeClr val="accent1"/>
                </a:solidFill>
              </a:defRPr>
            </a:lvl1pPr>
            <a:lvl2pPr marL="341313" indent="-230188" algn="l" defTabSz="0">
              <a:buFont typeface="Arial" pitchFamily="34" charset="0"/>
              <a:buChar char="•"/>
              <a:defRPr sz="2200">
                <a:solidFill>
                  <a:schemeClr val="bg1"/>
                </a:solidFill>
              </a:defRPr>
            </a:lvl2pPr>
            <a:lvl3pPr marL="341313" indent="-230188" algn="l" defTabSz="0">
              <a:buFont typeface="Arial" pitchFamily="34" charset="0"/>
              <a:buChar char="•"/>
              <a:defRPr sz="2200">
                <a:solidFill>
                  <a:schemeClr val="bg1"/>
                </a:solidFill>
              </a:defRPr>
            </a:lvl3pPr>
            <a:lvl4pPr marL="341313" indent="-230188" algn="l" defTabSz="0">
              <a:buFont typeface="Arial" pitchFamily="34" charset="0"/>
              <a:buChar char="•"/>
              <a:defRPr sz="2200">
                <a:solidFill>
                  <a:schemeClr val="bg1"/>
                </a:solidFill>
              </a:defRPr>
            </a:lvl4pPr>
            <a:lvl5pPr marL="341313" indent="-230188" algn="l" defTabSz="0">
              <a:buFont typeface="Arial" pitchFamily="34" charset="0"/>
              <a:buChar char="•"/>
              <a:defRPr sz="2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Text: 22pt Arial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col 2 title"/>
          <p:cNvSpPr>
            <a:spLocks noGrp="1"/>
          </p:cNvSpPr>
          <p:nvPr>
            <p:ph type="body" sz="quarter" idx="22" hasCustomPrompt="1"/>
          </p:nvPr>
        </p:nvSpPr>
        <p:spPr>
          <a:xfrm>
            <a:off x="4841334" y="2306275"/>
            <a:ext cx="3357563" cy="522288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2400" b="1" baseline="0">
                <a:solidFill>
                  <a:schemeClr val="bg1"/>
                </a:solidFill>
              </a:defRPr>
            </a:lvl1pPr>
            <a:lvl2pPr>
              <a:defRPr sz="2200" b="1">
                <a:solidFill>
                  <a:schemeClr val="tx2"/>
                </a:solidFill>
              </a:defRPr>
            </a:lvl2pPr>
            <a:lvl3pPr>
              <a:defRPr sz="2200" b="1">
                <a:solidFill>
                  <a:schemeClr val="tx2"/>
                </a:solidFill>
              </a:defRPr>
            </a:lvl3pPr>
            <a:lvl4pPr>
              <a:defRPr sz="2200" b="1">
                <a:solidFill>
                  <a:schemeClr val="tx2"/>
                </a:solidFill>
              </a:defRPr>
            </a:lvl4pPr>
            <a:lvl5pPr>
              <a:defRPr sz="2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Title: 24pt Arial Bold</a:t>
            </a:r>
          </a:p>
        </p:txBody>
      </p:sp>
      <p:sp>
        <p:nvSpPr>
          <p:cNvPr id="15" name="col 1 content"/>
          <p:cNvSpPr>
            <a:spLocks noGrp="1"/>
          </p:cNvSpPr>
          <p:nvPr>
            <p:ph sz="quarter" idx="10" hasCustomPrompt="1"/>
          </p:nvPr>
        </p:nvSpPr>
        <p:spPr>
          <a:xfrm>
            <a:off x="1008155" y="6072011"/>
            <a:ext cx="3362138" cy="2244725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Click to insert </a:t>
            </a:r>
          </a:p>
        </p:txBody>
      </p:sp>
      <p:sp>
        <p:nvSpPr>
          <p:cNvPr id="37" name="col 1 text"/>
          <p:cNvSpPr>
            <a:spLocks noGrp="1"/>
          </p:cNvSpPr>
          <p:nvPr>
            <p:ph type="body" sz="quarter" idx="21" hasCustomPrompt="1"/>
          </p:nvPr>
        </p:nvSpPr>
        <p:spPr>
          <a:xfrm>
            <a:off x="1007291" y="2900366"/>
            <a:ext cx="3364089" cy="3017214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0">
              <a:defRPr sz="2200" b="0" baseline="0">
                <a:solidFill>
                  <a:schemeClr val="accent1"/>
                </a:solidFill>
              </a:defRPr>
            </a:lvl1pPr>
            <a:lvl2pPr marL="341313" indent="-230188" algn="l" defTabSz="0">
              <a:buFont typeface="Arial" pitchFamily="34" charset="0"/>
              <a:buChar char="•"/>
              <a:defRPr sz="2200">
                <a:solidFill>
                  <a:schemeClr val="bg1"/>
                </a:solidFill>
              </a:defRPr>
            </a:lvl2pPr>
            <a:lvl3pPr marL="341313" indent="-230188" algn="l" defTabSz="0">
              <a:buFont typeface="Arial" pitchFamily="34" charset="0"/>
              <a:buChar char="•"/>
              <a:defRPr sz="2200">
                <a:solidFill>
                  <a:schemeClr val="bg1"/>
                </a:solidFill>
              </a:defRPr>
            </a:lvl3pPr>
            <a:lvl4pPr marL="341313" indent="-230188" algn="l" defTabSz="0">
              <a:buFont typeface="Arial" pitchFamily="34" charset="0"/>
              <a:buChar char="•"/>
              <a:defRPr sz="2200">
                <a:solidFill>
                  <a:schemeClr val="bg1"/>
                </a:solidFill>
              </a:defRPr>
            </a:lvl4pPr>
            <a:lvl5pPr marL="341313" indent="-230188" algn="l" defTabSz="0">
              <a:buFont typeface="Arial" pitchFamily="34" charset="0"/>
              <a:buChar char="•"/>
              <a:defRPr sz="2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Text: 22pt Arial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6" name="col 1 title"/>
          <p:cNvSpPr>
            <a:spLocks noGrp="1"/>
          </p:cNvSpPr>
          <p:nvPr>
            <p:ph type="body" sz="quarter" idx="20" hasCustomPrompt="1"/>
          </p:nvPr>
        </p:nvSpPr>
        <p:spPr>
          <a:xfrm>
            <a:off x="1005205" y="2306275"/>
            <a:ext cx="3357563" cy="522288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2400" b="1" baseline="0">
                <a:solidFill>
                  <a:schemeClr val="bg1"/>
                </a:solidFill>
              </a:defRPr>
            </a:lvl1pPr>
            <a:lvl2pPr>
              <a:defRPr sz="2200" b="1">
                <a:solidFill>
                  <a:schemeClr val="tx2"/>
                </a:solidFill>
              </a:defRPr>
            </a:lvl2pPr>
            <a:lvl3pPr>
              <a:defRPr sz="2200" b="1">
                <a:solidFill>
                  <a:schemeClr val="tx2"/>
                </a:solidFill>
              </a:defRPr>
            </a:lvl3pPr>
            <a:lvl4pPr>
              <a:defRPr sz="2200" b="1">
                <a:solidFill>
                  <a:schemeClr val="tx2"/>
                </a:solidFill>
              </a:defRPr>
            </a:lvl4pPr>
            <a:lvl5pPr>
              <a:defRPr sz="2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Title: 24pt Arial Bold</a:t>
            </a:r>
          </a:p>
        </p:txBody>
      </p:sp>
      <p:sp>
        <p:nvSpPr>
          <p:cNvPr id="23" name="subtitle"/>
          <p:cNvSpPr>
            <a:spLocks noGrp="1"/>
          </p:cNvSpPr>
          <p:nvPr>
            <p:ph type="body" sz="quarter" idx="16" hasCustomPrompt="1"/>
          </p:nvPr>
        </p:nvSpPr>
        <p:spPr>
          <a:xfrm>
            <a:off x="994944" y="1520401"/>
            <a:ext cx="11465451" cy="540039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2400" baseline="0" dirty="0" smtClean="0">
                <a:solidFill>
                  <a:srgbClr val="00663E"/>
                </a:solidFill>
              </a:defRPr>
            </a:lvl1pPr>
          </a:lstStyle>
          <a:p>
            <a:pPr lvl="0" algn="l"/>
            <a:r>
              <a:rPr lang="en-US" dirty="0"/>
              <a:t>Subtitle: if not required, delete (24pt Arial)</a:t>
            </a:r>
          </a:p>
        </p:txBody>
      </p: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994944" y="740712"/>
            <a:ext cx="11854781" cy="665018"/>
          </a:xfrm>
          <a:prstGeom prst="rect">
            <a:avLst/>
          </a:prstGeom>
          <a:noFill/>
        </p:spPr>
        <p:txBody>
          <a:bodyPr lIns="0" tIns="0" rIns="0" bIns="0"/>
          <a:lstStyle>
            <a:lvl1pPr algn="l">
              <a:defRPr sz="3600" b="1" baseline="0">
                <a:solidFill>
                  <a:srgbClr val="00663E"/>
                </a:solidFill>
              </a:defRPr>
            </a:lvl1pPr>
          </a:lstStyle>
          <a:p>
            <a:r>
              <a:rPr lang="en-US" dirty="0"/>
              <a:t>Slide Title (36pt Arial Bold)</a:t>
            </a:r>
          </a:p>
        </p:txBody>
      </p:sp>
      <p:pic>
        <p:nvPicPr>
          <p:cNvPr id="18" name="photoba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496300"/>
            <a:ext cx="130048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ith Right-S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hoto"/>
          <p:cNvSpPr>
            <a:spLocks noGrp="1"/>
          </p:cNvSpPr>
          <p:nvPr>
            <p:ph type="pic" sz="quarter" idx="12"/>
          </p:nvPr>
        </p:nvSpPr>
        <p:spPr>
          <a:xfrm>
            <a:off x="5983941" y="0"/>
            <a:ext cx="7020860" cy="9753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Body text"/>
          <p:cNvSpPr>
            <a:spLocks noGrp="1"/>
          </p:cNvSpPr>
          <p:nvPr>
            <p:ph type="body" sz="quarter" idx="19" hasCustomPrompt="1"/>
          </p:nvPr>
        </p:nvSpPr>
        <p:spPr>
          <a:xfrm>
            <a:off x="994944" y="2301630"/>
            <a:ext cx="4989543" cy="7001120"/>
          </a:xfrm>
          <a:prstGeom prst="rect">
            <a:avLst/>
          </a:prstGeom>
        </p:spPr>
        <p:txBody>
          <a:bodyPr lIns="0" tIns="0" rIns="0" bIns="0"/>
          <a:lstStyle>
            <a:lvl1pPr marL="349250" indent="-349250" algn="l">
              <a:spcBef>
                <a:spcPts val="1800"/>
              </a:spcBef>
              <a:defRPr sz="2400" b="0" baseline="0">
                <a:solidFill>
                  <a:schemeClr val="accent1"/>
                </a:solidFill>
              </a:defRPr>
            </a:lvl1pPr>
            <a:lvl2pPr marL="460375" indent="-230188" algn="l">
              <a:spcBef>
                <a:spcPts val="600"/>
              </a:spcBef>
              <a:buFont typeface="Arial" pitchFamily="34" charset="0"/>
              <a:buChar char="•"/>
              <a:defRPr sz="2400" baseline="0">
                <a:solidFill>
                  <a:srgbClr val="00663E"/>
                </a:solidFill>
              </a:defRPr>
            </a:lvl2pPr>
            <a:lvl3pPr marL="460375" indent="-230188" algn="l">
              <a:spcBef>
                <a:spcPts val="1800"/>
              </a:spcBef>
              <a:buFont typeface="Arial" pitchFamily="34" charset="0"/>
              <a:buChar char="•"/>
              <a:defRPr sz="2400">
                <a:solidFill>
                  <a:srgbClr val="00663E"/>
                </a:solidFill>
              </a:defRPr>
            </a:lvl3pPr>
            <a:lvl4pPr marL="460375" indent="-230188" algn="l">
              <a:spcBef>
                <a:spcPts val="1800"/>
              </a:spcBef>
              <a:buFont typeface="Arial" pitchFamily="34" charset="0"/>
              <a:buChar char="•"/>
              <a:defRPr sz="2400">
                <a:solidFill>
                  <a:srgbClr val="00663E"/>
                </a:solidFill>
              </a:defRPr>
            </a:lvl4pPr>
            <a:lvl5pPr marL="460375" indent="-230188" algn="l">
              <a:spcBef>
                <a:spcPts val="1800"/>
              </a:spcBef>
              <a:buFont typeface="Arial" pitchFamily="34" charset="0"/>
              <a:buChar char="•"/>
              <a:defRPr sz="2400">
                <a:solidFill>
                  <a:srgbClr val="00663E"/>
                </a:solidFill>
              </a:defRPr>
            </a:lvl5pPr>
          </a:lstStyle>
          <a:p>
            <a:pPr lvl="0"/>
            <a:r>
              <a:rPr lang="en-US" dirty="0"/>
              <a:t>Text: 24pt Arial Bold</a:t>
            </a:r>
          </a:p>
          <a:p>
            <a:pPr lvl="1"/>
            <a:r>
              <a:rPr lang="en-US" dirty="0"/>
              <a:t>Second level (24pt Arial)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994944" y="1520401"/>
            <a:ext cx="4848295" cy="540039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2400" baseline="0" dirty="0" smtClean="0">
                <a:solidFill>
                  <a:srgbClr val="00663E"/>
                </a:solidFill>
              </a:defRPr>
            </a:lvl1pPr>
          </a:lstStyle>
          <a:p>
            <a:pPr lvl="0" algn="l"/>
            <a:r>
              <a:rPr lang="en-US" dirty="0"/>
              <a:t>Subtitle: if not required, delete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994945" y="740712"/>
            <a:ext cx="4828339" cy="665018"/>
          </a:xfrm>
          <a:prstGeom prst="rect">
            <a:avLst/>
          </a:prstGeom>
          <a:noFill/>
        </p:spPr>
        <p:txBody>
          <a:bodyPr lIns="0" tIns="0" rIns="0" bIns="0"/>
          <a:lstStyle>
            <a:lvl1pPr algn="l">
              <a:defRPr sz="3600" b="1">
                <a:solidFill>
                  <a:srgbClr val="00663E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hotoba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496300"/>
            <a:ext cx="130048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"/>
          <p:cNvSpPr>
            <a:spLocks noGrp="1"/>
          </p:cNvSpPr>
          <p:nvPr>
            <p:ph type="ftr" sz="quarter" idx="11"/>
          </p:nvPr>
        </p:nvSpPr>
        <p:spPr>
          <a:xfrm>
            <a:off x="2720893" y="9093199"/>
            <a:ext cx="8211015" cy="3524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342900" indent="-342900" algn="l" hangingPunct="1"/>
            <a:endParaRPr lang="en-US"/>
          </a:p>
        </p:txBody>
      </p:sp>
      <p:sp>
        <p:nvSpPr>
          <p:cNvPr id="6" name="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994944" y="1520401"/>
            <a:ext cx="11465451" cy="54003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lang="en-US" sz="2400" baseline="0" dirty="0" smtClean="0">
                <a:solidFill>
                  <a:srgbClr val="00663E"/>
                </a:solidFill>
              </a:defRPr>
            </a:lvl1pPr>
          </a:lstStyle>
          <a:p>
            <a:pPr lvl="0" algn="l"/>
            <a:r>
              <a:rPr lang="en-US" dirty="0"/>
              <a:t>Subtitle: if not required, delete (24pt Arial)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994944" y="740712"/>
            <a:ext cx="11854781" cy="665018"/>
          </a:xfrm>
          <a:prstGeom prst="rect">
            <a:avLst/>
          </a:prstGeom>
          <a:noFill/>
        </p:spPr>
        <p:txBody>
          <a:bodyPr lIns="0" tIns="0" rIns="0" bIns="0"/>
          <a:lstStyle>
            <a:lvl1pPr algn="l">
              <a:defRPr sz="3600" b="1" baseline="0">
                <a:solidFill>
                  <a:srgbClr val="00663E"/>
                </a:solidFill>
              </a:defRPr>
            </a:lvl1pPr>
          </a:lstStyle>
          <a:p>
            <a:r>
              <a:rPr lang="en-US" dirty="0"/>
              <a:t>Slide Title (36pt Arial Bold)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with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hotoba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496300"/>
            <a:ext cx="130048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image with foo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hotoba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496300"/>
            <a:ext cx="130048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"/>
          <p:cNvSpPr>
            <a:spLocks noGrp="1"/>
          </p:cNvSpPr>
          <p:nvPr>
            <p:ph type="ftr" sz="quarter" idx="10"/>
          </p:nvPr>
        </p:nvSpPr>
        <p:spPr>
          <a:xfrm>
            <a:off x="2752641" y="9077325"/>
            <a:ext cx="8211015" cy="3524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342900" indent="-342900" algn="l" hangingPunct="1"/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6454775" y="0"/>
            <a:ext cx="6550025" cy="9753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Rectangle 1"/>
          <p:cNvSpPr txBox="1">
            <a:spLocks noChangeArrowheads="1"/>
          </p:cNvSpPr>
          <p:nvPr userDrawn="1"/>
        </p:nvSpPr>
        <p:spPr bwMode="auto">
          <a:xfrm>
            <a:off x="1308100" y="4076700"/>
            <a:ext cx="5435600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>
              <a:lnSpc>
                <a:spcPts val="5700"/>
              </a:lnSpc>
            </a:pPr>
            <a:r>
              <a:rPr lang="en-US" sz="4800" b="1">
                <a:solidFill>
                  <a:srgbClr val="4FA735"/>
                </a:solidFill>
                <a:latin typeface="Arial" charset="0"/>
                <a:cs typeface="Arial" charset="0"/>
                <a:sym typeface="Arial" charset="0"/>
              </a:rPr>
              <a:t>Thank you</a:t>
            </a:r>
            <a:endParaRPr lang="en-US" sz="4800" b="1">
              <a:solidFill>
                <a:srgbClr val="4FA735"/>
              </a:solidFill>
              <a:latin typeface="Arial" charset="0"/>
            </a:endParaRPr>
          </a:p>
        </p:txBody>
      </p:sp>
      <p:pic>
        <p:nvPicPr>
          <p:cNvPr id="12" name="Picture 10" descr="circles_rgb.ai"/>
          <p:cNvPicPr>
            <a:picLocks noChangeAspect="1"/>
          </p:cNvPicPr>
          <p:nvPr userDrawn="1"/>
        </p:nvPicPr>
        <p:blipFill>
          <a:blip r:embed="rId2" cstate="print"/>
          <a:srcRect l="8003" t="3239" r="53967" b="33965"/>
          <a:stretch>
            <a:fillRect/>
          </a:stretch>
        </p:blipFill>
        <p:spPr bwMode="auto">
          <a:xfrm>
            <a:off x="499425" y="4076700"/>
            <a:ext cx="661990" cy="707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1975558"/>
            <a:ext cx="11704320" cy="6737209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1"/>
          </p:nvPr>
        </p:nvSpPr>
        <p:spPr>
          <a:xfrm>
            <a:off x="650240" y="1742026"/>
            <a:ext cx="5746045" cy="37253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2"/>
          </p:nvPr>
        </p:nvSpPr>
        <p:spPr>
          <a:xfrm>
            <a:off x="6603035" y="1750106"/>
            <a:ext cx="5746045" cy="37253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r">
              <a:buNone/>
              <a:defRPr sz="1800" b="0">
                <a:solidFill>
                  <a:schemeClr val="bg1"/>
                </a:solidFill>
              </a:defRPr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344150"/>
            <a:ext cx="11704320" cy="577023"/>
          </a:xfrm>
          <a:prstGeom prst="rect">
            <a:avLst/>
          </a:prstGeom>
        </p:spPr>
        <p:txBody>
          <a:bodyPr lIns="0" tIns="0" rIns="0" bIns="0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en-US"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650240" y="897949"/>
            <a:ext cx="11699804" cy="50316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300" b="1" baseline="0">
                <a:solidFill>
                  <a:schemeClr val="tx1"/>
                </a:solidFill>
              </a:defRPr>
            </a:lvl1pPr>
            <a:lvl2pPr marL="650230" indent="0" algn="ctr">
              <a:buNone/>
              <a:defRPr/>
            </a:lvl2pPr>
            <a:lvl3pPr marL="1300460" indent="0" algn="ctr">
              <a:buNone/>
              <a:defRPr/>
            </a:lvl3pPr>
            <a:lvl4pPr marL="1950690" indent="0" algn="ctr">
              <a:buNone/>
              <a:defRPr/>
            </a:lvl4pPr>
            <a:lvl5pPr marL="2600919" indent="0" algn="ctr">
              <a:buNone/>
              <a:defRPr/>
            </a:lvl5pPr>
            <a:lvl6pPr marL="3251149" indent="0" algn="ctr">
              <a:buNone/>
              <a:defRPr/>
            </a:lvl6pPr>
            <a:lvl7pPr marL="3901379" indent="0" algn="ctr">
              <a:buNone/>
              <a:defRPr/>
            </a:lvl7pPr>
            <a:lvl8pPr marL="4551609" indent="0" algn="ctr">
              <a:buNone/>
              <a:defRPr/>
            </a:lvl8pPr>
            <a:lvl9pPr marL="5201839" indent="0" algn="ctr">
              <a:buNone/>
              <a:defRPr/>
            </a:lvl9pPr>
          </a:lstStyle>
          <a:p>
            <a:r>
              <a:rPr lang="en-US" dirty="0"/>
              <a:t>Subtitle</a:t>
            </a:r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371600" y="9124951"/>
            <a:ext cx="8211015" cy="352425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1400" b="1" dirty="0">
                <a:solidFill>
                  <a:srgbClr val="FFFFFF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</a:lstStyle>
          <a:p>
            <a:pPr marL="342900" indent="-342900" algn="l" hangingPunct="1"/>
            <a:endParaRPr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994944" y="748146"/>
            <a:ext cx="11854781" cy="665018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/>
          <a:p>
            <a:pPr lvl="0" algn="l"/>
            <a:r>
              <a:rPr lang="en-US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8" r:id="rId8"/>
    <p:sldLayoutId id="2147483791" r:id="rId9"/>
    <p:sldLayoutId id="2147483792" r:id="rId10"/>
    <p:sldLayoutId id="2147483793" r:id="rId11"/>
    <p:sldLayoutId id="2147483797" r:id="rId12"/>
    <p:sldLayoutId id="2147483795" r:id="rId13"/>
    <p:sldLayoutId id="2147483796" r:id="rId14"/>
    <p:sldLayoutId id="2147483800" r:id="rId15"/>
    <p:sldLayoutId id="2147483801" r:id="rId16"/>
  </p:sldLayoutIdLst>
  <p:hf sldNum="0" hdr="0" dt="0"/>
  <p:txStyles>
    <p:titleStyle>
      <a:lvl1pPr algn="ctr" defTabSz="584200" rtl="0" eaLnBrk="1" fontAlgn="base" hangingPunct="1">
        <a:spcBef>
          <a:spcPct val="0"/>
        </a:spcBef>
        <a:spcAft>
          <a:spcPct val="0"/>
        </a:spcAft>
        <a:defRPr lang="en-US" sz="3600" b="1" baseline="0" dirty="0" smtClean="0">
          <a:solidFill>
            <a:srgbClr val="00663E"/>
          </a:solidFill>
          <a:latin typeface="+mj-lt"/>
          <a:ea typeface="ＭＳ Ｐゴシック" charset="0"/>
          <a:cs typeface="ＭＳ Ｐゴシック" charset="0"/>
          <a:sym typeface="Helvetica Light" pitchFamily="-1" charset="0"/>
        </a:defRPr>
      </a:lvl1pPr>
      <a:lvl2pPr algn="ctr" defTabSz="584200" rtl="0" eaLnBrk="1" fontAlgn="base" hangingPunct="1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Arial" charset="0"/>
          <a:ea typeface="ＭＳ Ｐゴシック" charset="0"/>
          <a:cs typeface="ＭＳ Ｐゴシック" charset="0"/>
          <a:sym typeface="Helvetica Light" pitchFamily="-1" charset="0"/>
        </a:defRPr>
      </a:lvl2pPr>
      <a:lvl3pPr algn="ctr" defTabSz="584200" rtl="0" eaLnBrk="1" fontAlgn="base" hangingPunct="1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Arial" charset="0"/>
          <a:ea typeface="ＭＳ Ｐゴシック" charset="0"/>
          <a:cs typeface="ＭＳ Ｐゴシック" charset="0"/>
          <a:sym typeface="Helvetica Light" pitchFamily="-1" charset="0"/>
        </a:defRPr>
      </a:lvl3pPr>
      <a:lvl4pPr algn="ctr" defTabSz="584200" rtl="0" eaLnBrk="1" fontAlgn="base" hangingPunct="1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Arial" charset="0"/>
          <a:ea typeface="ＭＳ Ｐゴシック" charset="0"/>
          <a:cs typeface="ＭＳ Ｐゴシック" charset="0"/>
          <a:sym typeface="Helvetica Light" pitchFamily="-1" charset="0"/>
        </a:defRPr>
      </a:lvl4pPr>
      <a:lvl5pPr algn="ctr" defTabSz="584200" rtl="0" eaLnBrk="1" fontAlgn="base" hangingPunct="1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Arial" charset="0"/>
          <a:ea typeface="ＭＳ Ｐゴシック" charset="0"/>
          <a:cs typeface="ＭＳ Ｐゴシック" charset="0"/>
          <a:sym typeface="Helvetica Light" pitchFamily="-1" charset="0"/>
        </a:defRPr>
      </a:lvl5pPr>
      <a:lvl6pPr marL="457200" algn="ctr" defTabSz="584200" rtl="0" eaLnBrk="1" fontAlgn="base" hangingPunct="1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Helvetica Light" charset="0"/>
          <a:ea typeface="ＭＳ Ｐゴシック" charset="0"/>
          <a:cs typeface="Helvetica Light" charset="0"/>
          <a:sym typeface="Helvetica Light" charset="0"/>
        </a:defRPr>
      </a:lvl6pPr>
      <a:lvl7pPr marL="914400" algn="ctr" defTabSz="584200" rtl="0" eaLnBrk="1" fontAlgn="base" hangingPunct="1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Helvetica Light" charset="0"/>
          <a:ea typeface="ＭＳ Ｐゴシック" charset="0"/>
          <a:cs typeface="Helvetica Light" charset="0"/>
          <a:sym typeface="Helvetica Light" charset="0"/>
        </a:defRPr>
      </a:lvl7pPr>
      <a:lvl8pPr marL="1371600" algn="ctr" defTabSz="584200" rtl="0" eaLnBrk="1" fontAlgn="base" hangingPunct="1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Helvetica Light" charset="0"/>
          <a:ea typeface="ＭＳ Ｐゴシック" charset="0"/>
          <a:cs typeface="Helvetica Light" charset="0"/>
          <a:sym typeface="Helvetica Light" charset="0"/>
        </a:defRPr>
      </a:lvl8pPr>
      <a:lvl9pPr marL="1828800" algn="ctr" defTabSz="584200" rtl="0" eaLnBrk="1" fontAlgn="base" hangingPunct="1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Helvetica Light" charset="0"/>
          <a:ea typeface="ＭＳ Ｐゴシック" charset="0"/>
          <a:cs typeface="Helvetica Light" charset="0"/>
          <a:sym typeface="Helvetica Light" charset="0"/>
        </a:defRPr>
      </a:lvl9pPr>
    </p:titleStyle>
    <p:bodyStyle>
      <a:lvl1pPr marL="342900" indent="-342900" algn="ctr" defTabSz="584200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+mn-lt"/>
          <a:ea typeface="ＭＳ Ｐゴシック" charset="0"/>
          <a:cs typeface="ＭＳ Ｐゴシック" charset="0"/>
          <a:sym typeface="Helvetica Light" pitchFamily="-1" charset="0"/>
        </a:defRPr>
      </a:lvl1pPr>
      <a:lvl2pPr marL="342900" indent="114300" algn="ctr" defTabSz="584200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+mn-lt"/>
          <a:ea typeface="ＭＳ Ｐゴシック" pitchFamily="-1" charset="-128"/>
          <a:cs typeface="Helvetica Light" charset="0"/>
          <a:sym typeface="Helvetica Light" pitchFamily="-1" charset="0"/>
        </a:defRPr>
      </a:lvl2pPr>
      <a:lvl3pPr marL="685800" indent="228600" algn="ctr" defTabSz="584200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+mn-lt"/>
          <a:ea typeface="ＭＳ Ｐゴシック" pitchFamily="-1" charset="-128"/>
          <a:cs typeface="Helvetica Light" charset="0"/>
          <a:sym typeface="Helvetica Light" pitchFamily="-1" charset="0"/>
        </a:defRPr>
      </a:lvl3pPr>
      <a:lvl4pPr marL="1028700" indent="342900" algn="ctr" defTabSz="584200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+mn-lt"/>
          <a:ea typeface="ＭＳ Ｐゴシック" pitchFamily="-1" charset="-128"/>
          <a:cs typeface="Helvetica Light" charset="0"/>
          <a:sym typeface="Helvetica Light" pitchFamily="-1" charset="0"/>
        </a:defRPr>
      </a:lvl4pPr>
      <a:lvl5pPr marL="1371600" indent="457200" algn="ctr" defTabSz="584200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+mn-lt"/>
          <a:ea typeface="ＭＳ Ｐゴシック" pitchFamily="-1" charset="-128"/>
          <a:cs typeface="Helvetica Light" charset="0"/>
          <a:sym typeface="Helvetica Light" pitchFamily="-1" charset="0"/>
        </a:defRPr>
      </a:lvl5pPr>
      <a:lvl6pPr marL="1828800" algn="ctr" defTabSz="584200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+mn-lt"/>
          <a:ea typeface="Helvetica Light" charset="0"/>
          <a:cs typeface="+mn-cs"/>
          <a:sym typeface="Helvetica Light" charset="0"/>
        </a:defRPr>
      </a:lvl6pPr>
      <a:lvl7pPr marL="2286000" algn="ctr" defTabSz="584200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+mn-lt"/>
          <a:ea typeface="Helvetica Light" charset="0"/>
          <a:cs typeface="+mn-cs"/>
          <a:sym typeface="Helvetica Light" charset="0"/>
        </a:defRPr>
      </a:lvl7pPr>
      <a:lvl8pPr marL="2743200" algn="ctr" defTabSz="584200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+mn-lt"/>
          <a:ea typeface="Helvetica Light" charset="0"/>
          <a:cs typeface="+mn-cs"/>
          <a:sym typeface="Helvetica Light" charset="0"/>
        </a:defRPr>
      </a:lvl8pPr>
      <a:lvl9pPr marL="3200400" algn="ctr" defTabSz="584200" rtl="0" eaLnBrk="1" fontAlgn="base" hangingPunct="1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+mn-lt"/>
          <a:ea typeface="Helvetica Light" charset="0"/>
          <a:cs typeface="+mn-cs"/>
          <a:sym typeface="Helvetica Light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comments" Target="../comments/commen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1" name="TextBox 2"/>
          <p:cNvSpPr txBox="1">
            <a:spLocks noChangeArrowheads="1"/>
          </p:cNvSpPr>
          <p:nvPr/>
        </p:nvSpPr>
        <p:spPr bwMode="auto">
          <a:xfrm>
            <a:off x="-1485900" y="5588000"/>
            <a:ext cx="1841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82968" y="1738060"/>
            <a:ext cx="5521325" cy="292461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600" cap="all" dirty="0"/>
              <a:t>Ohio Crop Production, Starters, and Foliar Fertilizers</a:t>
            </a:r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533224" y="5111991"/>
            <a:ext cx="5459413" cy="61277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584200" rtl="0" eaLnBrk="1" fontAlgn="base" hangingPunct="1">
              <a:lnSpc>
                <a:spcPts val="2800"/>
              </a:lnSpc>
              <a:spcBef>
                <a:spcPct val="0"/>
              </a:spcBef>
              <a:spcAft>
                <a:spcPts val="600"/>
              </a:spcAft>
              <a:defRPr sz="2400" b="1" baseline="0">
                <a:solidFill>
                  <a:srgbClr val="4FA735"/>
                </a:solidFill>
                <a:latin typeface="+mn-lt"/>
                <a:ea typeface="ＭＳ Ｐゴシック" charset="0"/>
                <a:cs typeface="ＭＳ Ｐゴシック" charset="0"/>
                <a:sym typeface="Helvetica Light" pitchFamily="-1" charset="0"/>
              </a:defRPr>
            </a:lvl1pPr>
            <a:lvl2pPr marL="342900" indent="114300" algn="ctr" defTabSz="584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+mn-lt"/>
                <a:ea typeface="ＭＳ Ｐゴシック" pitchFamily="-1" charset="-128"/>
                <a:cs typeface="Helvetica Light" charset="0"/>
                <a:sym typeface="Helvetica Light" pitchFamily="-1" charset="0"/>
              </a:defRPr>
            </a:lvl2pPr>
            <a:lvl3pPr marL="685800" indent="228600" algn="ctr" defTabSz="584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+mn-lt"/>
                <a:ea typeface="ＭＳ Ｐゴシック" pitchFamily="-1" charset="-128"/>
                <a:cs typeface="Helvetica Light" charset="0"/>
                <a:sym typeface="Helvetica Light" pitchFamily="-1" charset="0"/>
              </a:defRPr>
            </a:lvl3pPr>
            <a:lvl4pPr marL="1028700" indent="342900" algn="ctr" defTabSz="584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+mn-lt"/>
                <a:ea typeface="ＭＳ Ｐゴシック" pitchFamily="-1" charset="-128"/>
                <a:cs typeface="Helvetica Light" charset="0"/>
                <a:sym typeface="Helvetica Light" pitchFamily="-1" charset="0"/>
              </a:defRPr>
            </a:lvl4pPr>
            <a:lvl5pPr marL="1371600" indent="457200" algn="ctr" defTabSz="584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+mn-lt"/>
                <a:ea typeface="ＭＳ Ｐゴシック" pitchFamily="-1" charset="-128"/>
                <a:cs typeface="Helvetica Light" charset="0"/>
                <a:sym typeface="Helvetica Light" pitchFamily="-1" charset="0"/>
              </a:defRPr>
            </a:lvl5pPr>
            <a:lvl6pPr marL="1828800" algn="ctr" defTabSz="584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+mn-lt"/>
                <a:ea typeface="Helvetica Light" charset="0"/>
                <a:cs typeface="+mn-cs"/>
                <a:sym typeface="Helvetica Light" charset="0"/>
              </a:defRPr>
            </a:lvl6pPr>
            <a:lvl7pPr marL="2286000" algn="ctr" defTabSz="584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+mn-lt"/>
                <a:ea typeface="Helvetica Light" charset="0"/>
                <a:cs typeface="+mn-cs"/>
                <a:sym typeface="Helvetica Light" charset="0"/>
              </a:defRPr>
            </a:lvl7pPr>
            <a:lvl8pPr marL="2743200" algn="ctr" defTabSz="584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+mn-lt"/>
                <a:ea typeface="Helvetica Light" charset="0"/>
                <a:cs typeface="+mn-cs"/>
                <a:sym typeface="Helvetica Light" charset="0"/>
              </a:defRPr>
            </a:lvl8pPr>
            <a:lvl9pPr marL="3200400" algn="ctr" defTabSz="584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+mn-lt"/>
                <a:ea typeface="Helvetica Light" charset="0"/>
                <a:cs typeface="+mn-cs"/>
                <a:sym typeface="Helvetica Light" charset="0"/>
              </a:defRPr>
            </a:lvl9pPr>
          </a:lstStyle>
          <a:p>
            <a:r>
              <a:rPr lang="en-US" dirty="0">
                <a:solidFill>
                  <a:srgbClr val="4BB92A"/>
                </a:solidFill>
              </a:rPr>
              <a:t>Robert Mullen</a:t>
            </a:r>
          </a:p>
        </p:txBody>
      </p:sp>
      <p:sp>
        <p:nvSpPr>
          <p:cNvPr id="12" name="Text Placeholder 4"/>
          <p:cNvSpPr txBox="1">
            <a:spLocks/>
          </p:cNvSpPr>
          <p:nvPr/>
        </p:nvSpPr>
        <p:spPr>
          <a:xfrm>
            <a:off x="451178" y="5433908"/>
            <a:ext cx="5591590" cy="612773"/>
          </a:xfrm>
          <a:prstGeom prst="rect">
            <a:avLst/>
          </a:prstGeom>
        </p:spPr>
        <p:txBody>
          <a:bodyPr/>
          <a:lstStyle>
            <a:lvl1pPr marL="342900" indent="-342900" algn="ctr" defTabSz="584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+mn-lt"/>
                <a:ea typeface="ＭＳ Ｐゴシック" charset="0"/>
                <a:cs typeface="ＭＳ Ｐゴシック" charset="0"/>
                <a:sym typeface="Helvetica Light" pitchFamily="-1" charset="0"/>
              </a:defRPr>
            </a:lvl1pPr>
            <a:lvl2pPr marL="342900" indent="114300" algn="ctr" defTabSz="584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+mn-lt"/>
                <a:ea typeface="ＭＳ Ｐゴシック" pitchFamily="-1" charset="-128"/>
                <a:cs typeface="Helvetica Light" charset="0"/>
                <a:sym typeface="Helvetica Light" pitchFamily="-1" charset="0"/>
              </a:defRPr>
            </a:lvl2pPr>
            <a:lvl3pPr marL="685800" indent="228600" algn="ctr" defTabSz="584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+mn-lt"/>
                <a:ea typeface="ＭＳ Ｐゴシック" pitchFamily="-1" charset="-128"/>
                <a:cs typeface="Helvetica Light" charset="0"/>
                <a:sym typeface="Helvetica Light" pitchFamily="-1" charset="0"/>
              </a:defRPr>
            </a:lvl3pPr>
            <a:lvl4pPr marL="1028700" indent="342900" algn="ctr" defTabSz="584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+mn-lt"/>
                <a:ea typeface="ＭＳ Ｐゴシック" pitchFamily="-1" charset="-128"/>
                <a:cs typeface="Helvetica Light" charset="0"/>
                <a:sym typeface="Helvetica Light" pitchFamily="-1" charset="0"/>
              </a:defRPr>
            </a:lvl4pPr>
            <a:lvl5pPr marL="1371600" indent="457200" algn="ctr" defTabSz="584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+mn-lt"/>
                <a:ea typeface="ＭＳ Ｐゴシック" pitchFamily="-1" charset="-128"/>
                <a:cs typeface="Helvetica Light" charset="0"/>
                <a:sym typeface="Helvetica Light" pitchFamily="-1" charset="0"/>
              </a:defRPr>
            </a:lvl5pPr>
            <a:lvl6pPr marL="1828800" algn="ctr" defTabSz="584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+mn-lt"/>
                <a:ea typeface="Helvetica Light" charset="0"/>
                <a:cs typeface="+mn-cs"/>
                <a:sym typeface="Helvetica Light" charset="0"/>
              </a:defRPr>
            </a:lvl6pPr>
            <a:lvl7pPr marL="2286000" algn="ctr" defTabSz="584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+mn-lt"/>
                <a:ea typeface="Helvetica Light" charset="0"/>
                <a:cs typeface="+mn-cs"/>
                <a:sym typeface="Helvetica Light" charset="0"/>
              </a:defRPr>
            </a:lvl7pPr>
            <a:lvl8pPr marL="2743200" algn="ctr" defTabSz="584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+mn-lt"/>
                <a:ea typeface="Helvetica Light" charset="0"/>
                <a:cs typeface="+mn-cs"/>
                <a:sym typeface="Helvetica Light" charset="0"/>
              </a:defRPr>
            </a:lvl8pPr>
            <a:lvl9pPr marL="3200400" algn="ctr" defTabSz="584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+mn-lt"/>
                <a:ea typeface="Helvetica Light" charset="0"/>
                <a:cs typeface="+mn-cs"/>
                <a:sym typeface="Helvetica Light" charset="0"/>
              </a:defRPr>
            </a:lvl9pPr>
          </a:lstStyle>
          <a:p>
            <a:pPr algn="l"/>
            <a:r>
              <a:rPr lang="en-US" sz="2800" dirty="0">
                <a:solidFill>
                  <a:schemeClr val="bg2">
                    <a:lumMod val="10000"/>
                  </a:schemeClr>
                </a:solidFill>
                <a:latin typeface="Times"/>
                <a:cs typeface="Times"/>
              </a:rPr>
              <a:t>Ph.D., CCA, </a:t>
            </a:r>
            <a:r>
              <a:rPr lang="en-US" sz="2800" dirty="0" err="1">
                <a:solidFill>
                  <a:schemeClr val="bg2">
                    <a:lumMod val="10000"/>
                  </a:schemeClr>
                </a:solidFill>
                <a:latin typeface="Times"/>
                <a:cs typeface="Times"/>
              </a:rPr>
              <a:t>CPAg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  <a:latin typeface="Times"/>
                <a:cs typeface="Times"/>
              </a:rPr>
              <a:t>.</a:t>
            </a:r>
          </a:p>
        </p:txBody>
      </p:sp>
      <p:pic>
        <p:nvPicPr>
          <p:cNvPr id="3" name="Picture 2" descr="PPT_Mullen_Morral_2016_CoverIma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600" y="0"/>
            <a:ext cx="6553200" cy="97536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Changing yield levels</a:t>
            </a:r>
          </a:p>
          <a:p>
            <a:pPr lvl="1"/>
            <a:r>
              <a:rPr lang="en-US" dirty="0"/>
              <a:t>Does fertilization practices need to change?</a:t>
            </a:r>
          </a:p>
          <a:p>
            <a:pPr lvl="1"/>
            <a:r>
              <a:rPr lang="en-US" dirty="0"/>
              <a:t>Impact on soil test levels</a:t>
            </a:r>
          </a:p>
          <a:p>
            <a:r>
              <a:rPr lang="en-US" dirty="0"/>
              <a:t>In-furrow fertilization</a:t>
            </a:r>
          </a:p>
          <a:p>
            <a:pPr lvl="1"/>
            <a:r>
              <a:rPr lang="en-US" dirty="0"/>
              <a:t>Guidelines</a:t>
            </a:r>
          </a:p>
          <a:p>
            <a:r>
              <a:rPr lang="en-US" dirty="0"/>
              <a:t>Foliar fertilization</a:t>
            </a:r>
          </a:p>
          <a:p>
            <a:pPr lvl="1"/>
            <a:r>
              <a:rPr lang="en-US" dirty="0"/>
              <a:t>Nutrient uptake/absorption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A" dirty="0"/>
              <a:t>Changing Yield Levels</a:t>
            </a:r>
          </a:p>
        </p:txBody>
      </p:sp>
    </p:spTree>
    <p:extLst>
      <p:ext uri="{BB962C8B-B14F-4D97-AF65-F5344CB8AC3E}">
        <p14:creationId xmlns:p14="http://schemas.microsoft.com/office/powerpoint/2010/main" val="2974508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Corn</a:t>
            </a:r>
          </a:p>
        </p:txBody>
      </p:sp>
      <p:pic>
        <p:nvPicPr>
          <p:cNvPr id="9" name="Picture 8" descr="Corn2 copy1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61086" y="3374897"/>
            <a:ext cx="7847745" cy="4023463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Image: University of Illinois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Yield, Nutrient Uptake, and Nutrient Removal</a:t>
            </a:r>
          </a:p>
        </p:txBody>
      </p:sp>
      <p:pic>
        <p:nvPicPr>
          <p:cNvPr id="7" name="Picture 3" descr="C:\Users\nbk1rwm\AppData\Local\Microsoft\Windows\Temporary Internet Files\Content.IE5\6XVV3LWU\MC900436357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812597">
            <a:off x="7550818" y="4361683"/>
            <a:ext cx="1120012" cy="1120012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008184" y="7127632"/>
            <a:ext cx="504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NH</a:t>
            </a:r>
            <a:r>
              <a:rPr lang="en-US" sz="800" baseline="-25000" dirty="0"/>
              <a:t>4</a:t>
            </a:r>
            <a:r>
              <a:rPr lang="en-US" sz="800" baseline="30000" dirty="0"/>
              <a:t>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9908" y="7408986"/>
            <a:ext cx="504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NO</a:t>
            </a:r>
            <a:r>
              <a:rPr lang="en-US" sz="800" baseline="-25000" dirty="0"/>
              <a:t>3</a:t>
            </a:r>
            <a:r>
              <a:rPr lang="en-US" sz="800" baseline="30000" dirty="0"/>
              <a:t>-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12983" y="7291754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</a:t>
            </a:r>
            <a:r>
              <a:rPr lang="en-US" sz="800" baseline="-25000" dirty="0"/>
              <a:t>2</a:t>
            </a:r>
            <a:r>
              <a:rPr lang="en-US" sz="800" dirty="0"/>
              <a:t>PO</a:t>
            </a:r>
            <a:r>
              <a:rPr lang="en-US" sz="800" baseline="-25000" dirty="0"/>
              <a:t>4</a:t>
            </a:r>
            <a:r>
              <a:rPr lang="en-US" sz="800" baseline="30000" dirty="0"/>
              <a:t>-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88121" y="7291754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K</a:t>
            </a:r>
            <a:r>
              <a:rPr lang="en-US" sz="800" baseline="30000" dirty="0"/>
              <a:t>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63260" y="7162800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</a:t>
            </a:r>
            <a:r>
              <a:rPr lang="en-US" sz="800" baseline="-25000" dirty="0"/>
              <a:t>2</a:t>
            </a:r>
            <a:r>
              <a:rPr lang="en-US" sz="800" dirty="0"/>
              <a:t>PO</a:t>
            </a:r>
            <a:r>
              <a:rPr lang="en-US" sz="800" baseline="-25000" dirty="0"/>
              <a:t>4</a:t>
            </a:r>
            <a:r>
              <a:rPr lang="en-US" sz="800" baseline="30000" dirty="0"/>
              <a:t>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49414" y="7174523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K</a:t>
            </a:r>
            <a:r>
              <a:rPr lang="en-US" sz="800" baseline="30000" dirty="0"/>
              <a:t>+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54923" y="7385539"/>
            <a:ext cx="504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NO</a:t>
            </a:r>
            <a:r>
              <a:rPr lang="en-US" sz="800" baseline="-25000" dirty="0"/>
              <a:t>3</a:t>
            </a:r>
            <a:r>
              <a:rPr lang="en-US" sz="800" baseline="30000" dirty="0"/>
              <a:t>-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05200" y="7408985"/>
            <a:ext cx="504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NO</a:t>
            </a:r>
            <a:r>
              <a:rPr lang="en-US" sz="800" baseline="-25000" dirty="0"/>
              <a:t>3</a:t>
            </a:r>
            <a:r>
              <a:rPr lang="en-US" sz="800" baseline="30000" dirty="0"/>
              <a:t>-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11969" y="7385538"/>
            <a:ext cx="504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NO</a:t>
            </a:r>
            <a:r>
              <a:rPr lang="en-US" sz="800" baseline="-25000" dirty="0"/>
              <a:t>3</a:t>
            </a:r>
            <a:r>
              <a:rPr lang="en-US" sz="800" baseline="30000" dirty="0"/>
              <a:t>-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90492" y="7408985"/>
            <a:ext cx="504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NO</a:t>
            </a:r>
            <a:r>
              <a:rPr lang="en-US" sz="800" baseline="-25000" dirty="0"/>
              <a:t>3</a:t>
            </a:r>
            <a:r>
              <a:rPr lang="en-US" sz="800" baseline="30000" dirty="0"/>
              <a:t>-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63508" y="7338646"/>
            <a:ext cx="504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NO</a:t>
            </a:r>
            <a:r>
              <a:rPr lang="en-US" sz="800" baseline="-25000" dirty="0"/>
              <a:t>3</a:t>
            </a:r>
            <a:r>
              <a:rPr lang="en-US" sz="800" baseline="30000" dirty="0"/>
              <a:t>-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99691" y="7127631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</a:t>
            </a:r>
            <a:r>
              <a:rPr lang="en-US" sz="800" baseline="-25000" dirty="0"/>
              <a:t>2</a:t>
            </a:r>
            <a:r>
              <a:rPr lang="en-US" sz="800" dirty="0"/>
              <a:t>PO</a:t>
            </a:r>
            <a:r>
              <a:rPr lang="en-US" sz="800" baseline="-25000" dirty="0"/>
              <a:t>4</a:t>
            </a:r>
            <a:r>
              <a:rPr lang="en-US" sz="800" baseline="30000" dirty="0"/>
              <a:t>-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52645" y="7104184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</a:t>
            </a:r>
            <a:r>
              <a:rPr lang="en-US" sz="800" baseline="-25000" dirty="0"/>
              <a:t>2</a:t>
            </a:r>
            <a:r>
              <a:rPr lang="en-US" sz="800" dirty="0"/>
              <a:t>PO</a:t>
            </a:r>
            <a:r>
              <a:rPr lang="en-US" sz="800" baseline="-25000" dirty="0"/>
              <a:t>4</a:t>
            </a:r>
            <a:r>
              <a:rPr lang="en-US" sz="800" baseline="30000" dirty="0"/>
              <a:t>-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19445" y="7010400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</a:t>
            </a:r>
            <a:r>
              <a:rPr lang="en-US" sz="800" baseline="-25000" dirty="0"/>
              <a:t>2</a:t>
            </a:r>
            <a:r>
              <a:rPr lang="en-US" sz="800" dirty="0"/>
              <a:t>PO</a:t>
            </a:r>
            <a:r>
              <a:rPr lang="en-US" sz="800" baseline="-25000" dirty="0"/>
              <a:t>4</a:t>
            </a:r>
            <a:r>
              <a:rPr lang="en-US" sz="800" baseline="30000" dirty="0"/>
              <a:t>-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27629" y="7045569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</a:t>
            </a:r>
            <a:r>
              <a:rPr lang="en-US" sz="800" baseline="-25000" dirty="0"/>
              <a:t>2</a:t>
            </a:r>
            <a:r>
              <a:rPr lang="en-US" sz="800" dirty="0"/>
              <a:t>PO</a:t>
            </a:r>
            <a:r>
              <a:rPr lang="en-US" sz="800" baseline="-25000" dirty="0"/>
              <a:t>4</a:t>
            </a:r>
            <a:r>
              <a:rPr lang="en-US" sz="800" baseline="30000" dirty="0"/>
              <a:t>-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33445" y="7221415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K</a:t>
            </a:r>
            <a:r>
              <a:rPr lang="en-US" sz="800" baseline="30000" dirty="0"/>
              <a:t>+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8214" y="7104185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K</a:t>
            </a:r>
            <a:r>
              <a:rPr lang="en-US" sz="800" baseline="30000" dirty="0"/>
              <a:t>+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21567" y="7033846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K</a:t>
            </a:r>
            <a:r>
              <a:rPr lang="en-US" sz="800" baseline="30000" dirty="0"/>
              <a:t>+</a:t>
            </a:r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9179167" y="2836984"/>
          <a:ext cx="3649784" cy="1531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2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2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24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24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6290">
                <a:tc gridSpan="4">
                  <a:txBody>
                    <a:bodyPr/>
                    <a:lstStyle/>
                    <a:p>
                      <a:r>
                        <a:rPr lang="en-US" sz="1400" dirty="0"/>
                        <a:t>Yield</a:t>
                      </a:r>
                      <a:r>
                        <a:rPr lang="en-US" sz="1400" baseline="0" dirty="0"/>
                        <a:t> – 200 bushels per acre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29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P2O5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K2O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29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-----------pounds per acre----------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290">
                <a:tc>
                  <a:txBody>
                    <a:bodyPr/>
                    <a:lstStyle/>
                    <a:p>
                      <a:r>
                        <a:rPr lang="en-US" sz="1400" dirty="0"/>
                        <a:t>Uptake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290">
                <a:tc>
                  <a:txBody>
                    <a:bodyPr/>
                    <a:lstStyle/>
                    <a:p>
                      <a:r>
                        <a:rPr lang="en-US" sz="1400" dirty="0"/>
                        <a:t>Removal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9179167" y="4654061"/>
          <a:ext cx="3649784" cy="1531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2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2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24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24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6290">
                <a:tc gridSpan="4">
                  <a:txBody>
                    <a:bodyPr/>
                    <a:lstStyle/>
                    <a:p>
                      <a:r>
                        <a:rPr lang="en-US" sz="1400" dirty="0"/>
                        <a:t>Yield</a:t>
                      </a:r>
                      <a:r>
                        <a:rPr lang="en-US" sz="1400" baseline="0" dirty="0"/>
                        <a:t> – 300 bushels per acre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29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P2O5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K2O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29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-----------pounds per acre----------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290">
                <a:tc>
                  <a:txBody>
                    <a:bodyPr/>
                    <a:lstStyle/>
                    <a:p>
                      <a:r>
                        <a:rPr lang="en-US" sz="1400" dirty="0"/>
                        <a:t>Uptake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290">
                <a:tc>
                  <a:txBody>
                    <a:bodyPr/>
                    <a:lstStyle/>
                    <a:p>
                      <a:r>
                        <a:rPr lang="en-US" sz="1400" dirty="0"/>
                        <a:t>Removal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Source: University of Illinois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Corn Nitrogen Uptake</a:t>
            </a:r>
          </a:p>
        </p:txBody>
      </p:sp>
      <p:graphicFrame>
        <p:nvGraphicFramePr>
          <p:cNvPr id="7" name="Chart 6"/>
          <p:cNvGraphicFramePr/>
          <p:nvPr/>
        </p:nvGraphicFramePr>
        <p:xfrm>
          <a:off x="1744556" y="2091690"/>
          <a:ext cx="9834034" cy="6223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Source: University of Illinois &amp; Ohio State University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Corn Phosphorus Uptake</a:t>
            </a:r>
          </a:p>
        </p:txBody>
      </p:sp>
      <p:graphicFrame>
        <p:nvGraphicFramePr>
          <p:cNvPr id="6" name="Chart 5"/>
          <p:cNvGraphicFramePr/>
          <p:nvPr/>
        </p:nvGraphicFramePr>
        <p:xfrm>
          <a:off x="1744556" y="2091690"/>
          <a:ext cx="9834034" cy="6223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24062" y="4370119"/>
            <a:ext cx="1580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Removal</a:t>
            </a:r>
          </a:p>
          <a:p>
            <a:r>
              <a:rPr lang="en-US" sz="1400" dirty="0"/>
              <a:t>0.37 lbs/</a:t>
            </a:r>
            <a:r>
              <a:rPr lang="en-US" sz="1400" dirty="0" err="1"/>
              <a:t>bu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Source: Iowa State University &amp; Ohio State University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Corn Potassium Uptake</a:t>
            </a:r>
          </a:p>
        </p:txBody>
      </p:sp>
      <p:graphicFrame>
        <p:nvGraphicFramePr>
          <p:cNvPr id="6" name="Chart 5"/>
          <p:cNvGraphicFramePr/>
          <p:nvPr/>
        </p:nvGraphicFramePr>
        <p:xfrm>
          <a:off x="1744556" y="2091690"/>
          <a:ext cx="9834034" cy="6223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24062" y="4370119"/>
            <a:ext cx="1580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Removal</a:t>
            </a:r>
          </a:p>
          <a:p>
            <a:r>
              <a:rPr lang="en-US" sz="1400" dirty="0"/>
              <a:t>0.27 lbs/</a:t>
            </a:r>
            <a:r>
              <a:rPr lang="en-US" sz="1400" dirty="0" err="1"/>
              <a:t>bu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Image: University of Illinois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Soybean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Yield, Nutrient Uptake, and Nutrient Removal</a:t>
            </a:r>
          </a:p>
        </p:txBody>
      </p:sp>
      <p:pic>
        <p:nvPicPr>
          <p:cNvPr id="8" name="Picture 7" descr="Soy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6431" y="3449881"/>
            <a:ext cx="7859346" cy="402136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60586" y="6799386"/>
            <a:ext cx="504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NH</a:t>
            </a:r>
            <a:r>
              <a:rPr lang="en-US" sz="800" baseline="-25000" dirty="0"/>
              <a:t>4</a:t>
            </a:r>
            <a:r>
              <a:rPr lang="en-US" sz="800" baseline="30000" dirty="0"/>
              <a:t>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2310" y="7080740"/>
            <a:ext cx="504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NO</a:t>
            </a:r>
            <a:r>
              <a:rPr lang="en-US" sz="800" baseline="-25000" dirty="0"/>
              <a:t>3</a:t>
            </a:r>
            <a:r>
              <a:rPr lang="en-US" sz="800" baseline="30000" dirty="0"/>
              <a:t>-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5385" y="6963508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</a:t>
            </a:r>
            <a:r>
              <a:rPr lang="en-US" sz="800" baseline="-25000" dirty="0"/>
              <a:t>2</a:t>
            </a:r>
            <a:r>
              <a:rPr lang="en-US" sz="800" dirty="0"/>
              <a:t>PO</a:t>
            </a:r>
            <a:r>
              <a:rPr lang="en-US" sz="800" baseline="-25000" dirty="0"/>
              <a:t>4</a:t>
            </a:r>
            <a:r>
              <a:rPr lang="en-US" sz="800" baseline="30000" dirty="0"/>
              <a:t>-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40523" y="6963508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K</a:t>
            </a:r>
            <a:r>
              <a:rPr lang="en-US" sz="800" baseline="30000" dirty="0"/>
              <a:t>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15662" y="6834554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</a:t>
            </a:r>
            <a:r>
              <a:rPr lang="en-US" sz="800" baseline="-25000" dirty="0"/>
              <a:t>2</a:t>
            </a:r>
            <a:r>
              <a:rPr lang="en-US" sz="800" dirty="0"/>
              <a:t>PO</a:t>
            </a:r>
            <a:r>
              <a:rPr lang="en-US" sz="800" baseline="-25000" dirty="0"/>
              <a:t>4</a:t>
            </a:r>
            <a:r>
              <a:rPr lang="en-US" sz="800" baseline="30000" dirty="0"/>
              <a:t>-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06616" y="6787662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K</a:t>
            </a:r>
            <a:r>
              <a:rPr lang="en-US" sz="800" baseline="30000" dirty="0"/>
              <a:t>+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07325" y="7057293"/>
            <a:ext cx="504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NO</a:t>
            </a:r>
            <a:r>
              <a:rPr lang="en-US" sz="800" baseline="-25000" dirty="0"/>
              <a:t>3</a:t>
            </a:r>
            <a:r>
              <a:rPr lang="en-US" sz="800" baseline="30000" dirty="0"/>
              <a:t>-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2" y="7080739"/>
            <a:ext cx="504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NO</a:t>
            </a:r>
            <a:r>
              <a:rPr lang="en-US" sz="800" baseline="-25000" dirty="0"/>
              <a:t>3</a:t>
            </a:r>
            <a:r>
              <a:rPr lang="en-US" sz="800" baseline="30000" dirty="0"/>
              <a:t>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64371" y="7057292"/>
            <a:ext cx="504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NO</a:t>
            </a:r>
            <a:r>
              <a:rPr lang="en-US" sz="800" baseline="-25000" dirty="0"/>
              <a:t>3</a:t>
            </a:r>
            <a:r>
              <a:rPr lang="en-US" sz="800" baseline="30000" dirty="0"/>
              <a:t>-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42894" y="7080739"/>
            <a:ext cx="504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NO</a:t>
            </a:r>
            <a:r>
              <a:rPr lang="en-US" sz="800" baseline="-25000" dirty="0"/>
              <a:t>3</a:t>
            </a:r>
            <a:r>
              <a:rPr lang="en-US" sz="800" baseline="30000" dirty="0"/>
              <a:t>-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15910" y="7010400"/>
            <a:ext cx="504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NO</a:t>
            </a:r>
            <a:r>
              <a:rPr lang="en-US" sz="800" baseline="-25000" dirty="0"/>
              <a:t>3</a:t>
            </a:r>
            <a:r>
              <a:rPr lang="en-US" sz="800" baseline="30000" dirty="0"/>
              <a:t>-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52093" y="6799385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</a:t>
            </a:r>
            <a:r>
              <a:rPr lang="en-US" sz="800" baseline="-25000" dirty="0"/>
              <a:t>2</a:t>
            </a:r>
            <a:r>
              <a:rPr lang="en-US" sz="800" dirty="0"/>
              <a:t>PO</a:t>
            </a:r>
            <a:r>
              <a:rPr lang="en-US" sz="800" baseline="-25000" dirty="0"/>
              <a:t>4</a:t>
            </a:r>
            <a:r>
              <a:rPr lang="en-US" sz="800" baseline="30000" dirty="0"/>
              <a:t>-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05047" y="6775938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</a:t>
            </a:r>
            <a:r>
              <a:rPr lang="en-US" sz="800" baseline="-25000" dirty="0"/>
              <a:t>2</a:t>
            </a:r>
            <a:r>
              <a:rPr lang="en-US" sz="800" dirty="0"/>
              <a:t>PO</a:t>
            </a:r>
            <a:r>
              <a:rPr lang="en-US" sz="800" baseline="-25000" dirty="0"/>
              <a:t>4</a:t>
            </a:r>
            <a:r>
              <a:rPr lang="en-US" sz="800" baseline="30000" dirty="0"/>
              <a:t>-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71847" y="6682154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</a:t>
            </a:r>
            <a:r>
              <a:rPr lang="en-US" sz="800" baseline="-25000" dirty="0"/>
              <a:t>2</a:t>
            </a:r>
            <a:r>
              <a:rPr lang="en-US" sz="800" dirty="0"/>
              <a:t>PO</a:t>
            </a:r>
            <a:r>
              <a:rPr lang="en-US" sz="800" baseline="-25000" dirty="0"/>
              <a:t>4</a:t>
            </a:r>
            <a:r>
              <a:rPr lang="en-US" sz="800" baseline="30000" dirty="0"/>
              <a:t>-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80031" y="6717323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</a:t>
            </a:r>
            <a:r>
              <a:rPr lang="en-US" sz="800" baseline="-25000" dirty="0"/>
              <a:t>2</a:t>
            </a:r>
            <a:r>
              <a:rPr lang="en-US" sz="800" dirty="0"/>
              <a:t>PO</a:t>
            </a:r>
            <a:r>
              <a:rPr lang="en-US" sz="800" baseline="-25000" dirty="0"/>
              <a:t>4</a:t>
            </a:r>
            <a:r>
              <a:rPr lang="en-US" sz="800" baseline="30000" dirty="0"/>
              <a:t>-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85847" y="6893169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K</a:t>
            </a:r>
            <a:r>
              <a:rPr lang="en-US" sz="800" baseline="30000" dirty="0"/>
              <a:t>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05754" y="6682154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K</a:t>
            </a:r>
            <a:r>
              <a:rPr lang="en-US" sz="800" baseline="30000" dirty="0"/>
              <a:t>+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60830" y="6846277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K</a:t>
            </a:r>
            <a:r>
              <a:rPr lang="en-US" sz="800" baseline="30000" dirty="0"/>
              <a:t>+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54770" y="6740769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</a:t>
            </a:r>
            <a:r>
              <a:rPr lang="en-US" sz="800" baseline="-25000" dirty="0"/>
              <a:t>2</a:t>
            </a:r>
            <a:r>
              <a:rPr lang="en-US" sz="800" dirty="0"/>
              <a:t>PO</a:t>
            </a:r>
            <a:r>
              <a:rPr lang="en-US" sz="800" baseline="-25000" dirty="0"/>
              <a:t>4</a:t>
            </a:r>
            <a:r>
              <a:rPr lang="en-US" sz="800" baseline="30000" dirty="0"/>
              <a:t>-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25262" y="6752492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K</a:t>
            </a:r>
            <a:r>
              <a:rPr lang="en-US" sz="800" baseline="30000" dirty="0"/>
              <a:t>+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9179167" y="2836984"/>
          <a:ext cx="3649784" cy="1531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2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2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24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24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6290">
                <a:tc gridSpan="4">
                  <a:txBody>
                    <a:bodyPr/>
                    <a:lstStyle/>
                    <a:p>
                      <a:r>
                        <a:rPr lang="en-US" sz="1400" dirty="0"/>
                        <a:t>Yield</a:t>
                      </a:r>
                      <a:r>
                        <a:rPr lang="en-US" sz="1400" baseline="0" dirty="0"/>
                        <a:t> – 70 bushels per acre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29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P2O5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K2O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29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-----------pounds per acre----------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290">
                <a:tc>
                  <a:txBody>
                    <a:bodyPr/>
                    <a:lstStyle/>
                    <a:p>
                      <a:r>
                        <a:rPr lang="en-US" sz="1400" dirty="0"/>
                        <a:t>Uptake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290">
                <a:tc>
                  <a:txBody>
                    <a:bodyPr/>
                    <a:lstStyle/>
                    <a:p>
                      <a:r>
                        <a:rPr lang="en-US" sz="1400" dirty="0"/>
                        <a:t>Removal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9179167" y="4654061"/>
          <a:ext cx="3649784" cy="1531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2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2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24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24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6290">
                <a:tc gridSpan="4">
                  <a:txBody>
                    <a:bodyPr/>
                    <a:lstStyle/>
                    <a:p>
                      <a:r>
                        <a:rPr lang="en-US" sz="1400" dirty="0"/>
                        <a:t>Yield</a:t>
                      </a:r>
                      <a:r>
                        <a:rPr lang="en-US" sz="1400" baseline="0" dirty="0"/>
                        <a:t> – 100 bushels per acre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29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P2O5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K2O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29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-----------pounds per acre----------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290">
                <a:tc>
                  <a:txBody>
                    <a:bodyPr/>
                    <a:lstStyle/>
                    <a:p>
                      <a:r>
                        <a:rPr lang="en-US" sz="1400" dirty="0"/>
                        <a:t>Uptake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290">
                <a:tc>
                  <a:txBody>
                    <a:bodyPr/>
                    <a:lstStyle/>
                    <a:p>
                      <a:r>
                        <a:rPr lang="en-US" sz="1400" dirty="0"/>
                        <a:t>Removal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Source: </a:t>
            </a:r>
            <a:r>
              <a:rPr lang="en-US" dirty="0" err="1"/>
              <a:t>Hanway</a:t>
            </a:r>
            <a:r>
              <a:rPr lang="en-US" dirty="0"/>
              <a:t> and Weber, 1971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Soybean Nitrogen Uptake</a:t>
            </a:r>
          </a:p>
        </p:txBody>
      </p:sp>
      <p:graphicFrame>
        <p:nvGraphicFramePr>
          <p:cNvPr id="6" name="Chart 5"/>
          <p:cNvGraphicFramePr/>
          <p:nvPr/>
        </p:nvGraphicFramePr>
        <p:xfrm>
          <a:off x="1744556" y="2091690"/>
          <a:ext cx="9834034" cy="6223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Source: </a:t>
            </a:r>
            <a:r>
              <a:rPr lang="en-US" dirty="0" err="1"/>
              <a:t>Hanway</a:t>
            </a:r>
            <a:r>
              <a:rPr lang="en-US" dirty="0"/>
              <a:t> and Weber, 1971 &amp; Ohio State University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Soybean Phosphorus Uptake</a:t>
            </a:r>
          </a:p>
        </p:txBody>
      </p:sp>
      <p:graphicFrame>
        <p:nvGraphicFramePr>
          <p:cNvPr id="6" name="Chart 5"/>
          <p:cNvGraphicFramePr/>
          <p:nvPr/>
        </p:nvGraphicFramePr>
        <p:xfrm>
          <a:off x="1744556" y="2091690"/>
          <a:ext cx="9834034" cy="6223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24062" y="4370119"/>
            <a:ext cx="1580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Removal</a:t>
            </a:r>
          </a:p>
          <a:p>
            <a:r>
              <a:rPr lang="en-US" sz="1400" dirty="0"/>
              <a:t>0.80 lbs/</a:t>
            </a:r>
            <a:r>
              <a:rPr lang="en-US" sz="1400" dirty="0" err="1"/>
              <a:t>bu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Source: </a:t>
            </a:r>
            <a:r>
              <a:rPr lang="en-US" dirty="0" err="1"/>
              <a:t>Hanway</a:t>
            </a:r>
            <a:r>
              <a:rPr lang="en-US" dirty="0"/>
              <a:t> and Weber, 1971 &amp; Ohio State University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Soybean Potassium Uptake</a:t>
            </a:r>
          </a:p>
        </p:txBody>
      </p:sp>
      <p:graphicFrame>
        <p:nvGraphicFramePr>
          <p:cNvPr id="6" name="Chart 5"/>
          <p:cNvGraphicFramePr/>
          <p:nvPr/>
        </p:nvGraphicFramePr>
        <p:xfrm>
          <a:off x="1744556" y="2091690"/>
          <a:ext cx="9834034" cy="6223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24062" y="4370119"/>
            <a:ext cx="1580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Removal</a:t>
            </a:r>
          </a:p>
          <a:p>
            <a:r>
              <a:rPr lang="en-US" sz="1400" dirty="0"/>
              <a:t>1.40 lbs/</a:t>
            </a:r>
            <a:r>
              <a:rPr lang="en-US" sz="1400" dirty="0" err="1"/>
              <a:t>bu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Image: University of Illinois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Wheat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Yield, Nutrient Uptake, and Nutrient Removal</a:t>
            </a:r>
          </a:p>
        </p:txBody>
      </p:sp>
      <p:pic>
        <p:nvPicPr>
          <p:cNvPr id="6" name="Picture 5" descr="Wheat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5266" y="2954215"/>
            <a:ext cx="9104434" cy="445476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90957" y="6670433"/>
            <a:ext cx="504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NH</a:t>
            </a:r>
            <a:r>
              <a:rPr lang="en-US" sz="800" baseline="-25000" dirty="0"/>
              <a:t>4</a:t>
            </a:r>
            <a:r>
              <a:rPr lang="en-US" sz="800" baseline="30000" dirty="0"/>
              <a:t>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5" y="6869726"/>
            <a:ext cx="504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NO</a:t>
            </a:r>
            <a:r>
              <a:rPr lang="en-US" sz="800" baseline="-25000" dirty="0"/>
              <a:t>3</a:t>
            </a:r>
            <a:r>
              <a:rPr lang="en-US" sz="800" baseline="30000" dirty="0"/>
              <a:t>-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95757" y="6670431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</a:t>
            </a:r>
            <a:r>
              <a:rPr lang="en-US" sz="800" baseline="-25000" dirty="0"/>
              <a:t>2</a:t>
            </a:r>
            <a:r>
              <a:rPr lang="en-US" sz="800" dirty="0"/>
              <a:t>PO</a:t>
            </a:r>
            <a:r>
              <a:rPr lang="en-US" sz="800" baseline="-25000" dirty="0"/>
              <a:t>4</a:t>
            </a:r>
            <a:r>
              <a:rPr lang="en-US" sz="800" baseline="30000" dirty="0"/>
              <a:t>-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88833" y="6693877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K</a:t>
            </a:r>
            <a:r>
              <a:rPr lang="en-US" sz="800" baseline="30000" dirty="0"/>
              <a:t>+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57757" y="6658708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</a:t>
            </a:r>
            <a:r>
              <a:rPr lang="en-US" sz="800" baseline="-25000" dirty="0"/>
              <a:t>2</a:t>
            </a:r>
            <a:r>
              <a:rPr lang="en-US" sz="800" dirty="0"/>
              <a:t>PO</a:t>
            </a:r>
            <a:r>
              <a:rPr lang="en-US" sz="800" baseline="-25000" dirty="0"/>
              <a:t>4</a:t>
            </a:r>
            <a:r>
              <a:rPr lang="en-US" sz="800" baseline="30000" dirty="0"/>
              <a:t>-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78372" y="6682154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K</a:t>
            </a:r>
            <a:r>
              <a:rPr lang="en-US" sz="800" baseline="30000" dirty="0"/>
              <a:t>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97020" y="6846279"/>
            <a:ext cx="504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NO</a:t>
            </a:r>
            <a:r>
              <a:rPr lang="en-US" sz="800" baseline="-25000" dirty="0"/>
              <a:t>3</a:t>
            </a:r>
            <a:r>
              <a:rPr lang="en-US" sz="800" baseline="30000" dirty="0"/>
              <a:t>-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47297" y="6869725"/>
            <a:ext cx="504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NO</a:t>
            </a:r>
            <a:r>
              <a:rPr lang="en-US" sz="800" baseline="-25000" dirty="0"/>
              <a:t>3</a:t>
            </a:r>
            <a:r>
              <a:rPr lang="en-US" sz="800" baseline="30000" dirty="0"/>
              <a:t>-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54066" y="6846278"/>
            <a:ext cx="504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NO</a:t>
            </a:r>
            <a:r>
              <a:rPr lang="en-US" sz="800" baseline="-25000" dirty="0"/>
              <a:t>3</a:t>
            </a:r>
            <a:r>
              <a:rPr lang="en-US" sz="800" baseline="30000" dirty="0"/>
              <a:t>-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32589" y="6869725"/>
            <a:ext cx="504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NO</a:t>
            </a:r>
            <a:r>
              <a:rPr lang="en-US" sz="800" baseline="-25000" dirty="0"/>
              <a:t>3</a:t>
            </a:r>
            <a:r>
              <a:rPr lang="en-US" sz="800" baseline="30000" dirty="0"/>
              <a:t>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05605" y="6799386"/>
            <a:ext cx="504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NO</a:t>
            </a:r>
            <a:r>
              <a:rPr lang="en-US" sz="800" baseline="-25000" dirty="0"/>
              <a:t>3</a:t>
            </a:r>
            <a:r>
              <a:rPr lang="en-US" sz="800" baseline="30000" dirty="0"/>
              <a:t>-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05911" y="6682154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</a:t>
            </a:r>
            <a:r>
              <a:rPr lang="en-US" sz="800" baseline="-25000" dirty="0"/>
              <a:t>2</a:t>
            </a:r>
            <a:r>
              <a:rPr lang="en-US" sz="800" dirty="0"/>
              <a:t>PO</a:t>
            </a:r>
            <a:r>
              <a:rPr lang="en-US" sz="800" baseline="-25000" dirty="0"/>
              <a:t>4</a:t>
            </a:r>
            <a:r>
              <a:rPr lang="en-US" sz="800" baseline="30000" dirty="0"/>
              <a:t>-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28496" y="6646985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</a:t>
            </a:r>
            <a:r>
              <a:rPr lang="en-US" sz="800" baseline="-25000" dirty="0"/>
              <a:t>2</a:t>
            </a:r>
            <a:r>
              <a:rPr lang="en-US" sz="800" dirty="0"/>
              <a:t>PO</a:t>
            </a:r>
            <a:r>
              <a:rPr lang="en-US" sz="800" baseline="-25000" dirty="0"/>
              <a:t>4</a:t>
            </a:r>
            <a:r>
              <a:rPr lang="en-US" sz="800" baseline="30000" dirty="0"/>
              <a:t>-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61542" y="6682154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</a:t>
            </a:r>
            <a:r>
              <a:rPr lang="en-US" sz="800" baseline="-25000" dirty="0"/>
              <a:t>2</a:t>
            </a:r>
            <a:r>
              <a:rPr lang="en-US" sz="800" dirty="0"/>
              <a:t>PO</a:t>
            </a:r>
            <a:r>
              <a:rPr lang="en-US" sz="800" baseline="-25000" dirty="0"/>
              <a:t>4</a:t>
            </a:r>
            <a:r>
              <a:rPr lang="en-US" sz="800" baseline="30000" dirty="0"/>
              <a:t>-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69726" y="6717323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</a:t>
            </a:r>
            <a:r>
              <a:rPr lang="en-US" sz="800" baseline="-25000" dirty="0"/>
              <a:t>2</a:t>
            </a:r>
            <a:r>
              <a:rPr lang="en-US" sz="800" dirty="0"/>
              <a:t>PO</a:t>
            </a:r>
            <a:r>
              <a:rPr lang="en-US" sz="800" baseline="-25000" dirty="0"/>
              <a:t>4</a:t>
            </a:r>
            <a:r>
              <a:rPr lang="en-US" sz="800" baseline="30000" dirty="0"/>
              <a:t>-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03788" y="6635262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K</a:t>
            </a:r>
            <a:r>
              <a:rPr lang="en-US" sz="800" baseline="30000" dirty="0"/>
              <a:t>+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94741" y="6646985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K</a:t>
            </a:r>
            <a:r>
              <a:rPr lang="en-US" sz="800" baseline="30000" dirty="0"/>
              <a:t>+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24956" y="6611816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K</a:t>
            </a:r>
            <a:r>
              <a:rPr lang="en-US" sz="800" baseline="30000" dirty="0"/>
              <a:t>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14096" y="6646985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</a:t>
            </a:r>
            <a:r>
              <a:rPr lang="en-US" sz="800" baseline="-25000" dirty="0"/>
              <a:t>2</a:t>
            </a:r>
            <a:r>
              <a:rPr lang="en-US" sz="800" dirty="0"/>
              <a:t>PO</a:t>
            </a:r>
            <a:r>
              <a:rPr lang="en-US" sz="800" baseline="-25000" dirty="0"/>
              <a:t>4</a:t>
            </a:r>
            <a:r>
              <a:rPr lang="en-US" sz="800" baseline="30000" dirty="0"/>
              <a:t>-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56342" y="6705600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K</a:t>
            </a:r>
            <a:r>
              <a:rPr lang="en-US" sz="800" baseline="30000" dirty="0"/>
              <a:t>+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01351" y="6705601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</a:t>
            </a:r>
            <a:r>
              <a:rPr lang="en-US" sz="800" baseline="-25000" dirty="0"/>
              <a:t>2</a:t>
            </a:r>
            <a:r>
              <a:rPr lang="en-US" sz="800" dirty="0"/>
              <a:t>PO</a:t>
            </a:r>
            <a:r>
              <a:rPr lang="en-US" sz="800" baseline="-25000" dirty="0"/>
              <a:t>4</a:t>
            </a:r>
            <a:r>
              <a:rPr lang="en-US" sz="800" baseline="30000" dirty="0"/>
              <a:t>-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56581" y="6600094"/>
            <a:ext cx="656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K</a:t>
            </a:r>
            <a:r>
              <a:rPr lang="en-US" sz="800" baseline="30000" dirty="0"/>
              <a:t>+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9179167" y="2836984"/>
          <a:ext cx="3649784" cy="1531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2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2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24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24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6290">
                <a:tc gridSpan="4">
                  <a:txBody>
                    <a:bodyPr/>
                    <a:lstStyle/>
                    <a:p>
                      <a:r>
                        <a:rPr lang="en-US" sz="1400" dirty="0"/>
                        <a:t>Yield</a:t>
                      </a:r>
                      <a:r>
                        <a:rPr lang="en-US" sz="1400" baseline="0" dirty="0"/>
                        <a:t> – 80 bushels per acre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29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P2O5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K2O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29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-----------pounds per acre----------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290">
                <a:tc>
                  <a:txBody>
                    <a:bodyPr/>
                    <a:lstStyle/>
                    <a:p>
                      <a:r>
                        <a:rPr lang="en-US" sz="1400" dirty="0"/>
                        <a:t>Uptake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290">
                <a:tc>
                  <a:txBody>
                    <a:bodyPr/>
                    <a:lstStyle/>
                    <a:p>
                      <a:r>
                        <a:rPr lang="en-US" sz="1400" dirty="0"/>
                        <a:t>Removal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9179167" y="4654061"/>
          <a:ext cx="3649784" cy="1531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2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2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24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24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6290">
                <a:tc gridSpan="4">
                  <a:txBody>
                    <a:bodyPr/>
                    <a:lstStyle/>
                    <a:p>
                      <a:r>
                        <a:rPr lang="en-US" sz="1400" dirty="0"/>
                        <a:t>Yield</a:t>
                      </a:r>
                      <a:r>
                        <a:rPr lang="en-US" sz="1400" baseline="0" dirty="0"/>
                        <a:t> – 120 bushels per acre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29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P2O5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K2O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29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-----------pounds per acre----------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290">
                <a:tc>
                  <a:txBody>
                    <a:bodyPr/>
                    <a:lstStyle/>
                    <a:p>
                      <a:r>
                        <a:rPr lang="en-US" sz="1400" dirty="0"/>
                        <a:t>Uptake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290">
                <a:tc>
                  <a:txBody>
                    <a:bodyPr/>
                    <a:lstStyle/>
                    <a:p>
                      <a:r>
                        <a:rPr lang="en-US" sz="1400" dirty="0"/>
                        <a:t>Removal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Source: Montana State University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Wheat Nitrogen Uptake</a:t>
            </a:r>
          </a:p>
        </p:txBody>
      </p:sp>
      <p:graphicFrame>
        <p:nvGraphicFramePr>
          <p:cNvPr id="6" name="Chart 5"/>
          <p:cNvGraphicFramePr/>
          <p:nvPr/>
        </p:nvGraphicFramePr>
        <p:xfrm>
          <a:off x="1744556" y="2091690"/>
          <a:ext cx="9834034" cy="6223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8" name="Straight Connector 7"/>
          <p:cNvCxnSpPr/>
          <p:nvPr/>
        </p:nvCxnSpPr>
        <p:spPr bwMode="auto">
          <a:xfrm flipH="1" flipV="1">
            <a:off x="3716970" y="2529443"/>
            <a:ext cx="23750" cy="5130140"/>
          </a:xfrm>
          <a:prstGeom prst="line">
            <a:avLst/>
          </a:prstGeom>
          <a:solidFill>
            <a:srgbClr val="095CC4"/>
          </a:solidFill>
          <a:ln w="25400">
            <a:solidFill>
              <a:srgbClr val="002060"/>
            </a:solidFill>
            <a:prstDash val="dash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" name="Straight Connector 8"/>
          <p:cNvCxnSpPr/>
          <p:nvPr/>
        </p:nvCxnSpPr>
        <p:spPr bwMode="auto">
          <a:xfrm flipH="1" flipV="1">
            <a:off x="5353745" y="2529443"/>
            <a:ext cx="23750" cy="5130140"/>
          </a:xfrm>
          <a:prstGeom prst="line">
            <a:avLst/>
          </a:prstGeom>
          <a:solidFill>
            <a:srgbClr val="095CC4"/>
          </a:solidFill>
          <a:ln w="25400">
            <a:solidFill>
              <a:srgbClr val="002060"/>
            </a:solidFill>
            <a:prstDash val="dash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/>
          <p:nvPr/>
        </p:nvCxnSpPr>
        <p:spPr bwMode="auto">
          <a:xfrm flipH="1" flipV="1">
            <a:off x="6693645" y="2529443"/>
            <a:ext cx="23750" cy="5130140"/>
          </a:xfrm>
          <a:prstGeom prst="line">
            <a:avLst/>
          </a:prstGeom>
          <a:solidFill>
            <a:srgbClr val="095CC4"/>
          </a:solidFill>
          <a:ln w="25400">
            <a:solidFill>
              <a:srgbClr val="002060"/>
            </a:solidFill>
            <a:prstDash val="dash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" name="Straight Connector 10"/>
          <p:cNvCxnSpPr/>
          <p:nvPr/>
        </p:nvCxnSpPr>
        <p:spPr bwMode="auto">
          <a:xfrm flipH="1" flipV="1">
            <a:off x="8900420" y="2529443"/>
            <a:ext cx="23750" cy="5130140"/>
          </a:xfrm>
          <a:prstGeom prst="line">
            <a:avLst/>
          </a:prstGeom>
          <a:solidFill>
            <a:srgbClr val="095CC4"/>
          </a:solidFill>
          <a:ln w="25400">
            <a:solidFill>
              <a:srgbClr val="002060"/>
            </a:solidFill>
            <a:prstDash val="dash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2446319" y="7774390"/>
            <a:ext cx="1306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663E"/>
                </a:solidFill>
              </a:rPr>
              <a:t>Early leaf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69344" y="7774390"/>
            <a:ext cx="1306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rgbClr val="00663E"/>
                </a:solidFill>
              </a:rPr>
              <a:t>Tillering</a:t>
            </a:r>
            <a:endParaRPr lang="en-US" sz="1200" dirty="0">
              <a:solidFill>
                <a:srgbClr val="00663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75494" y="7774390"/>
            <a:ext cx="1306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663E"/>
                </a:solidFill>
              </a:rPr>
              <a:t>Stem elongation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66644" y="7774390"/>
            <a:ext cx="1306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663E"/>
                </a:solidFill>
              </a:rPr>
              <a:t>Heading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27794" y="7774390"/>
            <a:ext cx="1306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663E"/>
                </a:solidFill>
              </a:rPr>
              <a:t>Ripening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Source: Montana State University &amp; Ohio State University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Wheat Phosphorus Uptake</a:t>
            </a:r>
          </a:p>
        </p:txBody>
      </p:sp>
      <p:graphicFrame>
        <p:nvGraphicFramePr>
          <p:cNvPr id="6" name="Chart 5"/>
          <p:cNvGraphicFramePr/>
          <p:nvPr/>
        </p:nvGraphicFramePr>
        <p:xfrm>
          <a:off x="1744556" y="2091690"/>
          <a:ext cx="9834034" cy="6223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Connector 6"/>
          <p:cNvCxnSpPr/>
          <p:nvPr/>
        </p:nvCxnSpPr>
        <p:spPr bwMode="auto">
          <a:xfrm flipH="1" flipV="1">
            <a:off x="3716970" y="2529443"/>
            <a:ext cx="23750" cy="5130140"/>
          </a:xfrm>
          <a:prstGeom prst="line">
            <a:avLst/>
          </a:prstGeom>
          <a:solidFill>
            <a:srgbClr val="095CC4"/>
          </a:solidFill>
          <a:ln w="25400">
            <a:solidFill>
              <a:srgbClr val="002060"/>
            </a:solidFill>
            <a:prstDash val="dash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Straight Connector 7"/>
          <p:cNvCxnSpPr/>
          <p:nvPr/>
        </p:nvCxnSpPr>
        <p:spPr bwMode="auto">
          <a:xfrm flipH="1" flipV="1">
            <a:off x="5353745" y="2529443"/>
            <a:ext cx="23750" cy="5130140"/>
          </a:xfrm>
          <a:prstGeom prst="line">
            <a:avLst/>
          </a:prstGeom>
          <a:solidFill>
            <a:srgbClr val="095CC4"/>
          </a:solidFill>
          <a:ln w="25400">
            <a:solidFill>
              <a:srgbClr val="002060"/>
            </a:solidFill>
            <a:prstDash val="dash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" name="Straight Connector 8"/>
          <p:cNvCxnSpPr/>
          <p:nvPr/>
        </p:nvCxnSpPr>
        <p:spPr bwMode="auto">
          <a:xfrm flipH="1" flipV="1">
            <a:off x="6693645" y="2529443"/>
            <a:ext cx="23750" cy="5130140"/>
          </a:xfrm>
          <a:prstGeom prst="line">
            <a:avLst/>
          </a:prstGeom>
          <a:solidFill>
            <a:srgbClr val="095CC4"/>
          </a:solidFill>
          <a:ln w="25400">
            <a:solidFill>
              <a:srgbClr val="002060"/>
            </a:solidFill>
            <a:prstDash val="dash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/>
          <p:nvPr/>
        </p:nvCxnSpPr>
        <p:spPr bwMode="auto">
          <a:xfrm flipH="1" flipV="1">
            <a:off x="8900420" y="2529443"/>
            <a:ext cx="23750" cy="5130140"/>
          </a:xfrm>
          <a:prstGeom prst="line">
            <a:avLst/>
          </a:prstGeom>
          <a:solidFill>
            <a:srgbClr val="095CC4"/>
          </a:solidFill>
          <a:ln w="25400">
            <a:solidFill>
              <a:srgbClr val="002060"/>
            </a:solidFill>
            <a:prstDash val="dash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2446319" y="7774390"/>
            <a:ext cx="1306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663E"/>
                </a:solidFill>
              </a:rPr>
              <a:t>Early leaf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69344" y="7774390"/>
            <a:ext cx="1306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rgbClr val="00663E"/>
                </a:solidFill>
              </a:rPr>
              <a:t>Tillering</a:t>
            </a:r>
            <a:endParaRPr lang="en-US" sz="1200" dirty="0">
              <a:solidFill>
                <a:srgbClr val="00663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75494" y="7774390"/>
            <a:ext cx="1306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663E"/>
                </a:solidFill>
              </a:rPr>
              <a:t>Stem elongation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66644" y="7774390"/>
            <a:ext cx="1306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663E"/>
                </a:solidFill>
              </a:rPr>
              <a:t>Heading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7794" y="7774390"/>
            <a:ext cx="1306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663E"/>
                </a:solidFill>
              </a:rPr>
              <a:t>Ripening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24062" y="4370119"/>
            <a:ext cx="1580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Removal</a:t>
            </a:r>
          </a:p>
          <a:p>
            <a:r>
              <a:rPr lang="en-US" sz="1400" dirty="0"/>
              <a:t>0.63 lbs/</a:t>
            </a:r>
            <a:r>
              <a:rPr lang="en-US" sz="1400" dirty="0" err="1"/>
              <a:t>bu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Source: Montana State University &amp; Ohio State University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Wheat Potassium Uptake</a:t>
            </a:r>
          </a:p>
        </p:txBody>
      </p:sp>
      <p:graphicFrame>
        <p:nvGraphicFramePr>
          <p:cNvPr id="6" name="Chart 5"/>
          <p:cNvGraphicFramePr/>
          <p:nvPr/>
        </p:nvGraphicFramePr>
        <p:xfrm>
          <a:off x="1744556" y="2091690"/>
          <a:ext cx="9834034" cy="6223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Connector 6"/>
          <p:cNvCxnSpPr/>
          <p:nvPr/>
        </p:nvCxnSpPr>
        <p:spPr bwMode="auto">
          <a:xfrm flipH="1" flipV="1">
            <a:off x="3716970" y="2529443"/>
            <a:ext cx="23750" cy="5130140"/>
          </a:xfrm>
          <a:prstGeom prst="line">
            <a:avLst/>
          </a:prstGeom>
          <a:solidFill>
            <a:srgbClr val="095CC4"/>
          </a:solidFill>
          <a:ln w="25400">
            <a:solidFill>
              <a:srgbClr val="002060"/>
            </a:solidFill>
            <a:prstDash val="dash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Straight Connector 7"/>
          <p:cNvCxnSpPr/>
          <p:nvPr/>
        </p:nvCxnSpPr>
        <p:spPr bwMode="auto">
          <a:xfrm flipH="1" flipV="1">
            <a:off x="5353745" y="2529443"/>
            <a:ext cx="23750" cy="5130140"/>
          </a:xfrm>
          <a:prstGeom prst="line">
            <a:avLst/>
          </a:prstGeom>
          <a:solidFill>
            <a:srgbClr val="095CC4"/>
          </a:solidFill>
          <a:ln w="25400">
            <a:solidFill>
              <a:srgbClr val="002060"/>
            </a:solidFill>
            <a:prstDash val="dash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" name="Straight Connector 8"/>
          <p:cNvCxnSpPr/>
          <p:nvPr/>
        </p:nvCxnSpPr>
        <p:spPr bwMode="auto">
          <a:xfrm flipH="1" flipV="1">
            <a:off x="6693645" y="2529443"/>
            <a:ext cx="23750" cy="5130140"/>
          </a:xfrm>
          <a:prstGeom prst="line">
            <a:avLst/>
          </a:prstGeom>
          <a:solidFill>
            <a:srgbClr val="095CC4"/>
          </a:solidFill>
          <a:ln w="25400">
            <a:solidFill>
              <a:srgbClr val="002060"/>
            </a:solidFill>
            <a:prstDash val="dash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/>
          <p:nvPr/>
        </p:nvCxnSpPr>
        <p:spPr bwMode="auto">
          <a:xfrm flipH="1" flipV="1">
            <a:off x="8900420" y="2529443"/>
            <a:ext cx="23750" cy="5130140"/>
          </a:xfrm>
          <a:prstGeom prst="line">
            <a:avLst/>
          </a:prstGeom>
          <a:solidFill>
            <a:srgbClr val="095CC4"/>
          </a:solidFill>
          <a:ln w="25400">
            <a:solidFill>
              <a:srgbClr val="002060"/>
            </a:solidFill>
            <a:prstDash val="dash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2446319" y="7774390"/>
            <a:ext cx="1306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663E"/>
                </a:solidFill>
              </a:rPr>
              <a:t>Early leaf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69344" y="7774390"/>
            <a:ext cx="1306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rgbClr val="00663E"/>
                </a:solidFill>
              </a:rPr>
              <a:t>Tillering</a:t>
            </a:r>
            <a:endParaRPr lang="en-US" sz="1200" dirty="0">
              <a:solidFill>
                <a:srgbClr val="00663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75494" y="7774390"/>
            <a:ext cx="1306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663E"/>
                </a:solidFill>
              </a:rPr>
              <a:t>Stem elongation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66644" y="7774390"/>
            <a:ext cx="1306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663E"/>
                </a:solidFill>
              </a:rPr>
              <a:t>Heading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7794" y="7774390"/>
            <a:ext cx="1306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663E"/>
                </a:solidFill>
              </a:rPr>
              <a:t>Ripening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24062" y="4370119"/>
            <a:ext cx="1580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Removal</a:t>
            </a:r>
          </a:p>
          <a:p>
            <a:r>
              <a:rPr lang="en-US" sz="1400" dirty="0"/>
              <a:t>0.37 lbs/</a:t>
            </a:r>
            <a:r>
              <a:rPr lang="en-US" sz="1400" dirty="0" err="1"/>
              <a:t>bu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Source: USDA-NASS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Increased by 72 </a:t>
            </a:r>
            <a:r>
              <a:rPr lang="en-US" dirty="0" err="1"/>
              <a:t>bu</a:t>
            </a:r>
            <a:r>
              <a:rPr lang="en-US" dirty="0"/>
              <a:t>/acre over the last 40 years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Corn Yields in Ohio</a:t>
            </a: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1828800" y="2377440"/>
          <a:ext cx="91440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Source: USDA-NASS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Increased by 17 </a:t>
            </a:r>
            <a:r>
              <a:rPr lang="en-US" dirty="0" err="1"/>
              <a:t>bu</a:t>
            </a:r>
            <a:r>
              <a:rPr lang="en-US" dirty="0"/>
              <a:t>/acre over the last 40 years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Soybean Yields in Ohio</a:t>
            </a: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1828800" y="2377440"/>
          <a:ext cx="91440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Source: USDA-NASS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Increased by 31 </a:t>
            </a:r>
            <a:r>
              <a:rPr lang="en-US" dirty="0" err="1"/>
              <a:t>bu</a:t>
            </a:r>
            <a:r>
              <a:rPr lang="en-US" dirty="0"/>
              <a:t>/acre over the last 40 years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Wheat Yields in Ohio</a:t>
            </a: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1828800" y="2377440"/>
          <a:ext cx="91440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Source: USDA-NASS, IPNI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Increased by 17 lb/acre over the last 40 years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Phosphorus Removal in Ohio</a:t>
            </a: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1828800" y="2377440"/>
          <a:ext cx="91440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Source: USDA-NASS, IPNI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Increased by 21 lb/acre over the last 40 years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Potassium Removal in Ohio</a:t>
            </a: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1828800" y="2377440"/>
          <a:ext cx="91440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Source: AAPFCO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Phosphorus fertilizer sales have decreased by 12%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Phosphorus Fertilizer Sales in Ohio</a:t>
            </a:r>
          </a:p>
        </p:txBody>
      </p:sp>
      <p:graphicFrame>
        <p:nvGraphicFramePr>
          <p:cNvPr id="7" name="Content Placeholder 3"/>
          <p:cNvGraphicFramePr>
            <a:graphicFrameLocks/>
          </p:cNvGraphicFramePr>
          <p:nvPr/>
        </p:nvGraphicFramePr>
        <p:xfrm>
          <a:off x="1828800" y="2377440"/>
          <a:ext cx="91440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Source: AAPFCO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Potassium fertilizer sales have increased by 20%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Potassium Fertilizer Sales in Ohio</a:t>
            </a:r>
          </a:p>
        </p:txBody>
      </p:sp>
      <p:graphicFrame>
        <p:nvGraphicFramePr>
          <p:cNvPr id="7" name="Content Placeholder 3"/>
          <p:cNvGraphicFramePr>
            <a:graphicFrameLocks/>
          </p:cNvGraphicFramePr>
          <p:nvPr/>
        </p:nvGraphicFramePr>
        <p:xfrm>
          <a:off x="1828800" y="2377440"/>
          <a:ext cx="91440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Source: USDA-NASS, MWPS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Phosphorus generated from manure has decreased by 24%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Phosphorus from Manure in Ohio</a:t>
            </a:r>
          </a:p>
        </p:txBody>
      </p:sp>
      <p:graphicFrame>
        <p:nvGraphicFramePr>
          <p:cNvPr id="7" name="Content Placeholder 3"/>
          <p:cNvGraphicFramePr>
            <a:graphicFrameLocks/>
          </p:cNvGraphicFramePr>
          <p:nvPr/>
        </p:nvGraphicFramePr>
        <p:xfrm>
          <a:off x="1828800" y="2377440"/>
          <a:ext cx="91440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Source: USDA-NASS, MWPS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Potassium generated from manure has decreased by 29%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Potassium from Manure in Ohio</a:t>
            </a:r>
          </a:p>
        </p:txBody>
      </p:sp>
      <p:graphicFrame>
        <p:nvGraphicFramePr>
          <p:cNvPr id="7" name="Content Placeholder 3"/>
          <p:cNvGraphicFramePr>
            <a:graphicFrameLocks/>
          </p:cNvGraphicFramePr>
          <p:nvPr/>
        </p:nvGraphicFramePr>
        <p:xfrm>
          <a:off x="1828800" y="2377440"/>
          <a:ext cx="91440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Sources: USDA-NASS, AAPFCO, IPNI, MWPS</a:t>
            </a:r>
          </a:p>
          <a:p>
            <a:pPr marL="342900" indent="-342900" algn="l" hangingPunct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94944" y="1520401"/>
            <a:ext cx="11465451" cy="540039"/>
          </a:xfrm>
        </p:spPr>
        <p:txBody>
          <a:bodyPr/>
          <a:lstStyle/>
          <a:p>
            <a:r>
              <a:rPr lang="en-US" dirty="0"/>
              <a:t>Using a USDA-ERS adjusted model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Phosphorus Balance</a:t>
            </a:r>
          </a:p>
        </p:txBody>
      </p:sp>
      <p:graphicFrame>
        <p:nvGraphicFramePr>
          <p:cNvPr id="13" name="Content Placeholder 3"/>
          <p:cNvGraphicFramePr>
            <a:graphicFrameLocks/>
          </p:cNvGraphicFramePr>
          <p:nvPr/>
        </p:nvGraphicFramePr>
        <p:xfrm>
          <a:off x="1828800" y="2377440"/>
          <a:ext cx="91440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Sources: USDA-NASS, AAPFCO, IPNI, MWPS</a:t>
            </a:r>
          </a:p>
          <a:p>
            <a:pPr marL="342900" indent="-342900" algn="l" hangingPunct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94944" y="1520401"/>
            <a:ext cx="11465451" cy="540039"/>
          </a:xfrm>
        </p:spPr>
        <p:txBody>
          <a:bodyPr/>
          <a:lstStyle/>
          <a:p>
            <a:r>
              <a:rPr lang="en-US" dirty="0"/>
              <a:t>Using a USDA-ERS adjusted model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Potassium Balance</a:t>
            </a:r>
          </a:p>
        </p:txBody>
      </p:sp>
      <p:graphicFrame>
        <p:nvGraphicFramePr>
          <p:cNvPr id="13" name="Content Placeholder 3"/>
          <p:cNvGraphicFramePr>
            <a:graphicFrameLocks/>
          </p:cNvGraphicFramePr>
          <p:nvPr/>
        </p:nvGraphicFramePr>
        <p:xfrm>
          <a:off x="1828800" y="2377440"/>
          <a:ext cx="91440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Source: IPNI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If balances are getting more negative, what are soil tests showing?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Soil Test P Levels</a:t>
            </a:r>
          </a:p>
        </p:txBody>
      </p:sp>
      <p:pic>
        <p:nvPicPr>
          <p:cNvPr id="6" name="Picture 5" descr="soil_test_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2011680"/>
            <a:ext cx="3839125" cy="5943600"/>
          </a:xfrm>
          <a:prstGeom prst="rect">
            <a:avLst/>
          </a:prstGeom>
          <a:ln>
            <a:solidFill>
              <a:srgbClr val="00663E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143000" y="7950200"/>
            <a:ext cx="384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663E"/>
                </a:solidFill>
              </a:rPr>
              <a:t>Change in STP from 2005 to 2010</a:t>
            </a:r>
          </a:p>
        </p:txBody>
      </p:sp>
      <p:pic>
        <p:nvPicPr>
          <p:cNvPr id="8" name="Picture 7" descr="soil_test_P_c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12280" y="2011680"/>
            <a:ext cx="3831706" cy="5943600"/>
          </a:xfrm>
          <a:prstGeom prst="rect">
            <a:avLst/>
          </a:prstGeom>
          <a:ln>
            <a:solidFill>
              <a:srgbClr val="00663E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6807200" y="7962900"/>
            <a:ext cx="3848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663E"/>
                </a:solidFill>
              </a:rPr>
              <a:t>Percent of samples testing below critical level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Source: IPNI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If balances are getting more negative, what are soil tests showing?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Soil Test K Levels</a:t>
            </a:r>
          </a:p>
        </p:txBody>
      </p:sp>
      <p:pic>
        <p:nvPicPr>
          <p:cNvPr id="6" name="Picture 5" descr="soil_test_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2011680"/>
            <a:ext cx="3606725" cy="5943600"/>
          </a:xfrm>
          <a:prstGeom prst="rect">
            <a:avLst/>
          </a:prstGeom>
          <a:ln>
            <a:solidFill>
              <a:srgbClr val="00663E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143000" y="7950200"/>
            <a:ext cx="3619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663E"/>
                </a:solidFill>
              </a:rPr>
              <a:t>Change in STK from 2005 to 2010</a:t>
            </a:r>
          </a:p>
        </p:txBody>
      </p:sp>
      <p:pic>
        <p:nvPicPr>
          <p:cNvPr id="8" name="Picture 7" descr="soil_test_K_c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0800" y="2011680"/>
            <a:ext cx="3793787" cy="5943600"/>
          </a:xfrm>
          <a:prstGeom prst="rect">
            <a:avLst/>
          </a:prstGeom>
          <a:ln>
            <a:solidFill>
              <a:srgbClr val="00663E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6400800" y="7962900"/>
            <a:ext cx="381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663E"/>
                </a:solidFill>
              </a:rPr>
              <a:t>Percent of samples testing below critical level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Own Soil Test Results</a:t>
            </a:r>
          </a:p>
        </p:txBody>
      </p:sp>
      <p:pic>
        <p:nvPicPr>
          <p:cNvPr id="6" name="Picture 5" descr="Soil_test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84312" y="2592387"/>
            <a:ext cx="10067551" cy="516731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Starters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Different types of application</a:t>
            </a:r>
          </a:p>
          <a:p>
            <a:pPr lvl="1"/>
            <a:r>
              <a:rPr lang="en-US" dirty="0"/>
              <a:t>Row starter (2” x 2”)</a:t>
            </a:r>
          </a:p>
          <a:p>
            <a:pPr lvl="1"/>
            <a:r>
              <a:rPr lang="en-US" dirty="0"/>
              <a:t>In-furrow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</a:t>
            </a:r>
          </a:p>
        </p:txBody>
      </p:sp>
      <p:pic>
        <p:nvPicPr>
          <p:cNvPr id="6" name="Picture 5" descr="yetter_2968-0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18250" y="495300"/>
            <a:ext cx="3888486" cy="3086100"/>
          </a:xfrm>
          <a:prstGeom prst="rect">
            <a:avLst/>
          </a:prstGeom>
        </p:spPr>
      </p:pic>
      <p:pic>
        <p:nvPicPr>
          <p:cNvPr id="7" name="Picture 6" descr="L_IMG-Fig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94238" y="5410200"/>
            <a:ext cx="4044862" cy="2952749"/>
          </a:xfrm>
          <a:prstGeom prst="rect">
            <a:avLst/>
          </a:prstGeom>
        </p:spPr>
      </p:pic>
      <p:pic>
        <p:nvPicPr>
          <p:cNvPr id="8" name="Picture 7" descr="L_IMG-Fig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8538" y="3302000"/>
            <a:ext cx="3953462" cy="3083700"/>
          </a:xfrm>
          <a:prstGeom prst="rect">
            <a:avLst/>
          </a:prstGeom>
        </p:spPr>
      </p:pic>
      <p:pic>
        <p:nvPicPr>
          <p:cNvPr id="9" name="Picture 8" descr="phot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463614" y="495299"/>
            <a:ext cx="2045885" cy="2740025"/>
          </a:xfrm>
          <a:prstGeom prst="rect">
            <a:avLst/>
          </a:prstGeom>
        </p:spPr>
      </p:pic>
      <p:pic>
        <p:nvPicPr>
          <p:cNvPr id="10" name="Picture 9" descr="OptionalFittings_YnotIH_image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68450" y="5175250"/>
            <a:ext cx="2628900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Positives:</a:t>
            </a:r>
          </a:p>
          <a:p>
            <a:pPr lvl="1"/>
            <a:r>
              <a:rPr lang="en-US" dirty="0"/>
              <a:t>Higher application rates (seed safety always a concern with starters)</a:t>
            </a:r>
          </a:p>
          <a:p>
            <a:pPr lvl="1"/>
            <a:r>
              <a:rPr lang="en-US" dirty="0"/>
              <a:t>App rates can be as high as 80 to 100 pounds of total salt (N + K</a:t>
            </a:r>
            <a:r>
              <a:rPr lang="en-US" baseline="-25000" dirty="0"/>
              <a:t>2</a:t>
            </a:r>
            <a:r>
              <a:rPr lang="en-US" dirty="0"/>
              <a:t>O)</a:t>
            </a:r>
          </a:p>
          <a:p>
            <a:pPr lvl="1"/>
            <a:r>
              <a:rPr lang="en-US" dirty="0"/>
              <a:t>Less concern with salt index of materials</a:t>
            </a:r>
          </a:p>
          <a:p>
            <a:r>
              <a:rPr lang="en-US" dirty="0"/>
              <a:t>Negatives:</a:t>
            </a:r>
          </a:p>
          <a:p>
            <a:pPr lvl="1"/>
            <a:r>
              <a:rPr lang="en-US" dirty="0"/>
              <a:t>Requires additional application equipment and weight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Row Starters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Positives:</a:t>
            </a:r>
          </a:p>
          <a:p>
            <a:pPr lvl="1"/>
            <a:r>
              <a:rPr lang="en-US" dirty="0"/>
              <a:t>Does not require much in the way of additional equipment</a:t>
            </a:r>
          </a:p>
          <a:p>
            <a:pPr lvl="1"/>
            <a:r>
              <a:rPr lang="en-US" dirty="0"/>
              <a:t>Better proximal availability of less mobile nutrients (specifically micronutrients)</a:t>
            </a:r>
          </a:p>
          <a:p>
            <a:r>
              <a:rPr lang="en-US" dirty="0"/>
              <a:t>Negatives:</a:t>
            </a:r>
          </a:p>
          <a:p>
            <a:pPr lvl="1"/>
            <a:r>
              <a:rPr lang="en-US" dirty="0"/>
              <a:t>Dramatically lower rates of application</a:t>
            </a:r>
          </a:p>
          <a:p>
            <a:pPr lvl="1"/>
            <a:r>
              <a:rPr lang="en-US" dirty="0"/>
              <a:t>Total salt applications should not exceed 5 lbs/acre for coarse soils and 8-10 lb/acre for fine soils</a:t>
            </a:r>
          </a:p>
          <a:p>
            <a:pPr lvl="1"/>
            <a:r>
              <a:rPr lang="en-US" dirty="0"/>
              <a:t>Greater concerns of salt index of materials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In-Furrow Starters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Whenever you add a salt to a solution, some (or all) of it dissolves</a:t>
            </a:r>
          </a:p>
          <a:p>
            <a:r>
              <a:rPr lang="en-US" dirty="0"/>
              <a:t>When it dissolves it alters the osmotic potential of the solution</a:t>
            </a:r>
          </a:p>
          <a:p>
            <a:pPr lvl="1"/>
            <a:r>
              <a:rPr lang="en-US" dirty="0"/>
              <a:t>Osmotic potential dictates where water will move (always moves down a concentration gradient)</a:t>
            </a:r>
          </a:p>
          <a:p>
            <a:pPr lvl="1"/>
            <a:r>
              <a:rPr lang="en-US" dirty="0"/>
              <a:t>Water moves from an area with lower salt concentration to an area with higher salt concentration </a:t>
            </a:r>
          </a:p>
          <a:p>
            <a:pPr lvl="1"/>
            <a:r>
              <a:rPr lang="en-US" dirty="0"/>
              <a:t>Osmotic potential is always negative, so an area with higher concentration of salts will have a more negative number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Salt Index Mean?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 A simple illustration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Osmotic Potential and Salt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2286000" y="3200400"/>
            <a:ext cx="3067050" cy="3048000"/>
          </a:xfrm>
          <a:prstGeom prst="ellipse">
            <a:avLst/>
          </a:prstGeom>
          <a:solidFill>
            <a:schemeClr val="accent2">
              <a:lumMod val="9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584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rPr>
              <a:t>More salts, less</a:t>
            </a: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rPr>
              <a:t> water, more negative osmotic potential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 Light" charset="0"/>
              <a:ea typeface="ＭＳ Ｐゴシック" charset="0"/>
              <a:cs typeface="Helvetica Light" charset="0"/>
              <a:sym typeface="Helvetica Light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7105650" y="3200400"/>
            <a:ext cx="3067050" cy="3048000"/>
          </a:xfrm>
          <a:prstGeom prst="ellipse">
            <a:avLst/>
          </a:prstGeom>
          <a:solidFill>
            <a:schemeClr val="accent2">
              <a:lumMod val="9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584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rPr>
              <a:t>Less salts, more water, less negative osmotic potential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 Light" charset="0"/>
              <a:ea typeface="ＭＳ Ｐゴシック" charset="0"/>
              <a:cs typeface="Helvetica Light" charset="0"/>
              <a:sym typeface="Helvetica Light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14750" y="6381750"/>
            <a:ext cx="506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Where will water move?</a:t>
            </a:r>
          </a:p>
        </p:txBody>
      </p:sp>
      <p:sp>
        <p:nvSpPr>
          <p:cNvPr id="9" name="Right Arrow 8"/>
          <p:cNvSpPr/>
          <p:nvPr/>
        </p:nvSpPr>
        <p:spPr bwMode="auto">
          <a:xfrm rot="10800000">
            <a:off x="5429250" y="4324350"/>
            <a:ext cx="1600200" cy="857250"/>
          </a:xfrm>
          <a:prstGeom prst="rightArrow">
            <a:avLst/>
          </a:prstGeom>
          <a:solidFill>
            <a:srgbClr val="095CC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584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 Light" charset="0"/>
              <a:ea typeface="ＭＳ Ｐゴシック" charset="0"/>
              <a:cs typeface="Helvetica Light" charset="0"/>
              <a:sym typeface="Helvetica Light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 About a Germinating Seed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1123950" y="3200400"/>
            <a:ext cx="3067050" cy="3048000"/>
          </a:xfrm>
          <a:prstGeom prst="ellipse">
            <a:avLst/>
          </a:prstGeom>
          <a:solidFill>
            <a:schemeClr val="accent2">
              <a:lumMod val="9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584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rPr>
              <a:t>More salts, less</a:t>
            </a: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rPr>
              <a:t> water, more negative osmotic potential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 Light" charset="0"/>
              <a:ea typeface="ＭＳ Ｐゴシック" charset="0"/>
              <a:cs typeface="Helvetica Light" charset="0"/>
              <a:sym typeface="Helvetica Light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8724900" y="3200400"/>
            <a:ext cx="3067050" cy="3048000"/>
          </a:xfrm>
          <a:prstGeom prst="ellipse">
            <a:avLst/>
          </a:prstGeom>
          <a:solidFill>
            <a:schemeClr val="accent2">
              <a:lumMod val="9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584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rPr>
              <a:t>Less salts, more water, less negative osmotic potential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 Light" charset="0"/>
              <a:ea typeface="ＭＳ Ｐゴシック" charset="0"/>
              <a:cs typeface="Helvetica Light" charset="0"/>
              <a:sym typeface="Helvetica Light" charset="0"/>
            </a:endParaRPr>
          </a:p>
        </p:txBody>
      </p:sp>
      <p:pic>
        <p:nvPicPr>
          <p:cNvPr id="8" name="Picture 7" descr="corn_seed_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4851494" y="3675152"/>
            <a:ext cx="3133543" cy="21367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48000" y="6400800"/>
            <a:ext cx="68770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Which will be easier for the seed to take water from?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Source: </a:t>
            </a:r>
            <a:r>
              <a:rPr lang="en-US" dirty="0" err="1"/>
              <a:t>Mortvedt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Do all fertilizer materials have the same salt index?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Salt Index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9060" y="2120194"/>
          <a:ext cx="12867640" cy="630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26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2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48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Fertilizer</a:t>
                      </a:r>
                      <a:r>
                        <a:rPr lang="en-US" baseline="0" dirty="0"/>
                        <a:t> material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Salt index per eq.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wts</a:t>
                      </a:r>
                      <a:r>
                        <a:rPr lang="en-US" baseline="0" dirty="0"/>
                        <a:t>. of materials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Salt index per unit of nutrients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Nitrogen/sulfur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Ammonia: 82%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47.1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0.572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Ammonium nitrate: 34%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104.0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3.059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Ammonium sulfate: 21% N, 24%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68.3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Ammonium </a:t>
                      </a:r>
                      <a:r>
                        <a:rPr lang="en-US" dirty="0" err="1"/>
                        <a:t>thiosulfate</a:t>
                      </a:r>
                      <a:r>
                        <a:rPr lang="en-US" dirty="0"/>
                        <a:t>: 12% N, 26%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7.533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Urea, 46%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1.618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UAN, 28%: 39% am.</a:t>
                      </a:r>
                      <a:r>
                        <a:rPr lang="en-US" baseline="0" dirty="0"/>
                        <a:t> nit., 31% urea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Phosphorus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APP:</a:t>
                      </a:r>
                      <a:r>
                        <a:rPr lang="en-US" baseline="0" dirty="0"/>
                        <a:t> 10% N, 34% P2O5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DAP: 18% N, 46% P2O5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0.456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MAP: 11% N, 52% P2O5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26.7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0.405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Potassium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Monopotassium</a:t>
                      </a:r>
                      <a:r>
                        <a:rPr lang="en-US" dirty="0"/>
                        <a:t> phosphate:</a:t>
                      </a:r>
                      <a:r>
                        <a:rPr lang="en-US" baseline="0" dirty="0"/>
                        <a:t> 52% P2O5, 35% K2O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0.097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Potassium chloride,</a:t>
                      </a:r>
                      <a:r>
                        <a:rPr lang="en-US" baseline="0" dirty="0"/>
                        <a:t> 62% K2O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1.936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Salt Index of Starter Formulations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300816" y="2653594"/>
          <a:ext cx="698754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7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5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9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Formulation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Salt 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Salt index per unit of plant nutrient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2-20-20</a:t>
                      </a:r>
                      <a:r>
                        <a:rPr lang="en-US" baseline="30000" dirty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3-18-18</a:t>
                      </a:r>
                      <a:r>
                        <a:rPr lang="en-US" baseline="30000" dirty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6-24-6</a:t>
                      </a:r>
                      <a:r>
                        <a:rPr lang="en-US" baseline="30000" dirty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6-30-10</a:t>
                      </a:r>
                      <a:r>
                        <a:rPr lang="en-US" baseline="30000" dirty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9-18-9</a:t>
                      </a:r>
                      <a:r>
                        <a:rPr lang="en-US" baseline="30000" dirty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10-34-0</a:t>
                      </a:r>
                      <a:r>
                        <a:rPr lang="en-US" baseline="30000" dirty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7-21-7</a:t>
                      </a:r>
                      <a:r>
                        <a:rPr lang="en-US" baseline="30000" dirty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27.8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4-10-10</a:t>
                      </a:r>
                      <a:r>
                        <a:rPr lang="en-US" baseline="30000" dirty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28-0-0</a:t>
                      </a:r>
                      <a:r>
                        <a:rPr lang="en-US" baseline="30000" dirty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en-US" dirty="0"/>
                        <a:t>a-formulated using potassium phosphate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en-US" dirty="0"/>
                        <a:t>b-use</a:t>
                      </a:r>
                      <a:r>
                        <a:rPr lang="en-US" baseline="0" dirty="0"/>
                        <a:t> in row with caution; c-not recommended for in-row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There are other factors that determine the potential for salt injury</a:t>
            </a:r>
          </a:p>
          <a:p>
            <a:pPr lvl="1"/>
            <a:r>
              <a:rPr lang="en-US" dirty="0"/>
              <a:t>Crop sensitivity</a:t>
            </a:r>
          </a:p>
          <a:p>
            <a:pPr lvl="1"/>
            <a:r>
              <a:rPr lang="en-US" dirty="0"/>
              <a:t>Planter furrow width</a:t>
            </a:r>
          </a:p>
          <a:p>
            <a:pPr lvl="1"/>
            <a:r>
              <a:rPr lang="en-US" dirty="0"/>
              <a:t>Row width</a:t>
            </a:r>
          </a:p>
          <a:p>
            <a:pPr lvl="1"/>
            <a:r>
              <a:rPr lang="en-US" dirty="0"/>
              <a:t>Rainfall after planting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Going Beyond Salt Index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Source: South Dakota State University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Crop Sensitivity</a:t>
            </a:r>
          </a:p>
        </p:txBody>
      </p:sp>
      <p:pic>
        <p:nvPicPr>
          <p:cNvPr id="6" name="Picture 5" descr="crop_sensitivit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9737" y="2390775"/>
            <a:ext cx="8524495" cy="5153025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201150" y="3501954"/>
          <a:ext cx="345186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8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3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0312">
                <a:tc>
                  <a:txBody>
                    <a:bodyPr/>
                    <a:lstStyle/>
                    <a:p>
                      <a:r>
                        <a:rPr lang="en-US" dirty="0"/>
                        <a:t>Crop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Relative</a:t>
                      </a:r>
                      <a:r>
                        <a:rPr lang="en-US" baseline="0" dirty="0"/>
                        <a:t> sensitivity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0312">
                <a:tc>
                  <a:txBody>
                    <a:bodyPr/>
                    <a:lstStyle/>
                    <a:p>
                      <a:r>
                        <a:rPr lang="en-US" dirty="0"/>
                        <a:t>Corn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312">
                <a:tc>
                  <a:txBody>
                    <a:bodyPr/>
                    <a:lstStyle/>
                    <a:p>
                      <a:r>
                        <a:rPr lang="en-US" dirty="0"/>
                        <a:t>Barley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312">
                <a:tc>
                  <a:txBody>
                    <a:bodyPr/>
                    <a:lstStyle/>
                    <a:p>
                      <a:r>
                        <a:rPr lang="en-US" dirty="0"/>
                        <a:t>Wheat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0312">
                <a:tc>
                  <a:txBody>
                    <a:bodyPr/>
                    <a:lstStyle/>
                    <a:p>
                      <a:r>
                        <a:rPr lang="en-US" dirty="0"/>
                        <a:t>Soybean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0312">
                <a:tc>
                  <a:txBody>
                    <a:bodyPr/>
                    <a:lstStyle/>
                    <a:p>
                      <a:r>
                        <a:rPr lang="en-US" dirty="0"/>
                        <a:t>Alfalfa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r>
              <a:rPr lang="en-US" dirty="0"/>
              <a:t>Source: Ron </a:t>
            </a:r>
            <a:r>
              <a:rPr lang="en-US" dirty="0" err="1"/>
              <a:t>Gelderman</a:t>
            </a:r>
            <a:r>
              <a:rPr lang="en-US" dirty="0"/>
              <a:t> – South Dakota State University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Planter Furrow Width</a:t>
            </a:r>
          </a:p>
        </p:txBody>
      </p:sp>
      <p:pic>
        <p:nvPicPr>
          <p:cNvPr id="6" name="Picture 5" descr="furrow_widt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6232" y="1943099"/>
            <a:ext cx="8608567" cy="644842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Without question, visual responses are very evident early during the growing season that starters are beneficial</a:t>
            </a:r>
          </a:p>
          <a:p>
            <a:pPr lvl="1"/>
            <a:r>
              <a:rPr lang="en-US" dirty="0"/>
              <a:t>More vigorous growth, slightly advanced stage of growth	</a:t>
            </a:r>
          </a:p>
          <a:p>
            <a:pPr lvl="1"/>
            <a:r>
              <a:rPr lang="en-US" dirty="0"/>
              <a:t>Can have lower grain moisture level at harvest</a:t>
            </a:r>
          </a:p>
          <a:p>
            <a:r>
              <a:rPr lang="en-US" dirty="0"/>
              <a:t>Does not always translate into a yield benefit</a:t>
            </a:r>
          </a:p>
          <a:p>
            <a:pPr lvl="1"/>
            <a:r>
              <a:rPr lang="en-US" dirty="0"/>
              <a:t>Dictated by</a:t>
            </a:r>
          </a:p>
          <a:p>
            <a:pPr lvl="1"/>
            <a:r>
              <a:rPr lang="en-US" dirty="0"/>
              <a:t>Growing season (cooler temperatures – greater potential for yield benefit)</a:t>
            </a:r>
          </a:p>
          <a:p>
            <a:pPr lvl="1"/>
            <a:r>
              <a:rPr lang="en-US" dirty="0"/>
              <a:t>Soil test levels (lower soil test levels – greater potential for yield benefit)</a:t>
            </a:r>
          </a:p>
          <a:p>
            <a:pPr lvl="1"/>
            <a:r>
              <a:rPr lang="en-US" dirty="0"/>
              <a:t>Tillage (high residue systems – greater potential for yield benefit)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Agronomic Benefits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Foliar Fertilizers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Theorized uptake mechanisms:</a:t>
            </a:r>
          </a:p>
          <a:p>
            <a:pPr lvl="1"/>
            <a:r>
              <a:rPr lang="en-US" dirty="0"/>
              <a:t>Movement through hydrophilic </a:t>
            </a:r>
            <a:r>
              <a:rPr lang="en-US" dirty="0" err="1"/>
              <a:t>cuticular</a:t>
            </a:r>
            <a:r>
              <a:rPr lang="en-US" dirty="0"/>
              <a:t> pores (nutrients in solution)</a:t>
            </a:r>
          </a:p>
          <a:p>
            <a:pPr lvl="1"/>
            <a:r>
              <a:rPr lang="en-US" dirty="0"/>
              <a:t>Movement through the waxy cuticle (</a:t>
            </a:r>
            <a:r>
              <a:rPr lang="en-US" dirty="0" err="1"/>
              <a:t>lipophilic</a:t>
            </a:r>
            <a:r>
              <a:rPr lang="en-US" dirty="0"/>
              <a:t> materials only – non-polar)</a:t>
            </a:r>
          </a:p>
          <a:p>
            <a:pPr lvl="1"/>
            <a:r>
              <a:rPr lang="en-US" dirty="0"/>
              <a:t>Uptake through stomata</a:t>
            </a:r>
          </a:p>
          <a:p>
            <a:pPr lvl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Uptake Mechanism</a:t>
            </a:r>
          </a:p>
        </p:txBody>
      </p:sp>
      <p:sp>
        <p:nvSpPr>
          <p:cNvPr id="6" name="AutoShape 10"/>
          <p:cNvSpPr>
            <a:spLocks noChangeArrowheads="1"/>
          </p:cNvSpPr>
          <p:nvPr/>
        </p:nvSpPr>
        <p:spPr bwMode="auto">
          <a:xfrm>
            <a:off x="9163050" y="6200775"/>
            <a:ext cx="1295400" cy="2936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7" name="AutoShape 13"/>
          <p:cNvSpPr>
            <a:spLocks noChangeArrowheads="1"/>
          </p:cNvSpPr>
          <p:nvPr/>
        </p:nvSpPr>
        <p:spPr bwMode="auto">
          <a:xfrm>
            <a:off x="7258050" y="6200775"/>
            <a:ext cx="1752600" cy="2936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8" name="AutoShape 14"/>
          <p:cNvSpPr>
            <a:spLocks noChangeArrowheads="1"/>
          </p:cNvSpPr>
          <p:nvPr/>
        </p:nvSpPr>
        <p:spPr bwMode="auto">
          <a:xfrm>
            <a:off x="5657850" y="6200775"/>
            <a:ext cx="990600" cy="2936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9" name="AutoShape 16"/>
          <p:cNvSpPr>
            <a:spLocks noChangeArrowheads="1"/>
          </p:cNvSpPr>
          <p:nvPr/>
        </p:nvSpPr>
        <p:spPr bwMode="auto">
          <a:xfrm>
            <a:off x="2436813" y="6197600"/>
            <a:ext cx="1600200" cy="2968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" name="AutoShape 15"/>
          <p:cNvSpPr>
            <a:spLocks noChangeArrowheads="1"/>
          </p:cNvSpPr>
          <p:nvPr/>
        </p:nvSpPr>
        <p:spPr bwMode="auto">
          <a:xfrm>
            <a:off x="4048125" y="6197600"/>
            <a:ext cx="771525" cy="2968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1" name="AutoShape 17"/>
          <p:cNvSpPr>
            <a:spLocks noChangeArrowheads="1"/>
          </p:cNvSpPr>
          <p:nvPr/>
        </p:nvSpPr>
        <p:spPr bwMode="auto">
          <a:xfrm>
            <a:off x="2762250" y="6494463"/>
            <a:ext cx="914400" cy="1676400"/>
          </a:xfrm>
          <a:prstGeom prst="can">
            <a:avLst>
              <a:gd name="adj" fmla="val 45833"/>
            </a:avLst>
          </a:prstGeom>
          <a:solidFill>
            <a:srgbClr val="006C5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2" name="AutoShape 18"/>
          <p:cNvSpPr>
            <a:spLocks noChangeArrowheads="1"/>
          </p:cNvSpPr>
          <p:nvPr/>
        </p:nvSpPr>
        <p:spPr bwMode="auto">
          <a:xfrm>
            <a:off x="3687763" y="6494463"/>
            <a:ext cx="914400" cy="1676400"/>
          </a:xfrm>
          <a:prstGeom prst="can">
            <a:avLst>
              <a:gd name="adj" fmla="val 45833"/>
            </a:avLst>
          </a:prstGeom>
          <a:solidFill>
            <a:srgbClr val="006C5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3" name="AutoShape 19"/>
          <p:cNvSpPr>
            <a:spLocks noChangeArrowheads="1"/>
          </p:cNvSpPr>
          <p:nvPr/>
        </p:nvSpPr>
        <p:spPr bwMode="auto">
          <a:xfrm>
            <a:off x="4613275" y="6505575"/>
            <a:ext cx="914400" cy="1676400"/>
          </a:xfrm>
          <a:prstGeom prst="can">
            <a:avLst>
              <a:gd name="adj" fmla="val 45833"/>
            </a:avLst>
          </a:prstGeom>
          <a:solidFill>
            <a:srgbClr val="006C5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4" name="AutoShape 20"/>
          <p:cNvSpPr>
            <a:spLocks noChangeArrowheads="1"/>
          </p:cNvSpPr>
          <p:nvPr/>
        </p:nvSpPr>
        <p:spPr bwMode="auto">
          <a:xfrm>
            <a:off x="5538788" y="6505575"/>
            <a:ext cx="914400" cy="1676400"/>
          </a:xfrm>
          <a:prstGeom prst="can">
            <a:avLst>
              <a:gd name="adj" fmla="val 45833"/>
            </a:avLst>
          </a:prstGeom>
          <a:solidFill>
            <a:srgbClr val="006C5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5" name="AutoShape 21"/>
          <p:cNvSpPr>
            <a:spLocks noChangeArrowheads="1"/>
          </p:cNvSpPr>
          <p:nvPr/>
        </p:nvSpPr>
        <p:spPr bwMode="auto">
          <a:xfrm>
            <a:off x="6462713" y="6503988"/>
            <a:ext cx="914400" cy="1676400"/>
          </a:xfrm>
          <a:prstGeom prst="can">
            <a:avLst>
              <a:gd name="adj" fmla="val 45833"/>
            </a:avLst>
          </a:prstGeom>
          <a:solidFill>
            <a:srgbClr val="006C5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6" name="AutoShape 22"/>
          <p:cNvSpPr>
            <a:spLocks noChangeArrowheads="1"/>
          </p:cNvSpPr>
          <p:nvPr/>
        </p:nvSpPr>
        <p:spPr bwMode="auto">
          <a:xfrm>
            <a:off x="7388225" y="6515100"/>
            <a:ext cx="914400" cy="1676400"/>
          </a:xfrm>
          <a:prstGeom prst="can">
            <a:avLst>
              <a:gd name="adj" fmla="val 45833"/>
            </a:avLst>
          </a:prstGeom>
          <a:solidFill>
            <a:srgbClr val="006C5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7" name="AutoShape 23"/>
          <p:cNvSpPr>
            <a:spLocks noChangeArrowheads="1"/>
          </p:cNvSpPr>
          <p:nvPr/>
        </p:nvSpPr>
        <p:spPr bwMode="auto">
          <a:xfrm>
            <a:off x="8313738" y="6505575"/>
            <a:ext cx="914400" cy="1676400"/>
          </a:xfrm>
          <a:prstGeom prst="can">
            <a:avLst>
              <a:gd name="adj" fmla="val 45833"/>
            </a:avLst>
          </a:prstGeom>
          <a:solidFill>
            <a:srgbClr val="006C5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8" name="AutoShape 24"/>
          <p:cNvSpPr>
            <a:spLocks noChangeArrowheads="1"/>
          </p:cNvSpPr>
          <p:nvPr/>
        </p:nvSpPr>
        <p:spPr bwMode="auto">
          <a:xfrm>
            <a:off x="9239250" y="6515100"/>
            <a:ext cx="914400" cy="1676400"/>
          </a:xfrm>
          <a:prstGeom prst="can">
            <a:avLst>
              <a:gd name="adj" fmla="val 45833"/>
            </a:avLst>
          </a:prstGeom>
          <a:solidFill>
            <a:srgbClr val="006C5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9" name="Rectangle 38"/>
          <p:cNvSpPr>
            <a:spLocks noChangeArrowheads="1"/>
          </p:cNvSpPr>
          <p:nvPr/>
        </p:nvSpPr>
        <p:spPr bwMode="auto">
          <a:xfrm>
            <a:off x="4972050" y="7256463"/>
            <a:ext cx="2895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>
                <a:solidFill>
                  <a:schemeClr val="bg1"/>
                </a:solidFill>
              </a:rPr>
              <a:t>Palisade layer </a:t>
            </a:r>
          </a:p>
        </p:txBody>
      </p:sp>
      <p:sp>
        <p:nvSpPr>
          <p:cNvPr id="20" name="Rectangle 39"/>
          <p:cNvSpPr>
            <a:spLocks noChangeArrowheads="1"/>
          </p:cNvSpPr>
          <p:nvPr/>
        </p:nvSpPr>
        <p:spPr bwMode="auto">
          <a:xfrm>
            <a:off x="2228850" y="6210300"/>
            <a:ext cx="2057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/>
              <a:t>Epidermis</a:t>
            </a:r>
          </a:p>
        </p:txBody>
      </p:sp>
      <p:sp>
        <p:nvSpPr>
          <p:cNvPr id="21" name="Rectangle 40"/>
          <p:cNvSpPr>
            <a:spLocks noChangeArrowheads="1"/>
          </p:cNvSpPr>
          <p:nvPr/>
        </p:nvSpPr>
        <p:spPr bwMode="auto">
          <a:xfrm>
            <a:off x="2076450" y="5808663"/>
            <a:ext cx="1219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/>
              <a:t>Waxy cuticle</a:t>
            </a:r>
          </a:p>
        </p:txBody>
      </p:sp>
      <p:sp>
        <p:nvSpPr>
          <p:cNvPr id="22" name="Rectangle 41"/>
          <p:cNvSpPr>
            <a:spLocks noChangeArrowheads="1"/>
          </p:cNvSpPr>
          <p:nvPr/>
        </p:nvSpPr>
        <p:spPr bwMode="auto">
          <a:xfrm>
            <a:off x="6267450" y="5351463"/>
            <a:ext cx="152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/>
              <a:t>Guard cells</a:t>
            </a:r>
          </a:p>
        </p:txBody>
      </p:sp>
      <p:cxnSp>
        <p:nvCxnSpPr>
          <p:cNvPr id="23" name="AutoShape 42"/>
          <p:cNvCxnSpPr>
            <a:cxnSpLocks noChangeShapeType="1"/>
            <a:stCxn id="22" idx="2"/>
            <a:endCxn id="65" idx="0"/>
          </p:cNvCxnSpPr>
          <p:nvPr/>
        </p:nvCxnSpPr>
        <p:spPr bwMode="auto">
          <a:xfrm flipH="1">
            <a:off x="6877050" y="5580063"/>
            <a:ext cx="1524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4" name="Rectangle 43"/>
          <p:cNvSpPr>
            <a:spLocks noChangeArrowheads="1"/>
          </p:cNvSpPr>
          <p:nvPr/>
        </p:nvSpPr>
        <p:spPr bwMode="auto">
          <a:xfrm>
            <a:off x="4972050" y="5351463"/>
            <a:ext cx="1295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/>
              <a:t>Stomatal pore</a:t>
            </a:r>
          </a:p>
        </p:txBody>
      </p:sp>
      <p:cxnSp>
        <p:nvCxnSpPr>
          <p:cNvPr id="25" name="AutoShape 44"/>
          <p:cNvCxnSpPr>
            <a:cxnSpLocks noChangeShapeType="1"/>
            <a:stCxn id="24" idx="2"/>
            <a:endCxn id="65" idx="1"/>
          </p:cNvCxnSpPr>
          <p:nvPr/>
        </p:nvCxnSpPr>
        <p:spPr bwMode="auto">
          <a:xfrm>
            <a:off x="5619750" y="5732463"/>
            <a:ext cx="1104900" cy="3238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6" name="Rectangle 61"/>
          <p:cNvSpPr>
            <a:spLocks noChangeArrowheads="1"/>
          </p:cNvSpPr>
          <p:nvPr/>
        </p:nvSpPr>
        <p:spPr bwMode="auto">
          <a:xfrm>
            <a:off x="9010650" y="49911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dirty="0" err="1"/>
              <a:t>Adaxial</a:t>
            </a:r>
            <a:r>
              <a:rPr lang="en-US" sz="1800" dirty="0"/>
              <a:t> leaf surface (top)</a:t>
            </a:r>
          </a:p>
        </p:txBody>
      </p:sp>
      <p:sp>
        <p:nvSpPr>
          <p:cNvPr id="27" name="AutoShape 62"/>
          <p:cNvSpPr>
            <a:spLocks noChangeArrowheads="1"/>
          </p:cNvSpPr>
          <p:nvPr/>
        </p:nvSpPr>
        <p:spPr bwMode="auto">
          <a:xfrm>
            <a:off x="4972050" y="6199188"/>
            <a:ext cx="673100" cy="29686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28" name="AutoShape 64"/>
          <p:cNvSpPr>
            <a:spLocks noChangeArrowheads="1"/>
          </p:cNvSpPr>
          <p:nvPr/>
        </p:nvSpPr>
        <p:spPr bwMode="auto">
          <a:xfrm>
            <a:off x="6800850" y="6199188"/>
            <a:ext cx="457200" cy="29368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29" name="AutoShape 71"/>
          <p:cNvSpPr>
            <a:spLocks noChangeArrowheads="1"/>
          </p:cNvSpPr>
          <p:nvPr/>
        </p:nvSpPr>
        <p:spPr bwMode="auto">
          <a:xfrm>
            <a:off x="4481513" y="605790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0" name="AutoShape 75"/>
          <p:cNvSpPr>
            <a:spLocks noChangeArrowheads="1"/>
          </p:cNvSpPr>
          <p:nvPr/>
        </p:nvSpPr>
        <p:spPr bwMode="auto">
          <a:xfrm>
            <a:off x="5276850" y="605790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1" name="AutoShape 76"/>
          <p:cNvSpPr>
            <a:spLocks noChangeArrowheads="1"/>
          </p:cNvSpPr>
          <p:nvPr/>
        </p:nvSpPr>
        <p:spPr bwMode="auto">
          <a:xfrm>
            <a:off x="6419850" y="605790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2" name="AutoShape 77"/>
          <p:cNvSpPr>
            <a:spLocks noChangeArrowheads="1"/>
          </p:cNvSpPr>
          <p:nvPr/>
        </p:nvSpPr>
        <p:spPr bwMode="auto">
          <a:xfrm>
            <a:off x="6953250" y="605790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3" name="AutoShape 78"/>
          <p:cNvSpPr>
            <a:spLocks noChangeArrowheads="1"/>
          </p:cNvSpPr>
          <p:nvPr/>
        </p:nvSpPr>
        <p:spPr bwMode="auto">
          <a:xfrm>
            <a:off x="7105650" y="605790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4" name="AutoShape 79"/>
          <p:cNvSpPr>
            <a:spLocks noChangeArrowheads="1"/>
          </p:cNvSpPr>
          <p:nvPr/>
        </p:nvSpPr>
        <p:spPr bwMode="auto">
          <a:xfrm>
            <a:off x="8782050" y="605790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5" name="AutoShape 80"/>
          <p:cNvSpPr>
            <a:spLocks noChangeArrowheads="1"/>
          </p:cNvSpPr>
          <p:nvPr/>
        </p:nvSpPr>
        <p:spPr bwMode="auto">
          <a:xfrm>
            <a:off x="9315450" y="605790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6" name="AutoShape 81"/>
          <p:cNvSpPr>
            <a:spLocks noChangeArrowheads="1"/>
          </p:cNvSpPr>
          <p:nvPr/>
        </p:nvSpPr>
        <p:spPr bwMode="auto">
          <a:xfrm>
            <a:off x="9467850" y="605790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7" name="AutoShape 82"/>
          <p:cNvSpPr>
            <a:spLocks noChangeArrowheads="1"/>
          </p:cNvSpPr>
          <p:nvPr/>
        </p:nvSpPr>
        <p:spPr bwMode="auto">
          <a:xfrm>
            <a:off x="8629650" y="605790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8" name="AutoShape 83"/>
          <p:cNvSpPr>
            <a:spLocks noChangeArrowheads="1"/>
          </p:cNvSpPr>
          <p:nvPr/>
        </p:nvSpPr>
        <p:spPr bwMode="auto">
          <a:xfrm>
            <a:off x="6267450" y="605790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9" name="AutoShape 84"/>
          <p:cNvSpPr>
            <a:spLocks noChangeArrowheads="1"/>
          </p:cNvSpPr>
          <p:nvPr/>
        </p:nvSpPr>
        <p:spPr bwMode="auto">
          <a:xfrm>
            <a:off x="5124450" y="605790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0" name="AutoShape 85"/>
          <p:cNvSpPr>
            <a:spLocks noChangeArrowheads="1"/>
          </p:cNvSpPr>
          <p:nvPr/>
        </p:nvSpPr>
        <p:spPr bwMode="auto">
          <a:xfrm>
            <a:off x="4611688" y="605790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1" name="AutoShape 86"/>
          <p:cNvSpPr>
            <a:spLocks noChangeArrowheads="1"/>
          </p:cNvSpPr>
          <p:nvPr/>
        </p:nvSpPr>
        <p:spPr bwMode="auto">
          <a:xfrm>
            <a:off x="3829050" y="605790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2" name="AutoShape 87"/>
          <p:cNvSpPr>
            <a:spLocks noChangeArrowheads="1"/>
          </p:cNvSpPr>
          <p:nvPr/>
        </p:nvSpPr>
        <p:spPr bwMode="auto">
          <a:xfrm>
            <a:off x="7791450" y="605790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3" name="Rectangle 11"/>
          <p:cNvSpPr>
            <a:spLocks noChangeArrowheads="1"/>
          </p:cNvSpPr>
          <p:nvPr/>
        </p:nvSpPr>
        <p:spPr bwMode="auto">
          <a:xfrm>
            <a:off x="2457450" y="6037263"/>
            <a:ext cx="8001000" cy="152400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4" name="Oval 69"/>
          <p:cNvSpPr>
            <a:spLocks noChangeArrowheads="1"/>
          </p:cNvSpPr>
          <p:nvPr/>
        </p:nvSpPr>
        <p:spPr bwMode="auto">
          <a:xfrm>
            <a:off x="3829050" y="605790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5" name="Oval 88"/>
          <p:cNvSpPr>
            <a:spLocks noChangeArrowheads="1"/>
          </p:cNvSpPr>
          <p:nvPr/>
        </p:nvSpPr>
        <p:spPr bwMode="auto">
          <a:xfrm>
            <a:off x="4471988" y="6080125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6" name="Oval 89"/>
          <p:cNvSpPr>
            <a:spLocks noChangeArrowheads="1"/>
          </p:cNvSpPr>
          <p:nvPr/>
        </p:nvSpPr>
        <p:spPr bwMode="auto">
          <a:xfrm>
            <a:off x="4613275" y="6056313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7" name="Oval 90"/>
          <p:cNvSpPr>
            <a:spLocks noChangeArrowheads="1"/>
          </p:cNvSpPr>
          <p:nvPr/>
        </p:nvSpPr>
        <p:spPr bwMode="auto">
          <a:xfrm>
            <a:off x="5124450" y="605790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8" name="Oval 91"/>
          <p:cNvSpPr>
            <a:spLocks noChangeArrowheads="1"/>
          </p:cNvSpPr>
          <p:nvPr/>
        </p:nvSpPr>
        <p:spPr bwMode="auto">
          <a:xfrm>
            <a:off x="5276850" y="608965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9" name="Oval 92"/>
          <p:cNvSpPr>
            <a:spLocks noChangeArrowheads="1"/>
          </p:cNvSpPr>
          <p:nvPr/>
        </p:nvSpPr>
        <p:spPr bwMode="auto">
          <a:xfrm>
            <a:off x="6267450" y="605790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50" name="Oval 93"/>
          <p:cNvSpPr>
            <a:spLocks noChangeArrowheads="1"/>
          </p:cNvSpPr>
          <p:nvPr/>
        </p:nvSpPr>
        <p:spPr bwMode="auto">
          <a:xfrm>
            <a:off x="6419850" y="6091238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51" name="Oval 94"/>
          <p:cNvSpPr>
            <a:spLocks noChangeArrowheads="1"/>
          </p:cNvSpPr>
          <p:nvPr/>
        </p:nvSpPr>
        <p:spPr bwMode="auto">
          <a:xfrm>
            <a:off x="6953250" y="605790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52" name="Oval 95"/>
          <p:cNvSpPr>
            <a:spLocks noChangeArrowheads="1"/>
          </p:cNvSpPr>
          <p:nvPr/>
        </p:nvSpPr>
        <p:spPr bwMode="auto">
          <a:xfrm>
            <a:off x="7105650" y="610235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53" name="Oval 96"/>
          <p:cNvSpPr>
            <a:spLocks noChangeArrowheads="1"/>
          </p:cNvSpPr>
          <p:nvPr/>
        </p:nvSpPr>
        <p:spPr bwMode="auto">
          <a:xfrm>
            <a:off x="7791450" y="6088063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54" name="Oval 97"/>
          <p:cNvSpPr>
            <a:spLocks noChangeArrowheads="1"/>
          </p:cNvSpPr>
          <p:nvPr/>
        </p:nvSpPr>
        <p:spPr bwMode="auto">
          <a:xfrm>
            <a:off x="8629650" y="6056313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55" name="Oval 98"/>
          <p:cNvSpPr>
            <a:spLocks noChangeArrowheads="1"/>
          </p:cNvSpPr>
          <p:nvPr/>
        </p:nvSpPr>
        <p:spPr bwMode="auto">
          <a:xfrm>
            <a:off x="8782050" y="610235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56" name="Oval 99"/>
          <p:cNvSpPr>
            <a:spLocks noChangeArrowheads="1"/>
          </p:cNvSpPr>
          <p:nvPr/>
        </p:nvSpPr>
        <p:spPr bwMode="auto">
          <a:xfrm>
            <a:off x="9315450" y="605790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57" name="Oval 100"/>
          <p:cNvSpPr>
            <a:spLocks noChangeArrowheads="1"/>
          </p:cNvSpPr>
          <p:nvPr/>
        </p:nvSpPr>
        <p:spPr bwMode="auto">
          <a:xfrm>
            <a:off x="9467850" y="6099175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58" name="AutoShape 66"/>
          <p:cNvSpPr>
            <a:spLocks noChangeArrowheads="1"/>
          </p:cNvSpPr>
          <p:nvPr/>
        </p:nvSpPr>
        <p:spPr bwMode="auto">
          <a:xfrm>
            <a:off x="9010650" y="6111875"/>
            <a:ext cx="152400" cy="381000"/>
          </a:xfrm>
          <a:prstGeom prst="can">
            <a:avLst>
              <a:gd name="adj" fmla="val 62500"/>
            </a:avLst>
          </a:prstGeom>
          <a:solidFill>
            <a:srgbClr val="006C5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grpSp>
        <p:nvGrpSpPr>
          <p:cNvPr id="59" name="Group 35"/>
          <p:cNvGrpSpPr>
            <a:grpSpLocks/>
          </p:cNvGrpSpPr>
          <p:nvPr/>
        </p:nvGrpSpPr>
        <p:grpSpPr bwMode="auto">
          <a:xfrm>
            <a:off x="8934450" y="6037263"/>
            <a:ext cx="304800" cy="152400"/>
            <a:chOff x="1824" y="1440"/>
            <a:chExt cx="192" cy="96"/>
          </a:xfrm>
        </p:grpSpPr>
        <p:sp>
          <p:nvSpPr>
            <p:cNvPr id="60" name="AutoShape 36"/>
            <p:cNvSpPr>
              <a:spLocks noChangeArrowheads="1"/>
            </p:cNvSpPr>
            <p:nvPr/>
          </p:nvSpPr>
          <p:spPr bwMode="auto">
            <a:xfrm rot="16200000">
              <a:off x="1872" y="1392"/>
              <a:ext cx="96" cy="192"/>
            </a:xfrm>
            <a:custGeom>
              <a:avLst/>
              <a:gdLst>
                <a:gd name="G0" fmla="+- 540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400"/>
                <a:gd name="G18" fmla="*/ 540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540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540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2700 w 21600"/>
                <a:gd name="T15" fmla="*/ 10800 h 21600"/>
                <a:gd name="T16" fmla="*/ 10800 w 21600"/>
                <a:gd name="T17" fmla="*/ 5400 h 21600"/>
                <a:gd name="T18" fmla="*/ 18900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006C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61" name="AutoShape 37"/>
            <p:cNvSpPr>
              <a:spLocks noChangeArrowheads="1"/>
            </p:cNvSpPr>
            <p:nvPr/>
          </p:nvSpPr>
          <p:spPr bwMode="auto">
            <a:xfrm rot="5400000">
              <a:off x="1872" y="1392"/>
              <a:ext cx="96" cy="192"/>
            </a:xfrm>
            <a:custGeom>
              <a:avLst/>
              <a:gdLst>
                <a:gd name="G0" fmla="+- 540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400"/>
                <a:gd name="G18" fmla="*/ 540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540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540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2700 w 21600"/>
                <a:gd name="T15" fmla="*/ 10800 h 21600"/>
                <a:gd name="T16" fmla="*/ 10800 w 21600"/>
                <a:gd name="T17" fmla="*/ 5400 h 21600"/>
                <a:gd name="T18" fmla="*/ 18900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006C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62" name="AutoShape 65"/>
          <p:cNvSpPr>
            <a:spLocks noChangeArrowheads="1"/>
          </p:cNvSpPr>
          <p:nvPr/>
        </p:nvSpPr>
        <p:spPr bwMode="auto">
          <a:xfrm>
            <a:off x="6648450" y="6102350"/>
            <a:ext cx="152400" cy="381000"/>
          </a:xfrm>
          <a:prstGeom prst="can">
            <a:avLst>
              <a:gd name="adj" fmla="val 62500"/>
            </a:avLst>
          </a:prstGeom>
          <a:solidFill>
            <a:srgbClr val="006C5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grpSp>
        <p:nvGrpSpPr>
          <p:cNvPr id="63" name="Group 32"/>
          <p:cNvGrpSpPr>
            <a:grpSpLocks/>
          </p:cNvGrpSpPr>
          <p:nvPr/>
        </p:nvGrpSpPr>
        <p:grpSpPr bwMode="auto">
          <a:xfrm>
            <a:off x="6572250" y="6037263"/>
            <a:ext cx="304800" cy="152400"/>
            <a:chOff x="1824" y="1440"/>
            <a:chExt cx="192" cy="96"/>
          </a:xfrm>
        </p:grpSpPr>
        <p:sp>
          <p:nvSpPr>
            <p:cNvPr id="64" name="AutoShape 33"/>
            <p:cNvSpPr>
              <a:spLocks noChangeArrowheads="1"/>
            </p:cNvSpPr>
            <p:nvPr/>
          </p:nvSpPr>
          <p:spPr bwMode="auto">
            <a:xfrm rot="16200000">
              <a:off x="1872" y="1392"/>
              <a:ext cx="96" cy="192"/>
            </a:xfrm>
            <a:custGeom>
              <a:avLst/>
              <a:gdLst>
                <a:gd name="G0" fmla="+- 540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400"/>
                <a:gd name="G18" fmla="*/ 540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540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540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2700 w 21600"/>
                <a:gd name="T15" fmla="*/ 10800 h 21600"/>
                <a:gd name="T16" fmla="*/ 10800 w 21600"/>
                <a:gd name="T17" fmla="*/ 5400 h 21600"/>
                <a:gd name="T18" fmla="*/ 18900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006C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65" name="AutoShape 34"/>
            <p:cNvSpPr>
              <a:spLocks noChangeArrowheads="1"/>
            </p:cNvSpPr>
            <p:nvPr/>
          </p:nvSpPr>
          <p:spPr bwMode="auto">
            <a:xfrm rot="5400000">
              <a:off x="1872" y="1392"/>
              <a:ext cx="96" cy="192"/>
            </a:xfrm>
            <a:custGeom>
              <a:avLst/>
              <a:gdLst>
                <a:gd name="G0" fmla="+- 540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400"/>
                <a:gd name="G18" fmla="*/ 540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540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540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2700 w 21600"/>
                <a:gd name="T15" fmla="*/ 10800 h 21600"/>
                <a:gd name="T16" fmla="*/ 10800 w 21600"/>
                <a:gd name="T17" fmla="*/ 5400 h 21600"/>
                <a:gd name="T18" fmla="*/ 18900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006C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66" name="AutoShape 63"/>
          <p:cNvSpPr>
            <a:spLocks noChangeArrowheads="1"/>
          </p:cNvSpPr>
          <p:nvPr/>
        </p:nvSpPr>
        <p:spPr bwMode="auto">
          <a:xfrm>
            <a:off x="4819650" y="6111875"/>
            <a:ext cx="152400" cy="381000"/>
          </a:xfrm>
          <a:prstGeom prst="can">
            <a:avLst>
              <a:gd name="adj" fmla="val 62500"/>
            </a:avLst>
          </a:prstGeom>
          <a:solidFill>
            <a:srgbClr val="006C5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grpSp>
        <p:nvGrpSpPr>
          <p:cNvPr id="67" name="Group 31"/>
          <p:cNvGrpSpPr>
            <a:grpSpLocks/>
          </p:cNvGrpSpPr>
          <p:nvPr/>
        </p:nvGrpSpPr>
        <p:grpSpPr bwMode="auto">
          <a:xfrm>
            <a:off x="4743450" y="6037263"/>
            <a:ext cx="304800" cy="152400"/>
            <a:chOff x="1824" y="1440"/>
            <a:chExt cx="192" cy="96"/>
          </a:xfrm>
        </p:grpSpPr>
        <p:sp>
          <p:nvSpPr>
            <p:cNvPr id="68" name="AutoShape 29"/>
            <p:cNvSpPr>
              <a:spLocks noChangeArrowheads="1"/>
            </p:cNvSpPr>
            <p:nvPr/>
          </p:nvSpPr>
          <p:spPr bwMode="auto">
            <a:xfrm rot="16200000">
              <a:off x="1872" y="1392"/>
              <a:ext cx="96" cy="192"/>
            </a:xfrm>
            <a:custGeom>
              <a:avLst/>
              <a:gdLst>
                <a:gd name="G0" fmla="+- 540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400"/>
                <a:gd name="G18" fmla="*/ 540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540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540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2700 w 21600"/>
                <a:gd name="T15" fmla="*/ 10800 h 21600"/>
                <a:gd name="T16" fmla="*/ 10800 w 21600"/>
                <a:gd name="T17" fmla="*/ 5400 h 21600"/>
                <a:gd name="T18" fmla="*/ 18900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006C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69" name="AutoShape 30"/>
            <p:cNvSpPr>
              <a:spLocks noChangeArrowheads="1"/>
            </p:cNvSpPr>
            <p:nvPr/>
          </p:nvSpPr>
          <p:spPr bwMode="auto">
            <a:xfrm rot="5400000">
              <a:off x="1872" y="1392"/>
              <a:ext cx="96" cy="192"/>
            </a:xfrm>
            <a:custGeom>
              <a:avLst/>
              <a:gdLst>
                <a:gd name="G0" fmla="+- 540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400"/>
                <a:gd name="G18" fmla="*/ 540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540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540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2700 w 21600"/>
                <a:gd name="T15" fmla="*/ 10800 h 21600"/>
                <a:gd name="T16" fmla="*/ 10800 w 21600"/>
                <a:gd name="T17" fmla="*/ 5400 h 21600"/>
                <a:gd name="T18" fmla="*/ 18900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006C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70" name="Rectangle 101"/>
          <p:cNvSpPr>
            <a:spLocks noChangeArrowheads="1"/>
          </p:cNvSpPr>
          <p:nvPr/>
        </p:nvSpPr>
        <p:spPr bwMode="auto">
          <a:xfrm>
            <a:off x="3371850" y="5067300"/>
            <a:ext cx="1600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dirty="0"/>
              <a:t>Hydrophilic </a:t>
            </a:r>
            <a:r>
              <a:rPr lang="en-US" sz="1800" dirty="0" err="1"/>
              <a:t>cuticular</a:t>
            </a:r>
            <a:r>
              <a:rPr lang="en-US" sz="1800" dirty="0"/>
              <a:t> pores</a:t>
            </a:r>
          </a:p>
        </p:txBody>
      </p:sp>
      <p:cxnSp>
        <p:nvCxnSpPr>
          <p:cNvPr id="71" name="AutoShape 102"/>
          <p:cNvCxnSpPr>
            <a:cxnSpLocks noChangeShapeType="1"/>
            <a:stCxn id="70" idx="2"/>
            <a:endCxn id="45" idx="0"/>
          </p:cNvCxnSpPr>
          <p:nvPr/>
        </p:nvCxnSpPr>
        <p:spPr bwMode="auto">
          <a:xfrm>
            <a:off x="4171950" y="5295900"/>
            <a:ext cx="338138" cy="7842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Despite a good understanding of just how a nutrient moves into the leaf, we do know that they can and do get in</a:t>
            </a:r>
          </a:p>
          <a:p>
            <a:pPr lvl="1"/>
            <a:r>
              <a:rPr lang="en-US" dirty="0"/>
              <a:t>Cotton research demonstrated that 30% of applied foliar N moved into the leaf within an hour, and it moved to the nearest boll within 6 to 48 hours</a:t>
            </a:r>
          </a:p>
          <a:p>
            <a:pPr lvl="1"/>
            <a:r>
              <a:rPr lang="en-US" dirty="0"/>
              <a:t>Soybean research has demonstrated that foliar applied K can increase yield when the crop is K deficient</a:t>
            </a:r>
          </a:p>
          <a:p>
            <a:pPr lvl="1"/>
            <a:r>
              <a:rPr lang="en-US" dirty="0"/>
              <a:t>Micronutrient research has demonstrated that foliar applications can increase nutrient concentration and yield when the nutrient is deficient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Uptake Mechanism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It has been demonstrated that </a:t>
            </a:r>
            <a:r>
              <a:rPr lang="en-US" dirty="0" err="1"/>
              <a:t>organosilicone</a:t>
            </a:r>
            <a:r>
              <a:rPr lang="en-US" dirty="0"/>
              <a:t> surfactants can increase uptake of foliar nutrients</a:t>
            </a:r>
          </a:p>
          <a:p>
            <a:pPr lvl="1"/>
            <a:r>
              <a:rPr lang="en-US" dirty="0"/>
              <a:t>But not always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Adjuvant Matter?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9658350" y="5686425"/>
            <a:ext cx="1295400" cy="2936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7753350" y="5686425"/>
            <a:ext cx="1752600" cy="2936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6153150" y="5686425"/>
            <a:ext cx="990600" cy="2936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9" name="AutoShape 9"/>
          <p:cNvSpPr>
            <a:spLocks noChangeArrowheads="1"/>
          </p:cNvSpPr>
          <p:nvPr/>
        </p:nvSpPr>
        <p:spPr bwMode="auto">
          <a:xfrm>
            <a:off x="2932113" y="5683250"/>
            <a:ext cx="1600200" cy="2968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" name="AutoShape 10"/>
          <p:cNvSpPr>
            <a:spLocks noChangeArrowheads="1"/>
          </p:cNvSpPr>
          <p:nvPr/>
        </p:nvSpPr>
        <p:spPr bwMode="auto">
          <a:xfrm>
            <a:off x="4543425" y="5683250"/>
            <a:ext cx="771525" cy="2968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1" name="AutoShape 11"/>
          <p:cNvSpPr>
            <a:spLocks noChangeArrowheads="1"/>
          </p:cNvSpPr>
          <p:nvPr/>
        </p:nvSpPr>
        <p:spPr bwMode="auto">
          <a:xfrm>
            <a:off x="3257550" y="5980113"/>
            <a:ext cx="914400" cy="1676400"/>
          </a:xfrm>
          <a:prstGeom prst="can">
            <a:avLst>
              <a:gd name="adj" fmla="val 45833"/>
            </a:avLst>
          </a:prstGeom>
          <a:solidFill>
            <a:srgbClr val="006C5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4183063" y="5980113"/>
            <a:ext cx="914400" cy="1676400"/>
          </a:xfrm>
          <a:prstGeom prst="can">
            <a:avLst>
              <a:gd name="adj" fmla="val 45833"/>
            </a:avLst>
          </a:prstGeom>
          <a:solidFill>
            <a:srgbClr val="006C5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3" name="AutoShape 13"/>
          <p:cNvSpPr>
            <a:spLocks noChangeArrowheads="1"/>
          </p:cNvSpPr>
          <p:nvPr/>
        </p:nvSpPr>
        <p:spPr bwMode="auto">
          <a:xfrm>
            <a:off x="5108575" y="5991225"/>
            <a:ext cx="914400" cy="1676400"/>
          </a:xfrm>
          <a:prstGeom prst="can">
            <a:avLst>
              <a:gd name="adj" fmla="val 45833"/>
            </a:avLst>
          </a:prstGeom>
          <a:solidFill>
            <a:srgbClr val="006C5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4" name="AutoShape 14"/>
          <p:cNvSpPr>
            <a:spLocks noChangeArrowheads="1"/>
          </p:cNvSpPr>
          <p:nvPr/>
        </p:nvSpPr>
        <p:spPr bwMode="auto">
          <a:xfrm>
            <a:off x="6034088" y="5991225"/>
            <a:ext cx="914400" cy="1676400"/>
          </a:xfrm>
          <a:prstGeom prst="can">
            <a:avLst>
              <a:gd name="adj" fmla="val 45833"/>
            </a:avLst>
          </a:prstGeom>
          <a:solidFill>
            <a:srgbClr val="006C5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5" name="AutoShape 15"/>
          <p:cNvSpPr>
            <a:spLocks noChangeArrowheads="1"/>
          </p:cNvSpPr>
          <p:nvPr/>
        </p:nvSpPr>
        <p:spPr bwMode="auto">
          <a:xfrm>
            <a:off x="6958013" y="5989638"/>
            <a:ext cx="914400" cy="1676400"/>
          </a:xfrm>
          <a:prstGeom prst="can">
            <a:avLst>
              <a:gd name="adj" fmla="val 45833"/>
            </a:avLst>
          </a:prstGeom>
          <a:solidFill>
            <a:srgbClr val="006C5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6" name="AutoShape 16"/>
          <p:cNvSpPr>
            <a:spLocks noChangeArrowheads="1"/>
          </p:cNvSpPr>
          <p:nvPr/>
        </p:nvSpPr>
        <p:spPr bwMode="auto">
          <a:xfrm>
            <a:off x="7883525" y="6000750"/>
            <a:ext cx="914400" cy="1676400"/>
          </a:xfrm>
          <a:prstGeom prst="can">
            <a:avLst>
              <a:gd name="adj" fmla="val 45833"/>
            </a:avLst>
          </a:prstGeom>
          <a:solidFill>
            <a:srgbClr val="006C5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7" name="AutoShape 17"/>
          <p:cNvSpPr>
            <a:spLocks noChangeArrowheads="1"/>
          </p:cNvSpPr>
          <p:nvPr/>
        </p:nvSpPr>
        <p:spPr bwMode="auto">
          <a:xfrm>
            <a:off x="8809038" y="5991225"/>
            <a:ext cx="914400" cy="1676400"/>
          </a:xfrm>
          <a:prstGeom prst="can">
            <a:avLst>
              <a:gd name="adj" fmla="val 45833"/>
            </a:avLst>
          </a:prstGeom>
          <a:solidFill>
            <a:srgbClr val="006C5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8" name="AutoShape 18"/>
          <p:cNvSpPr>
            <a:spLocks noChangeArrowheads="1"/>
          </p:cNvSpPr>
          <p:nvPr/>
        </p:nvSpPr>
        <p:spPr bwMode="auto">
          <a:xfrm>
            <a:off x="9734550" y="6000750"/>
            <a:ext cx="914400" cy="1676400"/>
          </a:xfrm>
          <a:prstGeom prst="can">
            <a:avLst>
              <a:gd name="adj" fmla="val 45833"/>
            </a:avLst>
          </a:prstGeom>
          <a:solidFill>
            <a:srgbClr val="006C5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9" name="AutoShape 23"/>
          <p:cNvSpPr>
            <a:spLocks noChangeArrowheads="1"/>
          </p:cNvSpPr>
          <p:nvPr/>
        </p:nvSpPr>
        <p:spPr bwMode="auto">
          <a:xfrm>
            <a:off x="5467350" y="5684838"/>
            <a:ext cx="673100" cy="29686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20" name="AutoShape 24"/>
          <p:cNvSpPr>
            <a:spLocks noChangeArrowheads="1"/>
          </p:cNvSpPr>
          <p:nvPr/>
        </p:nvSpPr>
        <p:spPr bwMode="auto">
          <a:xfrm>
            <a:off x="7296150" y="5684838"/>
            <a:ext cx="457200" cy="29368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21" name="AutoShape 25"/>
          <p:cNvSpPr>
            <a:spLocks noChangeArrowheads="1"/>
          </p:cNvSpPr>
          <p:nvPr/>
        </p:nvSpPr>
        <p:spPr bwMode="auto">
          <a:xfrm>
            <a:off x="4976813" y="554355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22" name="AutoShape 26"/>
          <p:cNvSpPr>
            <a:spLocks noChangeArrowheads="1"/>
          </p:cNvSpPr>
          <p:nvPr/>
        </p:nvSpPr>
        <p:spPr bwMode="auto">
          <a:xfrm>
            <a:off x="5772150" y="554355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23" name="AutoShape 27"/>
          <p:cNvSpPr>
            <a:spLocks noChangeArrowheads="1"/>
          </p:cNvSpPr>
          <p:nvPr/>
        </p:nvSpPr>
        <p:spPr bwMode="auto">
          <a:xfrm>
            <a:off x="6915150" y="554355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24" name="AutoShape 28"/>
          <p:cNvSpPr>
            <a:spLocks noChangeArrowheads="1"/>
          </p:cNvSpPr>
          <p:nvPr/>
        </p:nvSpPr>
        <p:spPr bwMode="auto">
          <a:xfrm>
            <a:off x="7448550" y="554355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25" name="AutoShape 29"/>
          <p:cNvSpPr>
            <a:spLocks noChangeArrowheads="1"/>
          </p:cNvSpPr>
          <p:nvPr/>
        </p:nvSpPr>
        <p:spPr bwMode="auto">
          <a:xfrm>
            <a:off x="7600950" y="554355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26" name="AutoShape 30"/>
          <p:cNvSpPr>
            <a:spLocks noChangeArrowheads="1"/>
          </p:cNvSpPr>
          <p:nvPr/>
        </p:nvSpPr>
        <p:spPr bwMode="auto">
          <a:xfrm>
            <a:off x="9277350" y="554355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27" name="AutoShape 31"/>
          <p:cNvSpPr>
            <a:spLocks noChangeArrowheads="1"/>
          </p:cNvSpPr>
          <p:nvPr/>
        </p:nvSpPr>
        <p:spPr bwMode="auto">
          <a:xfrm>
            <a:off x="9810750" y="554355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28" name="AutoShape 32"/>
          <p:cNvSpPr>
            <a:spLocks noChangeArrowheads="1"/>
          </p:cNvSpPr>
          <p:nvPr/>
        </p:nvSpPr>
        <p:spPr bwMode="auto">
          <a:xfrm>
            <a:off x="9963150" y="554355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29" name="AutoShape 33"/>
          <p:cNvSpPr>
            <a:spLocks noChangeArrowheads="1"/>
          </p:cNvSpPr>
          <p:nvPr/>
        </p:nvSpPr>
        <p:spPr bwMode="auto">
          <a:xfrm>
            <a:off x="9124950" y="554355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0" name="AutoShape 34"/>
          <p:cNvSpPr>
            <a:spLocks noChangeArrowheads="1"/>
          </p:cNvSpPr>
          <p:nvPr/>
        </p:nvSpPr>
        <p:spPr bwMode="auto">
          <a:xfrm>
            <a:off x="6762750" y="554355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1" name="AutoShape 35"/>
          <p:cNvSpPr>
            <a:spLocks noChangeArrowheads="1"/>
          </p:cNvSpPr>
          <p:nvPr/>
        </p:nvSpPr>
        <p:spPr bwMode="auto">
          <a:xfrm>
            <a:off x="5619750" y="554355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2" name="AutoShape 36"/>
          <p:cNvSpPr>
            <a:spLocks noChangeArrowheads="1"/>
          </p:cNvSpPr>
          <p:nvPr/>
        </p:nvSpPr>
        <p:spPr bwMode="auto">
          <a:xfrm>
            <a:off x="5106988" y="554355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3" name="AutoShape 37"/>
          <p:cNvSpPr>
            <a:spLocks noChangeArrowheads="1"/>
          </p:cNvSpPr>
          <p:nvPr/>
        </p:nvSpPr>
        <p:spPr bwMode="auto">
          <a:xfrm>
            <a:off x="4324350" y="554355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4" name="AutoShape 38"/>
          <p:cNvSpPr>
            <a:spLocks noChangeArrowheads="1"/>
          </p:cNvSpPr>
          <p:nvPr/>
        </p:nvSpPr>
        <p:spPr bwMode="auto">
          <a:xfrm>
            <a:off x="8286750" y="5543550"/>
            <a:ext cx="76200" cy="457200"/>
          </a:xfrm>
          <a:prstGeom prst="can">
            <a:avLst>
              <a:gd name="adj" fmla="val 1500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2952750" y="5522913"/>
            <a:ext cx="8001000" cy="152400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6" name="Oval 40"/>
          <p:cNvSpPr>
            <a:spLocks noChangeArrowheads="1"/>
          </p:cNvSpPr>
          <p:nvPr/>
        </p:nvSpPr>
        <p:spPr bwMode="auto">
          <a:xfrm>
            <a:off x="4324350" y="554355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7" name="Oval 41"/>
          <p:cNvSpPr>
            <a:spLocks noChangeArrowheads="1"/>
          </p:cNvSpPr>
          <p:nvPr/>
        </p:nvSpPr>
        <p:spPr bwMode="auto">
          <a:xfrm>
            <a:off x="4967288" y="5565775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8" name="Oval 42"/>
          <p:cNvSpPr>
            <a:spLocks noChangeArrowheads="1"/>
          </p:cNvSpPr>
          <p:nvPr/>
        </p:nvSpPr>
        <p:spPr bwMode="auto">
          <a:xfrm>
            <a:off x="5108575" y="5541963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9" name="Oval 43"/>
          <p:cNvSpPr>
            <a:spLocks noChangeArrowheads="1"/>
          </p:cNvSpPr>
          <p:nvPr/>
        </p:nvSpPr>
        <p:spPr bwMode="auto">
          <a:xfrm>
            <a:off x="5619750" y="554355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0" name="Oval 44"/>
          <p:cNvSpPr>
            <a:spLocks noChangeArrowheads="1"/>
          </p:cNvSpPr>
          <p:nvPr/>
        </p:nvSpPr>
        <p:spPr bwMode="auto">
          <a:xfrm>
            <a:off x="5772150" y="557530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1" name="Oval 45"/>
          <p:cNvSpPr>
            <a:spLocks noChangeArrowheads="1"/>
          </p:cNvSpPr>
          <p:nvPr/>
        </p:nvSpPr>
        <p:spPr bwMode="auto">
          <a:xfrm>
            <a:off x="6762750" y="554355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2" name="Oval 46"/>
          <p:cNvSpPr>
            <a:spLocks noChangeArrowheads="1"/>
          </p:cNvSpPr>
          <p:nvPr/>
        </p:nvSpPr>
        <p:spPr bwMode="auto">
          <a:xfrm>
            <a:off x="6915150" y="5576888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3" name="Oval 47"/>
          <p:cNvSpPr>
            <a:spLocks noChangeArrowheads="1"/>
          </p:cNvSpPr>
          <p:nvPr/>
        </p:nvSpPr>
        <p:spPr bwMode="auto">
          <a:xfrm>
            <a:off x="7448550" y="554355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4" name="Oval 48"/>
          <p:cNvSpPr>
            <a:spLocks noChangeArrowheads="1"/>
          </p:cNvSpPr>
          <p:nvPr/>
        </p:nvSpPr>
        <p:spPr bwMode="auto">
          <a:xfrm>
            <a:off x="7600950" y="558800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5" name="Oval 49"/>
          <p:cNvSpPr>
            <a:spLocks noChangeArrowheads="1"/>
          </p:cNvSpPr>
          <p:nvPr/>
        </p:nvSpPr>
        <p:spPr bwMode="auto">
          <a:xfrm>
            <a:off x="8286750" y="5573713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6" name="Oval 50"/>
          <p:cNvSpPr>
            <a:spLocks noChangeArrowheads="1"/>
          </p:cNvSpPr>
          <p:nvPr/>
        </p:nvSpPr>
        <p:spPr bwMode="auto">
          <a:xfrm>
            <a:off x="9124950" y="5541963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7" name="Oval 51"/>
          <p:cNvSpPr>
            <a:spLocks noChangeArrowheads="1"/>
          </p:cNvSpPr>
          <p:nvPr/>
        </p:nvSpPr>
        <p:spPr bwMode="auto">
          <a:xfrm>
            <a:off x="9277350" y="558800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8" name="Oval 52"/>
          <p:cNvSpPr>
            <a:spLocks noChangeArrowheads="1"/>
          </p:cNvSpPr>
          <p:nvPr/>
        </p:nvSpPr>
        <p:spPr bwMode="auto">
          <a:xfrm>
            <a:off x="9810750" y="554355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9963150" y="5584825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50" name="AutoShape 54"/>
          <p:cNvSpPr>
            <a:spLocks noChangeArrowheads="1"/>
          </p:cNvSpPr>
          <p:nvPr/>
        </p:nvSpPr>
        <p:spPr bwMode="auto">
          <a:xfrm>
            <a:off x="9505950" y="5597525"/>
            <a:ext cx="152400" cy="381000"/>
          </a:xfrm>
          <a:prstGeom prst="can">
            <a:avLst>
              <a:gd name="adj" fmla="val 62500"/>
            </a:avLst>
          </a:prstGeom>
          <a:solidFill>
            <a:srgbClr val="006C5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grpSp>
        <p:nvGrpSpPr>
          <p:cNvPr id="51" name="Group 55"/>
          <p:cNvGrpSpPr>
            <a:grpSpLocks/>
          </p:cNvGrpSpPr>
          <p:nvPr/>
        </p:nvGrpSpPr>
        <p:grpSpPr bwMode="auto">
          <a:xfrm>
            <a:off x="9429750" y="5522913"/>
            <a:ext cx="304800" cy="152400"/>
            <a:chOff x="1824" y="1440"/>
            <a:chExt cx="192" cy="96"/>
          </a:xfrm>
        </p:grpSpPr>
        <p:sp>
          <p:nvSpPr>
            <p:cNvPr id="52" name="AutoShape 56"/>
            <p:cNvSpPr>
              <a:spLocks noChangeArrowheads="1"/>
            </p:cNvSpPr>
            <p:nvPr/>
          </p:nvSpPr>
          <p:spPr bwMode="auto">
            <a:xfrm rot="16200000">
              <a:off x="1872" y="1392"/>
              <a:ext cx="96" cy="192"/>
            </a:xfrm>
            <a:custGeom>
              <a:avLst/>
              <a:gdLst>
                <a:gd name="G0" fmla="+- 540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400"/>
                <a:gd name="G18" fmla="*/ 540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540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540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2700 w 21600"/>
                <a:gd name="T15" fmla="*/ 10800 h 21600"/>
                <a:gd name="T16" fmla="*/ 10800 w 21600"/>
                <a:gd name="T17" fmla="*/ 5400 h 21600"/>
                <a:gd name="T18" fmla="*/ 18900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006C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3" name="AutoShape 57"/>
            <p:cNvSpPr>
              <a:spLocks noChangeArrowheads="1"/>
            </p:cNvSpPr>
            <p:nvPr/>
          </p:nvSpPr>
          <p:spPr bwMode="auto">
            <a:xfrm rot="5400000">
              <a:off x="1872" y="1392"/>
              <a:ext cx="96" cy="192"/>
            </a:xfrm>
            <a:custGeom>
              <a:avLst/>
              <a:gdLst>
                <a:gd name="G0" fmla="+- 540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400"/>
                <a:gd name="G18" fmla="*/ 540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540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540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2700 w 21600"/>
                <a:gd name="T15" fmla="*/ 10800 h 21600"/>
                <a:gd name="T16" fmla="*/ 10800 w 21600"/>
                <a:gd name="T17" fmla="*/ 5400 h 21600"/>
                <a:gd name="T18" fmla="*/ 18900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006C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54" name="AutoShape 58"/>
          <p:cNvSpPr>
            <a:spLocks noChangeArrowheads="1"/>
          </p:cNvSpPr>
          <p:nvPr/>
        </p:nvSpPr>
        <p:spPr bwMode="auto">
          <a:xfrm>
            <a:off x="7143750" y="5588000"/>
            <a:ext cx="152400" cy="381000"/>
          </a:xfrm>
          <a:prstGeom prst="can">
            <a:avLst>
              <a:gd name="adj" fmla="val 62500"/>
            </a:avLst>
          </a:prstGeom>
          <a:solidFill>
            <a:srgbClr val="006C5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grpSp>
        <p:nvGrpSpPr>
          <p:cNvPr id="55" name="Group 59"/>
          <p:cNvGrpSpPr>
            <a:grpSpLocks/>
          </p:cNvGrpSpPr>
          <p:nvPr/>
        </p:nvGrpSpPr>
        <p:grpSpPr bwMode="auto">
          <a:xfrm>
            <a:off x="7067550" y="5522913"/>
            <a:ext cx="304800" cy="152400"/>
            <a:chOff x="1824" y="1440"/>
            <a:chExt cx="192" cy="96"/>
          </a:xfrm>
        </p:grpSpPr>
        <p:sp>
          <p:nvSpPr>
            <p:cNvPr id="56" name="AutoShape 60"/>
            <p:cNvSpPr>
              <a:spLocks noChangeArrowheads="1"/>
            </p:cNvSpPr>
            <p:nvPr/>
          </p:nvSpPr>
          <p:spPr bwMode="auto">
            <a:xfrm rot="16200000">
              <a:off x="1872" y="1392"/>
              <a:ext cx="96" cy="192"/>
            </a:xfrm>
            <a:custGeom>
              <a:avLst/>
              <a:gdLst>
                <a:gd name="G0" fmla="+- 540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400"/>
                <a:gd name="G18" fmla="*/ 540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540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540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2700 w 21600"/>
                <a:gd name="T15" fmla="*/ 10800 h 21600"/>
                <a:gd name="T16" fmla="*/ 10800 w 21600"/>
                <a:gd name="T17" fmla="*/ 5400 h 21600"/>
                <a:gd name="T18" fmla="*/ 18900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006C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7" name="AutoShape 61"/>
            <p:cNvSpPr>
              <a:spLocks noChangeArrowheads="1"/>
            </p:cNvSpPr>
            <p:nvPr/>
          </p:nvSpPr>
          <p:spPr bwMode="auto">
            <a:xfrm rot="5400000">
              <a:off x="1872" y="1392"/>
              <a:ext cx="96" cy="192"/>
            </a:xfrm>
            <a:custGeom>
              <a:avLst/>
              <a:gdLst>
                <a:gd name="G0" fmla="+- 540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400"/>
                <a:gd name="G18" fmla="*/ 540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540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540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2700 w 21600"/>
                <a:gd name="T15" fmla="*/ 10800 h 21600"/>
                <a:gd name="T16" fmla="*/ 10800 w 21600"/>
                <a:gd name="T17" fmla="*/ 5400 h 21600"/>
                <a:gd name="T18" fmla="*/ 18900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006C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58" name="AutoShape 62"/>
          <p:cNvSpPr>
            <a:spLocks noChangeArrowheads="1"/>
          </p:cNvSpPr>
          <p:nvPr/>
        </p:nvSpPr>
        <p:spPr bwMode="auto">
          <a:xfrm>
            <a:off x="5314950" y="5597525"/>
            <a:ext cx="152400" cy="381000"/>
          </a:xfrm>
          <a:prstGeom prst="can">
            <a:avLst>
              <a:gd name="adj" fmla="val 62500"/>
            </a:avLst>
          </a:prstGeom>
          <a:solidFill>
            <a:srgbClr val="006C5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grpSp>
        <p:nvGrpSpPr>
          <p:cNvPr id="59" name="Group 63"/>
          <p:cNvGrpSpPr>
            <a:grpSpLocks/>
          </p:cNvGrpSpPr>
          <p:nvPr/>
        </p:nvGrpSpPr>
        <p:grpSpPr bwMode="auto">
          <a:xfrm>
            <a:off x="5238750" y="5522913"/>
            <a:ext cx="304800" cy="152400"/>
            <a:chOff x="1824" y="1440"/>
            <a:chExt cx="192" cy="96"/>
          </a:xfrm>
        </p:grpSpPr>
        <p:sp>
          <p:nvSpPr>
            <p:cNvPr id="60" name="AutoShape 64"/>
            <p:cNvSpPr>
              <a:spLocks noChangeArrowheads="1"/>
            </p:cNvSpPr>
            <p:nvPr/>
          </p:nvSpPr>
          <p:spPr bwMode="auto">
            <a:xfrm rot="16200000">
              <a:off x="1872" y="1392"/>
              <a:ext cx="96" cy="192"/>
            </a:xfrm>
            <a:custGeom>
              <a:avLst/>
              <a:gdLst>
                <a:gd name="G0" fmla="+- 540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400"/>
                <a:gd name="G18" fmla="*/ 540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540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540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2700 w 21600"/>
                <a:gd name="T15" fmla="*/ 10800 h 21600"/>
                <a:gd name="T16" fmla="*/ 10800 w 21600"/>
                <a:gd name="T17" fmla="*/ 5400 h 21600"/>
                <a:gd name="T18" fmla="*/ 18900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006C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61" name="AutoShape 65"/>
            <p:cNvSpPr>
              <a:spLocks noChangeArrowheads="1"/>
            </p:cNvSpPr>
            <p:nvPr/>
          </p:nvSpPr>
          <p:spPr bwMode="auto">
            <a:xfrm rot="5400000">
              <a:off x="1872" y="1392"/>
              <a:ext cx="96" cy="192"/>
            </a:xfrm>
            <a:custGeom>
              <a:avLst/>
              <a:gdLst>
                <a:gd name="G0" fmla="+- 540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400"/>
                <a:gd name="G18" fmla="*/ 540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540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540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2700 w 21600"/>
                <a:gd name="T15" fmla="*/ 10800 h 21600"/>
                <a:gd name="T16" fmla="*/ 10800 w 21600"/>
                <a:gd name="T17" fmla="*/ 5400 h 21600"/>
                <a:gd name="T18" fmla="*/ 18900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006C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62" name="Oval 66"/>
          <p:cNvSpPr>
            <a:spLocks noChangeArrowheads="1"/>
          </p:cNvSpPr>
          <p:nvPr/>
        </p:nvSpPr>
        <p:spPr bwMode="auto">
          <a:xfrm>
            <a:off x="3638550" y="4933950"/>
            <a:ext cx="685800" cy="6096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No surfactant</a:t>
            </a:r>
          </a:p>
        </p:txBody>
      </p:sp>
      <p:sp>
        <p:nvSpPr>
          <p:cNvPr id="63" name="Oval 67"/>
          <p:cNvSpPr>
            <a:spLocks noChangeArrowheads="1"/>
          </p:cNvSpPr>
          <p:nvPr/>
        </p:nvSpPr>
        <p:spPr bwMode="auto">
          <a:xfrm>
            <a:off x="5010150" y="5086350"/>
            <a:ext cx="1676400" cy="457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>
                <a:solidFill>
                  <a:schemeClr val="bg1"/>
                </a:solidFill>
              </a:rPr>
              <a:t>Non-ionic surfactant</a:t>
            </a:r>
          </a:p>
        </p:txBody>
      </p:sp>
      <p:sp>
        <p:nvSpPr>
          <p:cNvPr id="64" name="Oval 68"/>
          <p:cNvSpPr>
            <a:spLocks noChangeArrowheads="1"/>
          </p:cNvSpPr>
          <p:nvPr/>
        </p:nvSpPr>
        <p:spPr bwMode="auto">
          <a:xfrm>
            <a:off x="7296150" y="5314950"/>
            <a:ext cx="3505200" cy="2286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>
                <a:solidFill>
                  <a:schemeClr val="bg1"/>
                </a:solidFill>
              </a:rPr>
              <a:t>Organosilicone surfactant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What determines if there is a benefit?</a:t>
            </a:r>
          </a:p>
          <a:p>
            <a:r>
              <a:rPr lang="en-US" dirty="0"/>
              <a:t>From the plant demand side:</a:t>
            </a:r>
          </a:p>
          <a:p>
            <a:pPr lvl="1"/>
            <a:r>
              <a:rPr lang="en-US" dirty="0"/>
              <a:t>Plant demand exceeds the soil’s ability to supply due to:</a:t>
            </a:r>
          </a:p>
          <a:p>
            <a:pPr lvl="2"/>
            <a:r>
              <a:rPr lang="en-US" dirty="0"/>
              <a:t>		Unfavorable pH, poor root growth, unfavorable environment</a:t>
            </a:r>
          </a:p>
          <a:p>
            <a:pPr lvl="2"/>
            <a:r>
              <a:rPr lang="en-US" dirty="0"/>
              <a:t>		Periods of peak demand</a:t>
            </a:r>
          </a:p>
          <a:p>
            <a:pPr lvl="1"/>
            <a:r>
              <a:rPr lang="en-US" dirty="0"/>
              <a:t>Plant demand cannot be satisfied due to:</a:t>
            </a:r>
          </a:p>
          <a:p>
            <a:pPr lvl="1"/>
            <a:r>
              <a:rPr lang="en-US" dirty="0"/>
              <a:t>		Conditions that precluded application of materials to soil (wet, costly, etc.)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Agronomic Benefits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marL="342900" indent="-342900" algn="l" hangingPunct="1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What determines if there is a benefit?</a:t>
            </a:r>
          </a:p>
          <a:p>
            <a:r>
              <a:rPr lang="en-US" dirty="0"/>
              <a:t>From the supply side (application of the foliar nutrient)</a:t>
            </a:r>
          </a:p>
          <a:p>
            <a:pPr lvl="1"/>
            <a:r>
              <a:rPr lang="en-US" dirty="0"/>
              <a:t>Limit to how much can actually be applied</a:t>
            </a:r>
          </a:p>
          <a:p>
            <a:pPr lvl="1"/>
            <a:r>
              <a:rPr lang="en-US" dirty="0"/>
              <a:t>		Concerns with foliar burn, physiological limitation to uptake (nutrient size, 			charge, solution pH)</a:t>
            </a:r>
          </a:p>
          <a:p>
            <a:pPr lvl="4"/>
            <a:r>
              <a:rPr lang="en-US" dirty="0"/>
              <a:t>Environmental conditions at the time of application</a:t>
            </a:r>
          </a:p>
          <a:p>
            <a:pPr lvl="4"/>
            <a:r>
              <a:rPr lang="en-US" dirty="0"/>
              <a:t>		Rain-free period, humidity, wind speed, etc.</a:t>
            </a:r>
          </a:p>
          <a:p>
            <a:pPr lvl="4"/>
            <a:r>
              <a:rPr lang="en-US" dirty="0"/>
              <a:t>Use of </a:t>
            </a:r>
            <a:r>
              <a:rPr lang="en-US" dirty="0" err="1"/>
              <a:t>adjuvants</a:t>
            </a:r>
            <a:endParaRPr lang="en-US" dirty="0"/>
          </a:p>
          <a:p>
            <a:pPr lvl="4"/>
            <a:r>
              <a:rPr lang="en-US" dirty="0"/>
              <a:t>		Improves leaf wetness by decreasing surface tension of solution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Agronomic Benefits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6867" name="TextBox 2"/>
          <p:cNvSpPr txBox="1">
            <a:spLocks noChangeArrowheads="1"/>
          </p:cNvSpPr>
          <p:nvPr/>
        </p:nvSpPr>
        <p:spPr bwMode="auto">
          <a:xfrm>
            <a:off x="-1485900" y="5588000"/>
            <a:ext cx="1841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36868" name="Picture 7" descr="141112431_7_rgb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51600" y="0"/>
            <a:ext cx="65532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pot-ppt-_intstuctional-template[1]">
  <a:themeElements>
    <a:clrScheme name="PCS2012">
      <a:dk1>
        <a:srgbClr val="FF6600"/>
      </a:dk1>
      <a:lt1>
        <a:srgbClr val="00663E"/>
      </a:lt1>
      <a:dk2>
        <a:srgbClr val="99CC00"/>
      </a:dk2>
      <a:lt2>
        <a:srgbClr val="D8E8C9"/>
      </a:lt2>
      <a:accent1>
        <a:srgbClr val="4FA735"/>
      </a:accent1>
      <a:accent2>
        <a:srgbClr val="B5D7E4"/>
      </a:accent2>
      <a:accent3>
        <a:srgbClr val="EAA256"/>
      </a:accent3>
      <a:accent4>
        <a:srgbClr val="D23F27"/>
      </a:accent4>
      <a:accent5>
        <a:srgbClr val="FFFF99"/>
      </a:accent5>
      <a:accent6>
        <a:srgbClr val="E37025"/>
      </a:accent6>
      <a:hlink>
        <a:srgbClr val="E8EB6F"/>
      </a:hlink>
      <a:folHlink>
        <a:srgbClr val="809BE3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95CC4"/>
        </a:solidFill>
        <a:ln>
          <a:noFill/>
        </a:ln>
        <a:effectLst/>
        <a:extLst>
          <a:ext uri="{91240B29-F687-4f45-9708-019B960494DF}">
            <a14:hiddenLine xmlns:a14="http://schemas.microsoft.com/office/drawing/2010/main" xmlns="" w="12700" cap="flat" cmpd="sng" algn="ctr">
              <a:solidFill>
                <a:schemeClr val="tx1"/>
              </a:solidFill>
              <a:prstDash val="solid"/>
              <a:miter lim="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584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Light" charset="0"/>
            <a:ea typeface="ＭＳ Ｐゴシック" charset="0"/>
            <a:cs typeface="Helvetica Light" charset="0"/>
            <a:sym typeface="Helvetica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95CC4"/>
        </a:solidFill>
        <a:ln>
          <a:noFill/>
        </a:ln>
        <a:effectLst/>
        <a:extLst>
          <a:ext uri="{91240B29-F687-4f45-9708-019B960494DF}">
            <a14:hiddenLine xmlns:a14="http://schemas.microsoft.com/office/drawing/2010/main" xmlns="" w="12700" cap="flat" cmpd="sng" algn="ctr">
              <a:solidFill>
                <a:schemeClr val="tx1"/>
              </a:solidFill>
              <a:prstDash val="solid"/>
              <a:miter lim="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584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Light" charset="0"/>
            <a:ea typeface="ＭＳ Ｐゴシック" charset="0"/>
            <a:cs typeface="Helvetica Light" charset="0"/>
            <a:sym typeface="Helvetica Light" charset="0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CS2012">
      <a:dk1>
        <a:srgbClr val="FF6600"/>
      </a:dk1>
      <a:lt1>
        <a:srgbClr val="00663E"/>
      </a:lt1>
      <a:dk2>
        <a:srgbClr val="99CC00"/>
      </a:dk2>
      <a:lt2>
        <a:srgbClr val="D8E8C9"/>
      </a:lt2>
      <a:accent1>
        <a:srgbClr val="4FA735"/>
      </a:accent1>
      <a:accent2>
        <a:srgbClr val="B5D7E4"/>
      </a:accent2>
      <a:accent3>
        <a:srgbClr val="EAA256"/>
      </a:accent3>
      <a:accent4>
        <a:srgbClr val="D23F27"/>
      </a:accent4>
      <a:accent5>
        <a:srgbClr val="FFFF99"/>
      </a:accent5>
      <a:accent6>
        <a:srgbClr val="E37025"/>
      </a:accent6>
      <a:hlink>
        <a:srgbClr val="E8EB6F"/>
      </a:hlink>
      <a:folHlink>
        <a:srgbClr val="809BE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pot-ppt-_intstuctional-template[1]</Template>
  <TotalTime>18570</TotalTime>
  <Words>2077</Words>
  <Application>Microsoft Office PowerPoint</Application>
  <PresentationFormat>Custom</PresentationFormat>
  <Paragraphs>487</Paragraphs>
  <Slides>49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4" baseType="lpstr">
      <vt:lpstr>Arial</vt:lpstr>
      <vt:lpstr>Helvetica</vt:lpstr>
      <vt:lpstr>Helvetica Light</vt:lpstr>
      <vt:lpstr>Times</vt:lpstr>
      <vt:lpstr>pot-ppt-_intstuctional-template[1]</vt:lpstr>
      <vt:lpstr>PowerPoint Presentation</vt:lpstr>
      <vt:lpstr>Overview</vt:lpstr>
      <vt:lpstr>PowerPoint Presentation</vt:lpstr>
      <vt:lpstr>Yield, Nutrient Uptake, and Nutrient Removal</vt:lpstr>
      <vt:lpstr>Corn Nitrogen Uptake</vt:lpstr>
      <vt:lpstr>Corn Phosphorus Uptake</vt:lpstr>
      <vt:lpstr>Corn Potassium Uptake</vt:lpstr>
      <vt:lpstr>Yield, Nutrient Uptake, and Nutrient Removal</vt:lpstr>
      <vt:lpstr>Soybean Nitrogen Uptake</vt:lpstr>
      <vt:lpstr>Soybean Phosphorus Uptake</vt:lpstr>
      <vt:lpstr>Soybean Potassium Uptake</vt:lpstr>
      <vt:lpstr>Yield, Nutrient Uptake, and Nutrient Removal</vt:lpstr>
      <vt:lpstr>Wheat Nitrogen Uptake</vt:lpstr>
      <vt:lpstr>Wheat Phosphorus Uptake</vt:lpstr>
      <vt:lpstr>Wheat Potassium Uptake</vt:lpstr>
      <vt:lpstr>Corn Yields in Ohio</vt:lpstr>
      <vt:lpstr>Soybean Yields in Ohio</vt:lpstr>
      <vt:lpstr>Wheat Yields in Ohio</vt:lpstr>
      <vt:lpstr>Phosphorus Removal in Ohio</vt:lpstr>
      <vt:lpstr>Potassium Removal in Ohio</vt:lpstr>
      <vt:lpstr>Phosphorus Fertilizer Sales in Ohio</vt:lpstr>
      <vt:lpstr>Potassium Fertilizer Sales in Ohio</vt:lpstr>
      <vt:lpstr>Phosphorus from Manure in Ohio</vt:lpstr>
      <vt:lpstr>Potassium from Manure in Ohio</vt:lpstr>
      <vt:lpstr>Phosphorus Balance</vt:lpstr>
      <vt:lpstr>Potassium Balance</vt:lpstr>
      <vt:lpstr>Soil Test P Levels</vt:lpstr>
      <vt:lpstr>Soil Test K Levels</vt:lpstr>
      <vt:lpstr>Your Own Soil Test Results</vt:lpstr>
      <vt:lpstr>PowerPoint Presentation</vt:lpstr>
      <vt:lpstr>The Basics</vt:lpstr>
      <vt:lpstr>Row Starters</vt:lpstr>
      <vt:lpstr>In-Furrow Starters</vt:lpstr>
      <vt:lpstr>What Does Salt Index Mean?</vt:lpstr>
      <vt:lpstr>Osmotic Potential and Salt</vt:lpstr>
      <vt:lpstr>Think About a Germinating Seed</vt:lpstr>
      <vt:lpstr>Salt Index</vt:lpstr>
      <vt:lpstr>Salt Index of Starter Formulations</vt:lpstr>
      <vt:lpstr>Going Beyond Salt Index</vt:lpstr>
      <vt:lpstr>Crop Sensitivity</vt:lpstr>
      <vt:lpstr>Planter Furrow Width</vt:lpstr>
      <vt:lpstr>Agronomic Benefits</vt:lpstr>
      <vt:lpstr>PowerPoint Presentation</vt:lpstr>
      <vt:lpstr>Uptake Mechanism</vt:lpstr>
      <vt:lpstr>Uptake Mechanism</vt:lpstr>
      <vt:lpstr>Does Adjuvant Matter?</vt:lpstr>
      <vt:lpstr>Agronomic Benefits</vt:lpstr>
      <vt:lpstr>Agronomic Benefits</vt:lpstr>
      <vt:lpstr>PowerPoint Presentation</vt:lpstr>
    </vt:vector>
  </TitlesOfParts>
  <Company>PotashCorp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nbk1rwm</dc:creator>
  <cp:lastModifiedBy>Diala Lada</cp:lastModifiedBy>
  <cp:revision>692</cp:revision>
  <cp:lastPrinted>2012-08-13T21:39:00Z</cp:lastPrinted>
  <dcterms:created xsi:type="dcterms:W3CDTF">2012-08-16T23:27:37Z</dcterms:created>
  <dcterms:modified xsi:type="dcterms:W3CDTF">2025-10-28T19:02:46Z</dcterms:modified>
</cp:coreProperties>
</file>